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5"/>
    <p:sldMasterId id="2147483677" r:id="rId6"/>
    <p:sldMasterId id="2147483673" r:id="rId7"/>
  </p:sldMasterIdLst>
  <p:notesMasterIdLst>
    <p:notesMasterId r:id="rId37"/>
  </p:notesMasterIdLst>
  <p:handoutMasterIdLst>
    <p:handoutMasterId r:id="rId38"/>
  </p:handoutMasterIdLst>
  <p:sldIdLst>
    <p:sldId id="256" r:id="rId8"/>
    <p:sldId id="271" r:id="rId9"/>
    <p:sldId id="367" r:id="rId10"/>
    <p:sldId id="369" r:id="rId11"/>
    <p:sldId id="368" r:id="rId12"/>
    <p:sldId id="370" r:id="rId13"/>
    <p:sldId id="372" r:id="rId14"/>
    <p:sldId id="267" r:id="rId15"/>
    <p:sldId id="266" r:id="rId16"/>
    <p:sldId id="265" r:id="rId17"/>
    <p:sldId id="362" r:id="rId18"/>
    <p:sldId id="268" r:id="rId19"/>
    <p:sldId id="269" r:id="rId20"/>
    <p:sldId id="274" r:id="rId21"/>
    <p:sldId id="351" r:id="rId22"/>
    <p:sldId id="343" r:id="rId23"/>
    <p:sldId id="363" r:id="rId24"/>
    <p:sldId id="350" r:id="rId25"/>
    <p:sldId id="349" r:id="rId26"/>
    <p:sldId id="360" r:id="rId27"/>
    <p:sldId id="342" r:id="rId28"/>
    <p:sldId id="284" r:id="rId29"/>
    <p:sldId id="359" r:id="rId30"/>
    <p:sldId id="281" r:id="rId31"/>
    <p:sldId id="277" r:id="rId32"/>
    <p:sldId id="357" r:id="rId33"/>
    <p:sldId id="273" r:id="rId34"/>
    <p:sldId id="373" r:id="rId35"/>
    <p:sldId id="374" r:id="rId36"/>
  </p:sldIdLst>
  <p:sldSz cx="13439775" cy="7559675"/>
  <p:notesSz cx="9944100" cy="6805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BA"/>
    <a:srgbClr val="ED7D31"/>
    <a:srgbClr val="76B852"/>
    <a:srgbClr val="EB6025"/>
    <a:srgbClr val="A2C748"/>
    <a:srgbClr val="D3D800"/>
    <a:srgbClr val="ACD05C"/>
    <a:srgbClr val="FFFFFF"/>
    <a:srgbClr val="7F7F7F"/>
    <a:srgbClr val="A2D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80045-DA32-4A58-A376-79D6AE393497}" v="47" dt="2025-11-12T10:15:41.3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3" d="100"/>
          <a:sy n="63" d="100"/>
        </p:scale>
        <p:origin x="532"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udé, Paul" userId="64358d97-f0ee-41f4-b782-9c439fb9522c" providerId="ADAL" clId="{31BD4986-BE61-4677-BD17-E9951D468F60}"/>
    <pc:docChg chg="custSel modSld">
      <pc:chgData name="Naudé, Paul" userId="64358d97-f0ee-41f4-b782-9c439fb9522c" providerId="ADAL" clId="{31BD4986-BE61-4677-BD17-E9951D468F60}" dt="2025-10-15T08:50:01.664" v="345" actId="1076"/>
      <pc:docMkLst>
        <pc:docMk/>
      </pc:docMkLst>
      <pc:sldChg chg="modSp mod">
        <pc:chgData name="Naudé, Paul" userId="64358d97-f0ee-41f4-b782-9c439fb9522c" providerId="ADAL" clId="{31BD4986-BE61-4677-BD17-E9951D468F60}" dt="2025-10-08T09:01:18.482" v="8" actId="20577"/>
        <pc:sldMkLst>
          <pc:docMk/>
          <pc:sldMk cId="111744203" sldId="256"/>
        </pc:sldMkLst>
      </pc:sldChg>
      <pc:sldChg chg="addSp delSp modSp mod">
        <pc:chgData name="Naudé, Paul" userId="64358d97-f0ee-41f4-b782-9c439fb9522c" providerId="ADAL" clId="{31BD4986-BE61-4677-BD17-E9951D468F60}" dt="2025-10-10T09:39:58.692" v="285" actId="20577"/>
        <pc:sldMkLst>
          <pc:docMk/>
          <pc:sldMk cId="3568369083" sldId="265"/>
        </pc:sldMkLst>
      </pc:sldChg>
      <pc:sldChg chg="addSp delSp modSp mod">
        <pc:chgData name="Naudé, Paul" userId="64358d97-f0ee-41f4-b782-9c439fb9522c" providerId="ADAL" clId="{31BD4986-BE61-4677-BD17-E9951D468F60}" dt="2025-10-08T12:57:00.870" v="254" actId="1076"/>
        <pc:sldMkLst>
          <pc:docMk/>
          <pc:sldMk cId="3666306048" sldId="266"/>
        </pc:sldMkLst>
      </pc:sldChg>
      <pc:sldChg chg="addSp delSp modSp mod">
        <pc:chgData name="Naudé, Paul" userId="64358d97-f0ee-41f4-b782-9c439fb9522c" providerId="ADAL" clId="{31BD4986-BE61-4677-BD17-E9951D468F60}" dt="2025-10-10T09:45:22.936" v="293" actId="14100"/>
        <pc:sldMkLst>
          <pc:docMk/>
          <pc:sldMk cId="89564857" sldId="267"/>
        </pc:sldMkLst>
      </pc:sldChg>
      <pc:sldChg chg="addSp delSp modSp mod">
        <pc:chgData name="Naudé, Paul" userId="64358d97-f0ee-41f4-b782-9c439fb9522c" providerId="ADAL" clId="{31BD4986-BE61-4677-BD17-E9951D468F60}" dt="2025-10-08T09:30:08.585" v="217" actId="20577"/>
        <pc:sldMkLst>
          <pc:docMk/>
          <pc:sldMk cId="3240142249" sldId="268"/>
        </pc:sldMkLst>
      </pc:sldChg>
      <pc:sldChg chg="addSp delSp modSp mod">
        <pc:chgData name="Naudé, Paul" userId="64358d97-f0ee-41f4-b782-9c439fb9522c" providerId="ADAL" clId="{31BD4986-BE61-4677-BD17-E9951D468F60}" dt="2025-10-08T09:35:46.289" v="247" actId="20577"/>
        <pc:sldMkLst>
          <pc:docMk/>
          <pc:sldMk cId="13966866" sldId="271"/>
        </pc:sldMkLst>
      </pc:sldChg>
      <pc:sldChg chg="addSp delSp modSp mod">
        <pc:chgData name="Naudé, Paul" userId="64358d97-f0ee-41f4-b782-9c439fb9522c" providerId="ADAL" clId="{31BD4986-BE61-4677-BD17-E9951D468F60}" dt="2025-10-15T08:50:01.664" v="345" actId="1076"/>
        <pc:sldMkLst>
          <pc:docMk/>
          <pc:sldMk cId="4104620858" sldId="273"/>
        </pc:sldMkLst>
        <pc:spChg chg="mod">
          <ac:chgData name="Naudé, Paul" userId="64358d97-f0ee-41f4-b782-9c439fb9522c" providerId="ADAL" clId="{31BD4986-BE61-4677-BD17-E9951D468F60}" dt="2025-10-15T08:30:07.403" v="325" actId="20577"/>
          <ac:spMkLst>
            <pc:docMk/>
            <pc:sldMk cId="4104620858" sldId="273"/>
            <ac:spMk id="2" creationId="{00000000-0000-0000-0000-000000000000}"/>
          </ac:spMkLst>
        </pc:spChg>
        <pc:spChg chg="mod">
          <ac:chgData name="Naudé, Paul" userId="64358d97-f0ee-41f4-b782-9c439fb9522c" providerId="ADAL" clId="{31BD4986-BE61-4677-BD17-E9951D468F60}" dt="2025-10-15T08:48:51.792" v="338" actId="6549"/>
          <ac:spMkLst>
            <pc:docMk/>
            <pc:sldMk cId="4104620858" sldId="273"/>
            <ac:spMk id="16" creationId="{E9F950F2-AA87-4798-8A37-EC17F843EA91}"/>
          </ac:spMkLst>
        </pc:spChg>
        <pc:picChg chg="add mod">
          <ac:chgData name="Naudé, Paul" userId="64358d97-f0ee-41f4-b782-9c439fb9522c" providerId="ADAL" clId="{31BD4986-BE61-4677-BD17-E9951D468F60}" dt="2025-10-15T08:50:01.664" v="345" actId="1076"/>
          <ac:picMkLst>
            <pc:docMk/>
            <pc:sldMk cId="4104620858" sldId="273"/>
            <ac:picMk id="7" creationId="{7BA6F772-4C8B-1B30-266E-1FAEB7C3F2A8}"/>
          </ac:picMkLst>
        </pc:picChg>
      </pc:sldChg>
      <pc:sldChg chg="addSp delSp modSp mod">
        <pc:chgData name="Naudé, Paul" userId="64358d97-f0ee-41f4-b782-9c439fb9522c" providerId="ADAL" clId="{31BD4986-BE61-4677-BD17-E9951D468F60}" dt="2025-10-10T09:31:41.910" v="281" actId="14100"/>
        <pc:sldMkLst>
          <pc:docMk/>
          <pc:sldMk cId="3168168949" sldId="362"/>
        </pc:sldMkLst>
      </pc:sldChg>
      <pc:sldChg chg="addSp delSp modSp mod">
        <pc:chgData name="Naudé, Paul" userId="64358d97-f0ee-41f4-b782-9c439fb9522c" providerId="ADAL" clId="{31BD4986-BE61-4677-BD17-E9951D468F60}" dt="2025-10-10T08:50:28" v="266" actId="14100"/>
        <pc:sldMkLst>
          <pc:docMk/>
          <pc:sldMk cId="1977027354" sldId="370"/>
        </pc:sldMkLst>
      </pc:sldChg>
      <pc:sldChg chg="addSp delSp modSp mod">
        <pc:chgData name="Naudé, Paul" userId="64358d97-f0ee-41f4-b782-9c439fb9522c" providerId="ADAL" clId="{31BD4986-BE61-4677-BD17-E9951D468F60}" dt="2025-10-08T09:12:03.808" v="87" actId="14100"/>
        <pc:sldMkLst>
          <pc:docMk/>
          <pc:sldMk cId="26073817" sldId="372"/>
        </pc:sldMkLst>
      </pc:sldChg>
    </pc:docChg>
  </pc:docChgLst>
  <pc:docChgLst>
    <pc:chgData name="Brodier, Lilian" userId="3d38c0e2-d12d-45ae-a1d1-3ba4e64495f0" providerId="ADAL" clId="{1E97251B-1D1E-45E6-B01D-4DDADA5A9CFD}"/>
    <pc:docChg chg="undo custSel modSld">
      <pc:chgData name="Brodier, Lilian" userId="3d38c0e2-d12d-45ae-a1d1-3ba4e64495f0" providerId="ADAL" clId="{1E97251B-1D1E-45E6-B01D-4DDADA5A9CFD}" dt="2025-11-12T11:24:43.953" v="475" actId="20577"/>
      <pc:docMkLst>
        <pc:docMk/>
      </pc:docMkLst>
      <pc:sldChg chg="modSp mod">
        <pc:chgData name="Brodier, Lilian" userId="3d38c0e2-d12d-45ae-a1d1-3ba4e64495f0" providerId="ADAL" clId="{1E97251B-1D1E-45E6-B01D-4DDADA5A9CFD}" dt="2025-11-12T09:03:05.330" v="19" actId="20577"/>
        <pc:sldMkLst>
          <pc:docMk/>
          <pc:sldMk cId="111744203" sldId="256"/>
        </pc:sldMkLst>
        <pc:spChg chg="mod">
          <ac:chgData name="Brodier, Lilian" userId="3d38c0e2-d12d-45ae-a1d1-3ba4e64495f0" providerId="ADAL" clId="{1E97251B-1D1E-45E6-B01D-4DDADA5A9CFD}" dt="2025-11-12T09:03:05.330" v="19" actId="20577"/>
          <ac:spMkLst>
            <pc:docMk/>
            <pc:sldMk cId="111744203" sldId="256"/>
            <ac:spMk id="11" creationId="{00000000-0000-0000-0000-000000000000}"/>
          </ac:spMkLst>
        </pc:spChg>
      </pc:sldChg>
      <pc:sldChg chg="addSp delSp modSp mod">
        <pc:chgData name="Brodier, Lilian" userId="3d38c0e2-d12d-45ae-a1d1-3ba4e64495f0" providerId="ADAL" clId="{1E97251B-1D1E-45E6-B01D-4DDADA5A9CFD}" dt="2025-11-12T09:15:31.615" v="86" actId="20577"/>
        <pc:sldMkLst>
          <pc:docMk/>
          <pc:sldMk cId="3568369083" sldId="265"/>
        </pc:sldMkLst>
        <pc:spChg chg="mod">
          <ac:chgData name="Brodier, Lilian" userId="3d38c0e2-d12d-45ae-a1d1-3ba4e64495f0" providerId="ADAL" clId="{1E97251B-1D1E-45E6-B01D-4DDADA5A9CFD}" dt="2025-11-12T09:15:31.615" v="86" actId="20577"/>
          <ac:spMkLst>
            <pc:docMk/>
            <pc:sldMk cId="3568369083" sldId="265"/>
            <ac:spMk id="6" creationId="{B3D96D61-466E-9758-2B72-B8BC3C4663A4}"/>
          </ac:spMkLst>
        </pc:spChg>
        <pc:spChg chg="mod">
          <ac:chgData name="Brodier, Lilian" userId="3d38c0e2-d12d-45ae-a1d1-3ba4e64495f0" providerId="ADAL" clId="{1E97251B-1D1E-45E6-B01D-4DDADA5A9CFD}" dt="2025-11-12T09:14:46.286" v="78" actId="20577"/>
          <ac:spMkLst>
            <pc:docMk/>
            <pc:sldMk cId="3568369083" sldId="265"/>
            <ac:spMk id="15" creationId="{E7D49711-78AE-4B6F-A84F-7C123C18A385}"/>
          </ac:spMkLst>
        </pc:spChg>
        <pc:graphicFrameChg chg="add mod">
          <ac:chgData name="Brodier, Lilian" userId="3d38c0e2-d12d-45ae-a1d1-3ba4e64495f0" providerId="ADAL" clId="{1E97251B-1D1E-45E6-B01D-4DDADA5A9CFD}" dt="2025-11-12T09:13:32.437" v="40"/>
          <ac:graphicFrameMkLst>
            <pc:docMk/>
            <pc:sldMk cId="3568369083" sldId="265"/>
            <ac:graphicFrameMk id="2" creationId="{530D36E9-77A5-C14A-9F07-691D80064402}"/>
          </ac:graphicFrameMkLst>
        </pc:graphicFrameChg>
        <pc:picChg chg="add mod">
          <ac:chgData name="Brodier, Lilian" userId="3d38c0e2-d12d-45ae-a1d1-3ba4e64495f0" providerId="ADAL" clId="{1E97251B-1D1E-45E6-B01D-4DDADA5A9CFD}" dt="2025-11-12T09:13:45.932" v="45" actId="1076"/>
          <ac:picMkLst>
            <pc:docMk/>
            <pc:sldMk cId="3568369083" sldId="265"/>
            <ac:picMk id="3" creationId="{F1AADD0E-6E1C-E168-6B33-366FF6AE919D}"/>
          </ac:picMkLst>
        </pc:picChg>
        <pc:picChg chg="del">
          <ac:chgData name="Brodier, Lilian" userId="3d38c0e2-d12d-45ae-a1d1-3ba4e64495f0" providerId="ADAL" clId="{1E97251B-1D1E-45E6-B01D-4DDADA5A9CFD}" dt="2025-11-12T09:13:41.101" v="44" actId="478"/>
          <ac:picMkLst>
            <pc:docMk/>
            <pc:sldMk cId="3568369083" sldId="265"/>
            <ac:picMk id="5" creationId="{065A5835-A13F-FB4F-D479-9D4E9CBC2A98}"/>
          </ac:picMkLst>
        </pc:picChg>
      </pc:sldChg>
      <pc:sldChg chg="addSp delSp modSp mod">
        <pc:chgData name="Brodier, Lilian" userId="3d38c0e2-d12d-45ae-a1d1-3ba4e64495f0" providerId="ADAL" clId="{1E97251B-1D1E-45E6-B01D-4DDADA5A9CFD}" dt="2025-11-12T10:12:25.118" v="340" actId="1076"/>
        <pc:sldMkLst>
          <pc:docMk/>
          <pc:sldMk cId="3666306048" sldId="266"/>
        </pc:sldMkLst>
        <pc:spChg chg="mod">
          <ac:chgData name="Brodier, Lilian" userId="3d38c0e2-d12d-45ae-a1d1-3ba4e64495f0" providerId="ADAL" clId="{1E97251B-1D1E-45E6-B01D-4DDADA5A9CFD}" dt="2025-11-12T10:11:29.438" v="324" actId="20577"/>
          <ac:spMkLst>
            <pc:docMk/>
            <pc:sldMk cId="3666306048" sldId="266"/>
            <ac:spMk id="9" creationId="{553F8267-9F4E-EB34-C093-6B1BD46D85DB}"/>
          </ac:spMkLst>
        </pc:spChg>
        <pc:graphicFrameChg chg="add mod">
          <ac:chgData name="Brodier, Lilian" userId="3d38c0e2-d12d-45ae-a1d1-3ba4e64495f0" providerId="ADAL" clId="{1E97251B-1D1E-45E6-B01D-4DDADA5A9CFD}" dt="2025-11-12T10:11:50.850" v="327"/>
          <ac:graphicFrameMkLst>
            <pc:docMk/>
            <pc:sldMk cId="3666306048" sldId="266"/>
            <ac:graphicFrameMk id="2" creationId="{00000000-0008-0000-0C00-000002000000}"/>
          </ac:graphicFrameMkLst>
        </pc:graphicFrameChg>
        <pc:picChg chg="del">
          <ac:chgData name="Brodier, Lilian" userId="3d38c0e2-d12d-45ae-a1d1-3ba4e64495f0" providerId="ADAL" clId="{1E97251B-1D1E-45E6-B01D-4DDADA5A9CFD}" dt="2025-11-12T10:12:16.527" v="337" actId="478"/>
          <ac:picMkLst>
            <pc:docMk/>
            <pc:sldMk cId="3666306048" sldId="266"/>
            <ac:picMk id="3" creationId="{D8AB8014-F40E-916B-8531-E6F320FAFA26}"/>
          </ac:picMkLst>
        </pc:picChg>
        <pc:picChg chg="add mod">
          <ac:chgData name="Brodier, Lilian" userId="3d38c0e2-d12d-45ae-a1d1-3ba4e64495f0" providerId="ADAL" clId="{1E97251B-1D1E-45E6-B01D-4DDADA5A9CFD}" dt="2025-11-12T10:12:25.118" v="340" actId="1076"/>
          <ac:picMkLst>
            <pc:docMk/>
            <pc:sldMk cId="3666306048" sldId="266"/>
            <ac:picMk id="5" creationId="{E302DA44-7368-5F26-C9BE-35B033C4889B}"/>
          </ac:picMkLst>
        </pc:picChg>
      </pc:sldChg>
      <pc:sldChg chg="addSp delSp modSp mod">
        <pc:chgData name="Brodier, Lilian" userId="3d38c0e2-d12d-45ae-a1d1-3ba4e64495f0" providerId="ADAL" clId="{1E97251B-1D1E-45E6-B01D-4DDADA5A9CFD}" dt="2025-11-12T10:11:14.891" v="307" actId="1076"/>
        <pc:sldMkLst>
          <pc:docMk/>
          <pc:sldMk cId="89564857" sldId="267"/>
        </pc:sldMkLst>
        <pc:spChg chg="mod">
          <ac:chgData name="Brodier, Lilian" userId="3d38c0e2-d12d-45ae-a1d1-3ba4e64495f0" providerId="ADAL" clId="{1E97251B-1D1E-45E6-B01D-4DDADA5A9CFD}" dt="2025-11-12T10:10:47.785" v="292" actId="20577"/>
          <ac:spMkLst>
            <pc:docMk/>
            <pc:sldMk cId="89564857" sldId="267"/>
            <ac:spMk id="7" creationId="{92760144-D14F-267A-3245-BFC9DF357E1B}"/>
          </ac:spMkLst>
        </pc:spChg>
        <pc:spChg chg="mod">
          <ac:chgData name="Brodier, Lilian" userId="3d38c0e2-d12d-45ae-a1d1-3ba4e64495f0" providerId="ADAL" clId="{1E97251B-1D1E-45E6-B01D-4DDADA5A9CFD}" dt="2025-11-12T10:07:53.705" v="275" actId="20577"/>
          <ac:spMkLst>
            <pc:docMk/>
            <pc:sldMk cId="89564857" sldId="267"/>
            <ac:spMk id="8" creationId="{F59B96B2-68F7-F5B0-260E-AB4E5760EDF5}"/>
          </ac:spMkLst>
        </pc:spChg>
        <pc:spChg chg="mod">
          <ac:chgData name="Brodier, Lilian" userId="3d38c0e2-d12d-45ae-a1d1-3ba4e64495f0" providerId="ADAL" clId="{1E97251B-1D1E-45E6-B01D-4DDADA5A9CFD}" dt="2025-11-12T10:07:43.839" v="262" actId="1035"/>
          <ac:spMkLst>
            <pc:docMk/>
            <pc:sldMk cId="89564857" sldId="267"/>
            <ac:spMk id="18" creationId="{C78BF071-395F-450A-5214-09B1FBEEB4B3}"/>
          </ac:spMkLst>
        </pc:spChg>
        <pc:graphicFrameChg chg="add mod">
          <ac:chgData name="Brodier, Lilian" userId="3d38c0e2-d12d-45ae-a1d1-3ba4e64495f0" providerId="ADAL" clId="{1E97251B-1D1E-45E6-B01D-4DDADA5A9CFD}" dt="2025-11-12T10:10:53.001" v="297"/>
          <ac:graphicFrameMkLst>
            <pc:docMk/>
            <pc:sldMk cId="89564857" sldId="267"/>
            <ac:graphicFrameMk id="9" creationId="{4AFF0D61-3CF4-4DCD-8D79-6597832EFBAF}"/>
          </ac:graphicFrameMkLst>
        </pc:graphicFrameChg>
        <pc:picChg chg="add mod ord">
          <ac:chgData name="Brodier, Lilian" userId="3d38c0e2-d12d-45ae-a1d1-3ba4e64495f0" providerId="ADAL" clId="{1E97251B-1D1E-45E6-B01D-4DDADA5A9CFD}" dt="2025-11-12T10:07:30.973" v="257" actId="14100"/>
          <ac:picMkLst>
            <pc:docMk/>
            <pc:sldMk cId="89564857" sldId="267"/>
            <ac:picMk id="6" creationId="{F1A89D7D-590A-05E7-DDF1-C1174E5D9A21}"/>
          </ac:picMkLst>
        </pc:picChg>
        <pc:picChg chg="del">
          <ac:chgData name="Brodier, Lilian" userId="3d38c0e2-d12d-45ae-a1d1-3ba4e64495f0" providerId="ADAL" clId="{1E97251B-1D1E-45E6-B01D-4DDADA5A9CFD}" dt="2025-11-12T10:06:31.876" v="241" actId="478"/>
          <ac:picMkLst>
            <pc:docMk/>
            <pc:sldMk cId="89564857" sldId="267"/>
            <ac:picMk id="10" creationId="{B9DDD5E9-508F-F517-652D-57C21AEDFA93}"/>
          </ac:picMkLst>
        </pc:picChg>
        <pc:picChg chg="add mod">
          <ac:chgData name="Brodier, Lilian" userId="3d38c0e2-d12d-45ae-a1d1-3ba4e64495f0" providerId="ADAL" clId="{1E97251B-1D1E-45E6-B01D-4DDADA5A9CFD}" dt="2025-11-12T10:11:14.891" v="307" actId="1076"/>
          <ac:picMkLst>
            <pc:docMk/>
            <pc:sldMk cId="89564857" sldId="267"/>
            <ac:picMk id="12" creationId="{63426519-E4CA-11C6-45C8-C75B29B07224}"/>
          </ac:picMkLst>
        </pc:picChg>
        <pc:picChg chg="del">
          <ac:chgData name="Brodier, Lilian" userId="3d38c0e2-d12d-45ae-a1d1-3ba4e64495f0" providerId="ADAL" clId="{1E97251B-1D1E-45E6-B01D-4DDADA5A9CFD}" dt="2025-11-12T10:11:08.408" v="306" actId="478"/>
          <ac:picMkLst>
            <pc:docMk/>
            <pc:sldMk cId="89564857" sldId="267"/>
            <ac:picMk id="15" creationId="{5988633A-356A-89AB-1E11-20CE463EE268}"/>
          </ac:picMkLst>
        </pc:picChg>
      </pc:sldChg>
      <pc:sldChg chg="addSp delSp modSp mod">
        <pc:chgData name="Brodier, Lilian" userId="3d38c0e2-d12d-45ae-a1d1-3ba4e64495f0" providerId="ADAL" clId="{1E97251B-1D1E-45E6-B01D-4DDADA5A9CFD}" dt="2025-11-12T10:14:49.647" v="377" actId="20577"/>
        <pc:sldMkLst>
          <pc:docMk/>
          <pc:sldMk cId="3240142249" sldId="268"/>
        </pc:sldMkLst>
        <pc:spChg chg="mod">
          <ac:chgData name="Brodier, Lilian" userId="3d38c0e2-d12d-45ae-a1d1-3ba4e64495f0" providerId="ADAL" clId="{1E97251B-1D1E-45E6-B01D-4DDADA5A9CFD}" dt="2025-11-12T10:14:49.647" v="377" actId="20577"/>
          <ac:spMkLst>
            <pc:docMk/>
            <pc:sldMk cId="3240142249" sldId="268"/>
            <ac:spMk id="6" creationId="{00000000-0000-0000-0000-000000000000}"/>
          </ac:spMkLst>
        </pc:spChg>
        <pc:graphicFrameChg chg="add mod">
          <ac:chgData name="Brodier, Lilian" userId="3d38c0e2-d12d-45ae-a1d1-3ba4e64495f0" providerId="ADAL" clId="{1E97251B-1D1E-45E6-B01D-4DDADA5A9CFD}" dt="2025-11-12T10:14:20.279" v="357"/>
          <ac:graphicFrameMkLst>
            <pc:docMk/>
            <pc:sldMk cId="3240142249" sldId="268"/>
            <ac:graphicFrameMk id="3" creationId="{00000000-0008-0000-0E00-000002000000}"/>
          </ac:graphicFrameMkLst>
        </pc:graphicFrameChg>
        <pc:picChg chg="add mod">
          <ac:chgData name="Brodier, Lilian" userId="3d38c0e2-d12d-45ae-a1d1-3ba4e64495f0" providerId="ADAL" clId="{1E97251B-1D1E-45E6-B01D-4DDADA5A9CFD}" dt="2025-11-12T10:14:32.707" v="362" actId="1076"/>
          <ac:picMkLst>
            <pc:docMk/>
            <pc:sldMk cId="3240142249" sldId="268"/>
            <ac:picMk id="4" creationId="{AE79A608-344C-DF6F-0678-D0F60CC0BEE8}"/>
          </ac:picMkLst>
        </pc:picChg>
        <pc:picChg chg="del">
          <ac:chgData name="Brodier, Lilian" userId="3d38c0e2-d12d-45ae-a1d1-3ba4e64495f0" providerId="ADAL" clId="{1E97251B-1D1E-45E6-B01D-4DDADA5A9CFD}" dt="2025-11-12T10:14:29.706" v="361" actId="478"/>
          <ac:picMkLst>
            <pc:docMk/>
            <pc:sldMk cId="3240142249" sldId="268"/>
            <ac:picMk id="5" creationId="{777CA2AA-8C5C-0DCF-9310-6014568F6E85}"/>
          </ac:picMkLst>
        </pc:picChg>
      </pc:sldChg>
      <pc:sldChg chg="addSp delSp modSp mod">
        <pc:chgData name="Brodier, Lilian" userId="3d38c0e2-d12d-45ae-a1d1-3ba4e64495f0" providerId="ADAL" clId="{1E97251B-1D1E-45E6-B01D-4DDADA5A9CFD}" dt="2025-11-12T09:20:45.153" v="182" actId="20577"/>
        <pc:sldMkLst>
          <pc:docMk/>
          <pc:sldMk cId="13966866" sldId="271"/>
        </pc:sldMkLst>
        <pc:spChg chg="mod">
          <ac:chgData name="Brodier, Lilian" userId="3d38c0e2-d12d-45ae-a1d1-3ba4e64495f0" providerId="ADAL" clId="{1E97251B-1D1E-45E6-B01D-4DDADA5A9CFD}" dt="2025-11-12T09:03:44.631" v="37" actId="20577"/>
          <ac:spMkLst>
            <pc:docMk/>
            <pc:sldMk cId="13966866" sldId="271"/>
            <ac:spMk id="17" creationId="{5308ED09-949C-43E5-84AD-417B11566D39}"/>
          </ac:spMkLst>
        </pc:spChg>
        <pc:spChg chg="mod">
          <ac:chgData name="Brodier, Lilian" userId="3d38c0e2-d12d-45ae-a1d1-3ba4e64495f0" providerId="ADAL" clId="{1E97251B-1D1E-45E6-B01D-4DDADA5A9CFD}" dt="2025-11-12T09:20:45.153" v="182" actId="20577"/>
          <ac:spMkLst>
            <pc:docMk/>
            <pc:sldMk cId="13966866" sldId="271"/>
            <ac:spMk id="23" creationId="{ED61AD28-6F8C-4BAE-B3DA-0E5A117E6E3C}"/>
          </ac:spMkLst>
        </pc:spChg>
        <pc:graphicFrameChg chg="mod modGraphic">
          <ac:chgData name="Brodier, Lilian" userId="3d38c0e2-d12d-45ae-a1d1-3ba4e64495f0" providerId="ADAL" clId="{1E97251B-1D1E-45E6-B01D-4DDADA5A9CFD}" dt="2025-11-12T09:19:37.797" v="150" actId="20577"/>
          <ac:graphicFrameMkLst>
            <pc:docMk/>
            <pc:sldMk cId="13966866" sldId="271"/>
            <ac:graphicFrameMk id="10" creationId="{A51BE886-E9AA-4292-9251-44A5984627D7}"/>
          </ac:graphicFrameMkLst>
        </pc:graphicFrameChg>
        <pc:picChg chg="add mod">
          <ac:chgData name="Brodier, Lilian" userId="3d38c0e2-d12d-45ae-a1d1-3ba4e64495f0" providerId="ADAL" clId="{1E97251B-1D1E-45E6-B01D-4DDADA5A9CFD}" dt="2025-11-12T09:03:34.668" v="22" actId="1076"/>
          <ac:picMkLst>
            <pc:docMk/>
            <pc:sldMk cId="13966866" sldId="271"/>
            <ac:picMk id="2" creationId="{7705A409-E36A-3344-FC32-6B321C38AA34}"/>
          </ac:picMkLst>
        </pc:picChg>
        <pc:picChg chg="del">
          <ac:chgData name="Brodier, Lilian" userId="3d38c0e2-d12d-45ae-a1d1-3ba4e64495f0" providerId="ADAL" clId="{1E97251B-1D1E-45E6-B01D-4DDADA5A9CFD}" dt="2025-11-12T09:03:30.346" v="20" actId="478"/>
          <ac:picMkLst>
            <pc:docMk/>
            <pc:sldMk cId="13966866" sldId="271"/>
            <ac:picMk id="3" creationId="{1B61DA9D-5E88-636E-8BB4-BA437A990184}"/>
          </ac:picMkLst>
        </pc:picChg>
      </pc:sldChg>
      <pc:sldChg chg="modSp mod">
        <pc:chgData name="Brodier, Lilian" userId="3d38c0e2-d12d-45ae-a1d1-3ba4e64495f0" providerId="ADAL" clId="{1E97251B-1D1E-45E6-B01D-4DDADA5A9CFD}" dt="2025-11-12T10:24:05.378" v="473" actId="20577"/>
        <pc:sldMkLst>
          <pc:docMk/>
          <pc:sldMk cId="4104620858" sldId="273"/>
        </pc:sldMkLst>
        <pc:spChg chg="mod">
          <ac:chgData name="Brodier, Lilian" userId="3d38c0e2-d12d-45ae-a1d1-3ba4e64495f0" providerId="ADAL" clId="{1E97251B-1D1E-45E6-B01D-4DDADA5A9CFD}" dt="2025-11-12T10:24:05.378" v="473" actId="20577"/>
          <ac:spMkLst>
            <pc:docMk/>
            <pc:sldMk cId="4104620858" sldId="273"/>
            <ac:spMk id="2" creationId="{00000000-0000-0000-0000-000000000000}"/>
          </ac:spMkLst>
        </pc:spChg>
      </pc:sldChg>
      <pc:sldChg chg="addSp delSp modSp mod">
        <pc:chgData name="Brodier, Lilian" userId="3d38c0e2-d12d-45ae-a1d1-3ba4e64495f0" providerId="ADAL" clId="{1E97251B-1D1E-45E6-B01D-4DDADA5A9CFD}" dt="2025-11-12T10:15:22.584" v="388" actId="1076"/>
        <pc:sldMkLst>
          <pc:docMk/>
          <pc:sldMk cId="3863459434" sldId="274"/>
        </pc:sldMkLst>
        <pc:graphicFrameChg chg="add mod">
          <ac:chgData name="Brodier, Lilian" userId="3d38c0e2-d12d-45ae-a1d1-3ba4e64495f0" providerId="ADAL" clId="{1E97251B-1D1E-45E6-B01D-4DDADA5A9CFD}" dt="2025-11-12T10:15:10.492" v="381"/>
          <ac:graphicFrameMkLst>
            <pc:docMk/>
            <pc:sldMk cId="3863459434" sldId="274"/>
            <ac:graphicFrameMk id="2" creationId="{00000000-0008-0000-1000-000002000000}"/>
          </ac:graphicFrameMkLst>
        </pc:graphicFrameChg>
        <pc:picChg chg="del">
          <ac:chgData name="Brodier, Lilian" userId="3d38c0e2-d12d-45ae-a1d1-3ba4e64495f0" providerId="ADAL" clId="{1E97251B-1D1E-45E6-B01D-4DDADA5A9CFD}" dt="2025-11-12T10:15:08.573" v="378" actId="478"/>
          <ac:picMkLst>
            <pc:docMk/>
            <pc:sldMk cId="3863459434" sldId="274"/>
            <ac:picMk id="5" creationId="{9C5B19C8-CD54-6DF6-0466-F46ADE1021B2}"/>
          </ac:picMkLst>
        </pc:picChg>
        <pc:picChg chg="add mod">
          <ac:chgData name="Brodier, Lilian" userId="3d38c0e2-d12d-45ae-a1d1-3ba4e64495f0" providerId="ADAL" clId="{1E97251B-1D1E-45E6-B01D-4DDADA5A9CFD}" dt="2025-11-12T10:15:22.584" v="388" actId="1076"/>
          <ac:picMkLst>
            <pc:docMk/>
            <pc:sldMk cId="3863459434" sldId="274"/>
            <ac:picMk id="6" creationId="{C5DB8515-23A6-F878-1234-AA132DCBD045}"/>
          </ac:picMkLst>
        </pc:picChg>
      </pc:sldChg>
      <pc:sldChg chg="modSp mod">
        <pc:chgData name="Brodier, Lilian" userId="3d38c0e2-d12d-45ae-a1d1-3ba4e64495f0" providerId="ADAL" clId="{1E97251B-1D1E-45E6-B01D-4DDADA5A9CFD}" dt="2025-11-12T10:22:15.426" v="434" actId="20577"/>
        <pc:sldMkLst>
          <pc:docMk/>
          <pc:sldMk cId="3627907547" sldId="349"/>
        </pc:sldMkLst>
        <pc:spChg chg="mod">
          <ac:chgData name="Brodier, Lilian" userId="3d38c0e2-d12d-45ae-a1d1-3ba4e64495f0" providerId="ADAL" clId="{1E97251B-1D1E-45E6-B01D-4DDADA5A9CFD}" dt="2025-11-12T10:22:15.426" v="434" actId="20577"/>
          <ac:spMkLst>
            <pc:docMk/>
            <pc:sldMk cId="3627907547" sldId="349"/>
            <ac:spMk id="2" creationId="{8934F22D-0716-ABE6-EEE6-9B098B99A1DC}"/>
          </ac:spMkLst>
        </pc:spChg>
      </pc:sldChg>
      <pc:sldChg chg="addSp delSp modSp mod">
        <pc:chgData name="Brodier, Lilian" userId="3d38c0e2-d12d-45ae-a1d1-3ba4e64495f0" providerId="ADAL" clId="{1E97251B-1D1E-45E6-B01D-4DDADA5A9CFD}" dt="2025-11-12T10:15:57.121" v="398" actId="1076"/>
        <pc:sldMkLst>
          <pc:docMk/>
          <pc:sldMk cId="561201965" sldId="351"/>
        </pc:sldMkLst>
        <pc:spChg chg="add mod">
          <ac:chgData name="Brodier, Lilian" userId="3d38c0e2-d12d-45ae-a1d1-3ba4e64495f0" providerId="ADAL" clId="{1E97251B-1D1E-45E6-B01D-4DDADA5A9CFD}" dt="2025-11-12T10:15:41.238" v="391"/>
          <ac:spMkLst>
            <pc:docMk/>
            <pc:sldMk cId="561201965" sldId="351"/>
            <ac:spMk id="7" creationId="{997555DF-8AD9-46A8-BC3A-F3C9FA786FD5}"/>
          </ac:spMkLst>
        </pc:spChg>
        <pc:grpChg chg="add mod">
          <ac:chgData name="Brodier, Lilian" userId="3d38c0e2-d12d-45ae-a1d1-3ba4e64495f0" providerId="ADAL" clId="{1E97251B-1D1E-45E6-B01D-4DDADA5A9CFD}" dt="2025-11-12T10:15:41.238" v="391"/>
          <ac:grpSpMkLst>
            <pc:docMk/>
            <pc:sldMk cId="561201965" sldId="351"/>
            <ac:grpSpMk id="2" creationId="{BE39DA3E-B9D6-D7C8-0BAB-740224F336A6}"/>
          </ac:grpSpMkLst>
        </pc:grpChg>
        <pc:graphicFrameChg chg="add mod">
          <ac:chgData name="Brodier, Lilian" userId="3d38c0e2-d12d-45ae-a1d1-3ba4e64495f0" providerId="ADAL" clId="{1E97251B-1D1E-45E6-B01D-4DDADA5A9CFD}" dt="2025-11-12T10:15:41.238" v="391"/>
          <ac:graphicFrameMkLst>
            <pc:docMk/>
            <pc:sldMk cId="561201965" sldId="351"/>
            <ac:graphicFrameMk id="6" creationId="{39053477-6540-4466-8A34-E2B16190672E}"/>
          </ac:graphicFrameMkLst>
        </pc:graphicFrameChg>
        <pc:picChg chg="del">
          <ac:chgData name="Brodier, Lilian" userId="3d38c0e2-d12d-45ae-a1d1-3ba4e64495f0" providerId="ADAL" clId="{1E97251B-1D1E-45E6-B01D-4DDADA5A9CFD}" dt="2025-11-12T10:15:51.881" v="397" actId="478"/>
          <ac:picMkLst>
            <pc:docMk/>
            <pc:sldMk cId="561201965" sldId="351"/>
            <ac:picMk id="5" creationId="{F194360A-5F86-4C29-44A5-1935D272DB13}"/>
          </ac:picMkLst>
        </pc:picChg>
        <pc:picChg chg="add mod">
          <ac:chgData name="Brodier, Lilian" userId="3d38c0e2-d12d-45ae-a1d1-3ba4e64495f0" providerId="ADAL" clId="{1E97251B-1D1E-45E6-B01D-4DDADA5A9CFD}" dt="2025-11-12T10:15:57.121" v="398" actId="1076"/>
          <ac:picMkLst>
            <pc:docMk/>
            <pc:sldMk cId="561201965" sldId="351"/>
            <ac:picMk id="9" creationId="{7E528C70-CE99-00F3-28DA-21A56E389D41}"/>
          </ac:picMkLst>
        </pc:picChg>
      </pc:sldChg>
      <pc:sldChg chg="addSp delSp modSp mod">
        <pc:chgData name="Brodier, Lilian" userId="3d38c0e2-d12d-45ae-a1d1-3ba4e64495f0" providerId="ADAL" clId="{1E97251B-1D1E-45E6-B01D-4DDADA5A9CFD}" dt="2025-11-12T10:13:23.457" v="354" actId="1035"/>
        <pc:sldMkLst>
          <pc:docMk/>
          <pc:sldMk cId="3168168949" sldId="362"/>
        </pc:sldMkLst>
        <pc:graphicFrameChg chg="add mod">
          <ac:chgData name="Brodier, Lilian" userId="3d38c0e2-d12d-45ae-a1d1-3ba4e64495f0" providerId="ADAL" clId="{1E97251B-1D1E-45E6-B01D-4DDADA5A9CFD}" dt="2025-11-12T10:12:39.884" v="343"/>
          <ac:graphicFrameMkLst>
            <pc:docMk/>
            <pc:sldMk cId="3168168949" sldId="362"/>
            <ac:graphicFrameMk id="2" creationId="{5491676F-1D40-448C-91F7-B8A1BB53B51C}"/>
          </ac:graphicFrameMkLst>
        </pc:graphicFrameChg>
        <pc:picChg chg="add mod">
          <ac:chgData name="Brodier, Lilian" userId="3d38c0e2-d12d-45ae-a1d1-3ba4e64495f0" providerId="ADAL" clId="{1E97251B-1D1E-45E6-B01D-4DDADA5A9CFD}" dt="2025-11-12T10:13:23.457" v="354" actId="1035"/>
          <ac:picMkLst>
            <pc:docMk/>
            <pc:sldMk cId="3168168949" sldId="362"/>
            <ac:picMk id="5" creationId="{F25F6CF8-6EE7-E1F5-BA80-CA4A75ED8011}"/>
          </ac:picMkLst>
        </pc:picChg>
        <pc:picChg chg="del">
          <ac:chgData name="Brodier, Lilian" userId="3d38c0e2-d12d-45ae-a1d1-3ba4e64495f0" providerId="ADAL" clId="{1E97251B-1D1E-45E6-B01D-4DDADA5A9CFD}" dt="2025-11-12T10:13:16.307" v="351" actId="478"/>
          <ac:picMkLst>
            <pc:docMk/>
            <pc:sldMk cId="3168168949" sldId="362"/>
            <ac:picMk id="11" creationId="{A51BD484-9839-F69B-F6DB-CC89331F6181}"/>
          </ac:picMkLst>
        </pc:picChg>
      </pc:sldChg>
      <pc:sldChg chg="addSp delSp modSp mod">
        <pc:chgData name="Brodier, Lilian" userId="3d38c0e2-d12d-45ae-a1d1-3ba4e64495f0" providerId="ADAL" clId="{1E97251B-1D1E-45E6-B01D-4DDADA5A9CFD}" dt="2025-11-12T11:24:39.122" v="474" actId="20577"/>
        <pc:sldMkLst>
          <pc:docMk/>
          <pc:sldMk cId="1977027354" sldId="370"/>
        </pc:sldMkLst>
        <pc:spChg chg="mod">
          <ac:chgData name="Brodier, Lilian" userId="3d38c0e2-d12d-45ae-a1d1-3ba4e64495f0" providerId="ADAL" clId="{1E97251B-1D1E-45E6-B01D-4DDADA5A9CFD}" dt="2025-11-12T11:24:39.122" v="474" actId="20577"/>
          <ac:spMkLst>
            <pc:docMk/>
            <pc:sldMk cId="1977027354" sldId="370"/>
            <ac:spMk id="7" creationId="{90D6CFF9-EB52-45F4-B556-3C5E88D0C8C3}"/>
          </ac:spMkLst>
        </pc:spChg>
        <pc:spChg chg="mod">
          <ac:chgData name="Brodier, Lilian" userId="3d38c0e2-d12d-45ae-a1d1-3ba4e64495f0" providerId="ADAL" clId="{1E97251B-1D1E-45E6-B01D-4DDADA5A9CFD}" dt="2025-11-06T09:44:16.122" v="10" actId="20577"/>
          <ac:spMkLst>
            <pc:docMk/>
            <pc:sldMk cId="1977027354" sldId="370"/>
            <ac:spMk id="8" creationId="{C03F3ACB-8238-4010-BEDB-414776FF0680}"/>
          </ac:spMkLst>
        </pc:spChg>
        <pc:picChg chg="add mod">
          <ac:chgData name="Brodier, Lilian" userId="3d38c0e2-d12d-45ae-a1d1-3ba4e64495f0" providerId="ADAL" clId="{1E97251B-1D1E-45E6-B01D-4DDADA5A9CFD}" dt="2025-11-06T09:43:52.959" v="3" actId="14100"/>
          <ac:picMkLst>
            <pc:docMk/>
            <pc:sldMk cId="1977027354" sldId="370"/>
            <ac:picMk id="4" creationId="{89E38C64-B749-369A-3BF1-1B3A41B1A054}"/>
          </ac:picMkLst>
        </pc:picChg>
        <pc:picChg chg="del">
          <ac:chgData name="Brodier, Lilian" userId="3d38c0e2-d12d-45ae-a1d1-3ba4e64495f0" providerId="ADAL" clId="{1E97251B-1D1E-45E6-B01D-4DDADA5A9CFD}" dt="2025-11-12T09:40:38.502" v="190" actId="478"/>
          <ac:picMkLst>
            <pc:docMk/>
            <pc:sldMk cId="1977027354" sldId="370"/>
            <ac:picMk id="5" creationId="{72435500-1703-DDE8-5AEC-E74B0C670AAA}"/>
          </ac:picMkLst>
        </pc:picChg>
        <pc:picChg chg="add mod">
          <ac:chgData name="Brodier, Lilian" userId="3d38c0e2-d12d-45ae-a1d1-3ba4e64495f0" providerId="ADAL" clId="{1E97251B-1D1E-45E6-B01D-4DDADA5A9CFD}" dt="2025-11-12T09:40:42.471" v="191" actId="1076"/>
          <ac:picMkLst>
            <pc:docMk/>
            <pc:sldMk cId="1977027354" sldId="370"/>
            <ac:picMk id="6" creationId="{CDF50A67-4F9B-8F9E-79E3-93662BC4FD9D}"/>
          </ac:picMkLst>
        </pc:picChg>
        <pc:picChg chg="add mod">
          <ac:chgData name="Brodier, Lilian" userId="3d38c0e2-d12d-45ae-a1d1-3ba4e64495f0" providerId="ADAL" clId="{1E97251B-1D1E-45E6-B01D-4DDADA5A9CFD}" dt="2025-11-12T09:41:13.023" v="196" actId="1076"/>
          <ac:picMkLst>
            <pc:docMk/>
            <pc:sldMk cId="1977027354" sldId="370"/>
            <ac:picMk id="12" creationId="{2368FA9E-9FFE-59C0-5F0A-94D9A9B77B93}"/>
          </ac:picMkLst>
        </pc:picChg>
        <pc:picChg chg="del">
          <ac:chgData name="Brodier, Lilian" userId="3d38c0e2-d12d-45ae-a1d1-3ba4e64495f0" providerId="ADAL" clId="{1E97251B-1D1E-45E6-B01D-4DDADA5A9CFD}" dt="2025-11-12T09:41:08.519" v="195" actId="478"/>
          <ac:picMkLst>
            <pc:docMk/>
            <pc:sldMk cId="1977027354" sldId="370"/>
            <ac:picMk id="16" creationId="{D3E326E6-F272-FF72-F7CF-13280DFDB7FD}"/>
          </ac:picMkLst>
        </pc:picChg>
      </pc:sldChg>
      <pc:sldChg chg="addSp delSp modSp mod">
        <pc:chgData name="Brodier, Lilian" userId="3d38c0e2-d12d-45ae-a1d1-3ba4e64495f0" providerId="ADAL" clId="{1E97251B-1D1E-45E6-B01D-4DDADA5A9CFD}" dt="2025-11-12T11:24:43.953" v="475" actId="20577"/>
        <pc:sldMkLst>
          <pc:docMk/>
          <pc:sldMk cId="26073817" sldId="372"/>
        </pc:sldMkLst>
        <pc:spChg chg="mod">
          <ac:chgData name="Brodier, Lilian" userId="3d38c0e2-d12d-45ae-a1d1-3ba4e64495f0" providerId="ADAL" clId="{1E97251B-1D1E-45E6-B01D-4DDADA5A9CFD}" dt="2025-11-12T09:59:07.300" v="238" actId="20577"/>
          <ac:spMkLst>
            <pc:docMk/>
            <pc:sldMk cId="26073817" sldId="372"/>
            <ac:spMk id="4" creationId="{3947DBCD-2842-A082-F1A0-3B61B7EC67B4}"/>
          </ac:spMkLst>
        </pc:spChg>
        <pc:spChg chg="mod">
          <ac:chgData name="Brodier, Lilian" userId="3d38c0e2-d12d-45ae-a1d1-3ba4e64495f0" providerId="ADAL" clId="{1E97251B-1D1E-45E6-B01D-4DDADA5A9CFD}" dt="2025-11-12T11:24:43.953" v="475" actId="20577"/>
          <ac:spMkLst>
            <pc:docMk/>
            <pc:sldMk cId="26073817" sldId="372"/>
            <ac:spMk id="7" creationId="{90D6CFF9-EB52-45F4-B556-3C5E88D0C8C3}"/>
          </ac:spMkLst>
        </pc:spChg>
        <pc:spChg chg="mod">
          <ac:chgData name="Brodier, Lilian" userId="3d38c0e2-d12d-45ae-a1d1-3ba4e64495f0" providerId="ADAL" clId="{1E97251B-1D1E-45E6-B01D-4DDADA5A9CFD}" dt="2025-11-12T09:59:24.603" v="240" actId="20577"/>
          <ac:spMkLst>
            <pc:docMk/>
            <pc:sldMk cId="26073817" sldId="372"/>
            <ac:spMk id="8" creationId="{C03F3ACB-8238-4010-BEDB-414776FF0680}"/>
          </ac:spMkLst>
        </pc:spChg>
        <pc:graphicFrameChg chg="add mod">
          <ac:chgData name="Brodier, Lilian" userId="3d38c0e2-d12d-45ae-a1d1-3ba4e64495f0" providerId="ADAL" clId="{1E97251B-1D1E-45E6-B01D-4DDADA5A9CFD}" dt="2025-11-12T09:58:41.509" v="225"/>
          <ac:graphicFrameMkLst>
            <pc:docMk/>
            <pc:sldMk cId="26073817" sldId="372"/>
            <ac:graphicFrameMk id="3" creationId="{739FD427-5AC6-920B-43AD-BB09A8FBCBA6}"/>
          </ac:graphicFrameMkLst>
        </pc:graphicFrameChg>
        <pc:picChg chg="add mod">
          <ac:chgData name="Brodier, Lilian" userId="3d38c0e2-d12d-45ae-a1d1-3ba4e64495f0" providerId="ADAL" clId="{1E97251B-1D1E-45E6-B01D-4DDADA5A9CFD}" dt="2025-11-12T09:47:58.755" v="222" actId="1076"/>
          <ac:picMkLst>
            <pc:docMk/>
            <pc:sldMk cId="26073817" sldId="372"/>
            <ac:picMk id="2" creationId="{3255B2BE-CC58-AD9D-6FB9-29C1E30A87D1}"/>
          </ac:picMkLst>
        </pc:picChg>
        <pc:picChg chg="del">
          <ac:chgData name="Brodier, Lilian" userId="3d38c0e2-d12d-45ae-a1d1-3ba4e64495f0" providerId="ADAL" clId="{1E97251B-1D1E-45E6-B01D-4DDADA5A9CFD}" dt="2025-11-12T09:47:49.343" v="218" actId="478"/>
          <ac:picMkLst>
            <pc:docMk/>
            <pc:sldMk cId="26073817" sldId="372"/>
            <ac:picMk id="5" creationId="{621A238C-FCB4-3477-B44F-2ED19DECDC77}"/>
          </ac:picMkLst>
        </pc:picChg>
        <pc:picChg chg="add mod">
          <ac:chgData name="Brodier, Lilian" userId="3d38c0e2-d12d-45ae-a1d1-3ba4e64495f0" providerId="ADAL" clId="{1E97251B-1D1E-45E6-B01D-4DDADA5A9CFD}" dt="2025-11-12T09:59:03.217" v="236" actId="14100"/>
          <ac:picMkLst>
            <pc:docMk/>
            <pc:sldMk cId="26073817" sldId="372"/>
            <ac:picMk id="6" creationId="{0F8A5B16-7C66-B059-9F53-F2987DD774F8}"/>
          </ac:picMkLst>
        </pc:picChg>
        <pc:picChg chg="del">
          <ac:chgData name="Brodier, Lilian" userId="3d38c0e2-d12d-45ae-a1d1-3ba4e64495f0" providerId="ADAL" clId="{1E97251B-1D1E-45E6-B01D-4DDADA5A9CFD}" dt="2025-11-12T09:58:55.611" v="233" actId="478"/>
          <ac:picMkLst>
            <pc:docMk/>
            <pc:sldMk cId="26073817" sldId="372"/>
            <ac:picMk id="17" creationId="{19E6965F-F351-35F9-A6AC-414ACCF02CA9}"/>
          </ac:picMkLst>
        </pc:picChg>
      </pc:sldChg>
    </pc:docChg>
  </pc:docChgLst>
  <pc:docChgLst>
    <pc:chgData name="Brodier, Lilian" userId="3d38c0e2-d12d-45ae-a1d1-3ba4e64495f0" providerId="ADAL" clId="{2AF6DB54-B46A-4EC1-BF48-9794CC3768FD}"/>
    <pc:docChg chg="custSel modSld">
      <pc:chgData name="Brodier, Lilian" userId="3d38c0e2-d12d-45ae-a1d1-3ba4e64495f0" providerId="ADAL" clId="{2AF6DB54-B46A-4EC1-BF48-9794CC3768FD}" dt="2025-10-10T12:17:16.952" v="30" actId="1076"/>
      <pc:docMkLst>
        <pc:docMk/>
      </pc:docMkLst>
      <pc:sldChg chg="modSp mod">
        <pc:chgData name="Brodier, Lilian" userId="3d38c0e2-d12d-45ae-a1d1-3ba4e64495f0" providerId="ADAL" clId="{2AF6DB54-B46A-4EC1-BF48-9794CC3768FD}" dt="2025-10-10T07:58:44.200" v="3" actId="14100"/>
        <pc:sldMkLst>
          <pc:docMk/>
          <pc:sldMk cId="89564857" sldId="267"/>
        </pc:sldMkLst>
      </pc:sldChg>
      <pc:sldChg chg="modSp mod">
        <pc:chgData name="Brodier, Lilian" userId="3d38c0e2-d12d-45ae-a1d1-3ba4e64495f0" providerId="ADAL" clId="{2AF6DB54-B46A-4EC1-BF48-9794CC3768FD}" dt="2025-10-10T08:01:35.057" v="10" actId="1076"/>
        <pc:sldMkLst>
          <pc:docMk/>
          <pc:sldMk cId="3863459434" sldId="274"/>
        </pc:sldMkLst>
      </pc:sldChg>
      <pc:sldChg chg="addSp delSp modSp mod">
        <pc:chgData name="Brodier, Lilian" userId="3d38c0e2-d12d-45ae-a1d1-3ba4e64495f0" providerId="ADAL" clId="{2AF6DB54-B46A-4EC1-BF48-9794CC3768FD}" dt="2025-10-10T12:17:16.952" v="30" actId="1076"/>
        <pc:sldMkLst>
          <pc:docMk/>
          <pc:sldMk cId="3168168949" sldId="3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9110" cy="341463"/>
          </a:xfrm>
          <a:prstGeom prst="rect">
            <a:avLst/>
          </a:prstGeom>
        </p:spPr>
        <p:txBody>
          <a:bodyPr vert="horz" lIns="91541" tIns="45770" rIns="91541" bIns="45770" rtlCol="0"/>
          <a:lstStyle>
            <a:lvl1pPr algn="l">
              <a:defRPr sz="1200"/>
            </a:lvl1pPr>
          </a:lstStyle>
          <a:p>
            <a:endParaRPr lang="fr-FR"/>
          </a:p>
        </p:txBody>
      </p:sp>
      <p:sp>
        <p:nvSpPr>
          <p:cNvPr id="4" name="Espace réservé du pied de page 3"/>
          <p:cNvSpPr>
            <a:spLocks noGrp="1"/>
          </p:cNvSpPr>
          <p:nvPr>
            <p:ph type="ftr" sz="quarter" idx="2"/>
          </p:nvPr>
        </p:nvSpPr>
        <p:spPr>
          <a:xfrm>
            <a:off x="2" y="6464153"/>
            <a:ext cx="4309110" cy="341462"/>
          </a:xfrm>
          <a:prstGeom prst="rect">
            <a:avLst/>
          </a:prstGeom>
        </p:spPr>
        <p:txBody>
          <a:bodyPr vert="horz" lIns="91541" tIns="45770" rIns="91541" bIns="4577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689" y="6464153"/>
            <a:ext cx="4309110" cy="341462"/>
          </a:xfrm>
          <a:prstGeom prst="rect">
            <a:avLst/>
          </a:prstGeom>
        </p:spPr>
        <p:txBody>
          <a:bodyPr vert="horz" lIns="91541" tIns="45770" rIns="91541" bIns="45770" rtlCol="0" anchor="b"/>
          <a:lstStyle>
            <a:lvl1pPr algn="r">
              <a:defRPr sz="1200"/>
            </a:lvl1pPr>
          </a:lstStyle>
          <a:p>
            <a:fld id="{68C3748B-2E4F-473E-9AEB-7FC136A19680}" type="slidenum">
              <a:rPr lang="fr-FR" smtClean="0"/>
              <a:t>‹N°›</a:t>
            </a:fld>
            <a:endParaRPr lang="fr-FR"/>
          </a:p>
        </p:txBody>
      </p:sp>
      <p:sp>
        <p:nvSpPr>
          <p:cNvPr id="6" name="Espace réservé de la date 5"/>
          <p:cNvSpPr>
            <a:spLocks noGrp="1"/>
          </p:cNvSpPr>
          <p:nvPr>
            <p:ph type="dt" sz="quarter" idx="1"/>
          </p:nvPr>
        </p:nvSpPr>
        <p:spPr>
          <a:xfrm>
            <a:off x="5632689" y="1"/>
            <a:ext cx="4309110" cy="341463"/>
          </a:xfrm>
          <a:prstGeom prst="rect">
            <a:avLst/>
          </a:prstGeom>
        </p:spPr>
        <p:txBody>
          <a:bodyPr vert="horz" lIns="91541" tIns="45770" rIns="91541" bIns="45770" rtlCol="0"/>
          <a:lstStyle>
            <a:lvl1pPr algn="r">
              <a:defRPr sz="1200"/>
            </a:lvl1pPr>
          </a:lstStyle>
          <a:p>
            <a:fld id="{94B40F48-AB9F-4EF2-BEB5-60D257149490}" type="datetime1">
              <a:rPr lang="fr-FR" smtClean="0"/>
              <a:t>12/11/2025</a:t>
            </a:fld>
            <a:endParaRPr lang="fr-FR"/>
          </a:p>
        </p:txBody>
      </p:sp>
    </p:spTree>
    <p:extLst>
      <p:ext uri="{BB962C8B-B14F-4D97-AF65-F5344CB8AC3E}">
        <p14:creationId xmlns:p14="http://schemas.microsoft.com/office/powerpoint/2010/main" val="23350886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9110" cy="341463"/>
          </a:xfrm>
          <a:prstGeom prst="rect">
            <a:avLst/>
          </a:prstGeom>
        </p:spPr>
        <p:txBody>
          <a:bodyPr vert="horz" lIns="91541" tIns="45770" rIns="91541" bIns="45770" rtlCol="0"/>
          <a:lstStyle>
            <a:lvl1pPr algn="l">
              <a:defRPr sz="1200"/>
            </a:lvl1pPr>
          </a:lstStyle>
          <a:p>
            <a:endParaRPr lang="fr-FR"/>
          </a:p>
        </p:txBody>
      </p:sp>
      <p:sp>
        <p:nvSpPr>
          <p:cNvPr id="3" name="Espace réservé de la date 2"/>
          <p:cNvSpPr>
            <a:spLocks noGrp="1"/>
          </p:cNvSpPr>
          <p:nvPr>
            <p:ph type="dt" idx="1"/>
          </p:nvPr>
        </p:nvSpPr>
        <p:spPr>
          <a:xfrm>
            <a:off x="5632689" y="1"/>
            <a:ext cx="4309110" cy="341463"/>
          </a:xfrm>
          <a:prstGeom prst="rect">
            <a:avLst/>
          </a:prstGeom>
        </p:spPr>
        <p:txBody>
          <a:bodyPr vert="horz" lIns="91541" tIns="45770" rIns="91541" bIns="45770" rtlCol="0"/>
          <a:lstStyle>
            <a:lvl1pPr algn="r">
              <a:defRPr sz="1200"/>
            </a:lvl1pPr>
          </a:lstStyle>
          <a:p>
            <a:fld id="{DA5D26AA-D3F7-438A-9E33-B98BA2C7ED11}" type="datetime1">
              <a:rPr lang="fr-FR" smtClean="0"/>
              <a:t>12/11/2025</a:t>
            </a:fld>
            <a:endParaRPr lang="fr-FR"/>
          </a:p>
        </p:txBody>
      </p:sp>
      <p:sp>
        <p:nvSpPr>
          <p:cNvPr id="4" name="Espace réservé de l'image des diapositives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541" tIns="45770" rIns="91541" bIns="45770" rtlCol="0" anchor="ctr"/>
          <a:lstStyle/>
          <a:p>
            <a:endParaRPr lang="fr-FR"/>
          </a:p>
        </p:txBody>
      </p:sp>
      <p:sp>
        <p:nvSpPr>
          <p:cNvPr id="5" name="Espace réservé des commentaires 4"/>
          <p:cNvSpPr>
            <a:spLocks noGrp="1"/>
          </p:cNvSpPr>
          <p:nvPr>
            <p:ph type="body" sz="quarter" idx="3"/>
          </p:nvPr>
        </p:nvSpPr>
        <p:spPr>
          <a:xfrm>
            <a:off x="994411" y="3275201"/>
            <a:ext cx="7955280" cy="2679710"/>
          </a:xfrm>
          <a:prstGeom prst="rect">
            <a:avLst/>
          </a:prstGeom>
        </p:spPr>
        <p:txBody>
          <a:bodyPr vert="horz" lIns="91541" tIns="45770" rIns="91541" bIns="4577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64153"/>
            <a:ext cx="4309110" cy="341462"/>
          </a:xfrm>
          <a:prstGeom prst="rect">
            <a:avLst/>
          </a:prstGeom>
        </p:spPr>
        <p:txBody>
          <a:bodyPr vert="horz" lIns="91541" tIns="45770" rIns="91541" bIns="4577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689" y="6464153"/>
            <a:ext cx="4309110" cy="341462"/>
          </a:xfrm>
          <a:prstGeom prst="rect">
            <a:avLst/>
          </a:prstGeom>
        </p:spPr>
        <p:txBody>
          <a:bodyPr vert="horz" lIns="91541" tIns="45770" rIns="91541" bIns="45770" rtlCol="0" anchor="b"/>
          <a:lstStyle>
            <a:lvl1pPr algn="r">
              <a:defRPr sz="1200"/>
            </a:lvl1pPr>
          </a:lstStyle>
          <a:p>
            <a:fld id="{3A6DC9FF-1633-463D-A8AD-556127EE4D4C}" type="slidenum">
              <a:rPr lang="fr-FR" smtClean="0"/>
              <a:t>‹N°›</a:t>
            </a:fld>
            <a:endParaRPr lang="fr-FR"/>
          </a:p>
        </p:txBody>
      </p:sp>
    </p:spTree>
    <p:extLst>
      <p:ext uri="{BB962C8B-B14F-4D97-AF65-F5344CB8AC3E}">
        <p14:creationId xmlns:p14="http://schemas.microsoft.com/office/powerpoint/2010/main" val="26693892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73438" y="841375"/>
            <a:ext cx="4051300" cy="2279650"/>
          </a:xfrm>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endParaRPr lang="fr-FR"/>
          </a:p>
        </p:txBody>
      </p:sp>
      <p:sp>
        <p:nvSpPr>
          <p:cNvPr id="5" name="Espace réservé de la date 4"/>
          <p:cNvSpPr>
            <a:spLocks noGrp="1"/>
          </p:cNvSpPr>
          <p:nvPr>
            <p:ph type="dt" idx="11"/>
          </p:nvPr>
        </p:nvSpPr>
        <p:spPr/>
        <p:txBody>
          <a:bodyPr/>
          <a:lstStyle/>
          <a:p>
            <a:fld id="{DA5D26AA-D3F7-438A-9E33-B98BA2C7ED11}" type="datetime1">
              <a:rPr lang="fr-FR" smtClean="0"/>
              <a:t>12/11/2025</a:t>
            </a:fld>
            <a:endParaRPr lang="fr-FR"/>
          </a:p>
        </p:txBody>
      </p:sp>
      <p:sp>
        <p:nvSpPr>
          <p:cNvPr id="6" name="Espace réservé du pied de page 5"/>
          <p:cNvSpPr>
            <a:spLocks noGrp="1"/>
          </p:cNvSpPr>
          <p:nvPr>
            <p:ph type="ftr" sz="quarter" idx="12"/>
          </p:nvPr>
        </p:nvSpPr>
        <p:spPr/>
        <p:txBody>
          <a:bodyPr/>
          <a:lstStyle/>
          <a:p>
            <a:endParaRPr lang="fr-FR"/>
          </a:p>
        </p:txBody>
      </p:sp>
      <p:sp>
        <p:nvSpPr>
          <p:cNvPr id="7" name="Espace réservé du numéro de diapositive 6"/>
          <p:cNvSpPr>
            <a:spLocks noGrp="1"/>
          </p:cNvSpPr>
          <p:nvPr>
            <p:ph type="sldNum" sz="quarter" idx="13"/>
          </p:nvPr>
        </p:nvSpPr>
        <p:spPr/>
        <p:txBody>
          <a:bodyPr/>
          <a:lstStyle/>
          <a:p>
            <a:fld id="{3A6DC9FF-1633-463D-A8AD-556127EE4D4C}" type="slidenum">
              <a:rPr lang="fr-FR" smtClean="0"/>
              <a:t>2</a:t>
            </a:fld>
            <a:endParaRPr lang="fr-FR"/>
          </a:p>
        </p:txBody>
      </p:sp>
    </p:spTree>
    <p:extLst>
      <p:ext uri="{BB962C8B-B14F-4D97-AF65-F5344CB8AC3E}">
        <p14:creationId xmlns:p14="http://schemas.microsoft.com/office/powerpoint/2010/main" val="134506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endParaRPr lang="fr-FR"/>
          </a:p>
        </p:txBody>
      </p:sp>
      <p:sp>
        <p:nvSpPr>
          <p:cNvPr id="5" name="Espace réservé de la date 4"/>
          <p:cNvSpPr>
            <a:spLocks noGrp="1"/>
          </p:cNvSpPr>
          <p:nvPr>
            <p:ph type="dt" idx="1"/>
          </p:nvPr>
        </p:nvSpPr>
        <p:spPr/>
        <p:txBody>
          <a:bodyPr/>
          <a:lstStyle/>
          <a:p>
            <a:fld id="{DA5D26AA-D3F7-438A-9E33-B98BA2C7ED11}" type="datetime1">
              <a:rPr lang="fr-FR" smtClean="0"/>
              <a:t>12/11/2025</a:t>
            </a:fld>
            <a:endParaRPr lang="fr-FR"/>
          </a:p>
        </p:txBody>
      </p:sp>
      <p:sp>
        <p:nvSpPr>
          <p:cNvPr id="6" name="Espace réservé du pied de page 5"/>
          <p:cNvSpPr>
            <a:spLocks noGrp="1"/>
          </p:cNvSpPr>
          <p:nvPr>
            <p:ph type="ftr" sz="quarter" idx="4"/>
          </p:nvPr>
        </p:nvSpPr>
        <p:spPr/>
        <p:txBody>
          <a:bodyPr/>
          <a:lstStyle/>
          <a:p>
            <a:endParaRPr lang="fr-FR"/>
          </a:p>
        </p:txBody>
      </p:sp>
      <p:sp>
        <p:nvSpPr>
          <p:cNvPr id="7" name="Espace réservé du numéro de diapositive 6"/>
          <p:cNvSpPr>
            <a:spLocks noGrp="1"/>
          </p:cNvSpPr>
          <p:nvPr>
            <p:ph type="sldNum" sz="quarter" idx="5"/>
          </p:nvPr>
        </p:nvSpPr>
        <p:spPr/>
        <p:txBody>
          <a:bodyPr/>
          <a:lstStyle/>
          <a:p>
            <a:fld id="{3A6DC9FF-1633-463D-A8AD-556127EE4D4C}" type="slidenum">
              <a:rPr lang="fr-FR" smtClean="0"/>
              <a:t>8</a:t>
            </a:fld>
            <a:endParaRPr lang="fr-FR"/>
          </a:p>
        </p:txBody>
      </p:sp>
    </p:spTree>
    <p:extLst>
      <p:ext uri="{BB962C8B-B14F-4D97-AF65-F5344CB8AC3E}">
        <p14:creationId xmlns:p14="http://schemas.microsoft.com/office/powerpoint/2010/main" val="103033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endParaRPr lang="fr-FR"/>
          </a:p>
        </p:txBody>
      </p:sp>
      <p:sp>
        <p:nvSpPr>
          <p:cNvPr id="5" name="Espace réservé de la date 4"/>
          <p:cNvSpPr>
            <a:spLocks noGrp="1"/>
          </p:cNvSpPr>
          <p:nvPr>
            <p:ph type="dt" idx="1"/>
          </p:nvPr>
        </p:nvSpPr>
        <p:spPr/>
        <p:txBody>
          <a:bodyPr/>
          <a:lstStyle/>
          <a:p>
            <a:fld id="{DA5D26AA-D3F7-438A-9E33-B98BA2C7ED11}" type="datetime1">
              <a:rPr lang="fr-FR" smtClean="0"/>
              <a:t>12/11/2025</a:t>
            </a:fld>
            <a:endParaRPr lang="fr-FR"/>
          </a:p>
        </p:txBody>
      </p:sp>
      <p:sp>
        <p:nvSpPr>
          <p:cNvPr id="6" name="Espace réservé du pied de page 5"/>
          <p:cNvSpPr>
            <a:spLocks noGrp="1"/>
          </p:cNvSpPr>
          <p:nvPr>
            <p:ph type="ftr" sz="quarter" idx="4"/>
          </p:nvPr>
        </p:nvSpPr>
        <p:spPr/>
        <p:txBody>
          <a:bodyPr/>
          <a:lstStyle/>
          <a:p>
            <a:endParaRPr lang="fr-FR"/>
          </a:p>
        </p:txBody>
      </p:sp>
      <p:sp>
        <p:nvSpPr>
          <p:cNvPr id="7" name="Espace réservé du numéro de diapositive 6"/>
          <p:cNvSpPr>
            <a:spLocks noGrp="1"/>
          </p:cNvSpPr>
          <p:nvPr>
            <p:ph type="sldNum" sz="quarter" idx="5"/>
          </p:nvPr>
        </p:nvSpPr>
        <p:spPr/>
        <p:txBody>
          <a:bodyPr/>
          <a:lstStyle/>
          <a:p>
            <a:fld id="{3A6DC9FF-1633-463D-A8AD-556127EE4D4C}" type="slidenum">
              <a:rPr lang="fr-FR" smtClean="0"/>
              <a:t>10</a:t>
            </a:fld>
            <a:endParaRPr lang="fr-FR"/>
          </a:p>
        </p:txBody>
      </p:sp>
    </p:spTree>
    <p:extLst>
      <p:ext uri="{BB962C8B-B14F-4D97-AF65-F5344CB8AC3E}">
        <p14:creationId xmlns:p14="http://schemas.microsoft.com/office/powerpoint/2010/main" val="712413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73438" y="841375"/>
            <a:ext cx="4051300" cy="2279650"/>
          </a:xfrm>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defTabSz="915404">
              <a:defRPr/>
            </a:pPr>
            <a:endParaRPr lang="fr-FR">
              <a:solidFill>
                <a:prstClr val="black"/>
              </a:solidFill>
              <a:latin typeface="Calibri" panose="020F0502020204030204"/>
            </a:endParaRPr>
          </a:p>
        </p:txBody>
      </p:sp>
      <p:sp>
        <p:nvSpPr>
          <p:cNvPr id="5" name="Espace réservé de la date 4"/>
          <p:cNvSpPr>
            <a:spLocks noGrp="1"/>
          </p:cNvSpPr>
          <p:nvPr>
            <p:ph type="dt" idx="11"/>
          </p:nvPr>
        </p:nvSpPr>
        <p:spPr/>
        <p:txBody>
          <a:bodyPr/>
          <a:lstStyle/>
          <a:p>
            <a:pPr defTabSz="915404">
              <a:defRPr/>
            </a:pPr>
            <a:fld id="{DA5D26AA-D3F7-438A-9E33-B98BA2C7ED11}" type="datetime1">
              <a:rPr lang="fr-FR">
                <a:solidFill>
                  <a:prstClr val="black"/>
                </a:solidFill>
                <a:latin typeface="Calibri" panose="020F0502020204030204"/>
              </a:rPr>
              <a:pPr defTabSz="915404">
                <a:defRPr/>
              </a:pPr>
              <a:t>12/11/2025</a:t>
            </a:fld>
            <a:endParaRPr lang="fr-FR">
              <a:solidFill>
                <a:prstClr val="black"/>
              </a:solidFill>
              <a:latin typeface="Calibri" panose="020F0502020204030204"/>
            </a:endParaRPr>
          </a:p>
        </p:txBody>
      </p:sp>
      <p:sp>
        <p:nvSpPr>
          <p:cNvPr id="6" name="Espace réservé du pied de page 5"/>
          <p:cNvSpPr>
            <a:spLocks noGrp="1"/>
          </p:cNvSpPr>
          <p:nvPr>
            <p:ph type="ftr" sz="quarter" idx="12"/>
          </p:nvPr>
        </p:nvSpPr>
        <p:spPr/>
        <p:txBody>
          <a:bodyPr/>
          <a:lstStyle/>
          <a:p>
            <a:pPr defTabSz="915404">
              <a:defRPr/>
            </a:pPr>
            <a:endParaRPr lang="fr-FR">
              <a:solidFill>
                <a:prstClr val="black"/>
              </a:solidFill>
              <a:latin typeface="Calibri" panose="020F0502020204030204"/>
            </a:endParaRPr>
          </a:p>
        </p:txBody>
      </p:sp>
      <p:sp>
        <p:nvSpPr>
          <p:cNvPr id="7" name="Espace réservé du numéro de diapositive 6"/>
          <p:cNvSpPr>
            <a:spLocks noGrp="1"/>
          </p:cNvSpPr>
          <p:nvPr>
            <p:ph type="sldNum" sz="quarter" idx="13"/>
          </p:nvPr>
        </p:nvSpPr>
        <p:spPr/>
        <p:txBody>
          <a:bodyPr/>
          <a:lstStyle/>
          <a:p>
            <a:pPr defTabSz="915404">
              <a:defRPr/>
            </a:pPr>
            <a:fld id="{3A6DC9FF-1633-463D-A8AD-556127EE4D4C}" type="slidenum">
              <a:rPr lang="fr-FR">
                <a:solidFill>
                  <a:prstClr val="black"/>
                </a:solidFill>
                <a:latin typeface="Calibri" panose="020F0502020204030204"/>
              </a:rPr>
              <a:pPr defTabSz="915404">
                <a:defRPr/>
              </a:pPr>
              <a:t>17</a:t>
            </a:fld>
            <a:endParaRPr lang="fr-FR">
              <a:solidFill>
                <a:prstClr val="black"/>
              </a:solidFill>
              <a:latin typeface="Calibri" panose="020F0502020204030204"/>
            </a:endParaRPr>
          </a:p>
        </p:txBody>
      </p:sp>
    </p:spTree>
    <p:extLst>
      <p:ext uri="{BB962C8B-B14F-4D97-AF65-F5344CB8AC3E}">
        <p14:creationId xmlns:p14="http://schemas.microsoft.com/office/powerpoint/2010/main" val="73318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hasCustomPrompt="1"/>
          </p:nvPr>
        </p:nvSpPr>
        <p:spPr>
          <a:xfrm>
            <a:off x="903288" y="1215007"/>
            <a:ext cx="8421687" cy="2038556"/>
          </a:xfrm>
          <a:prstGeom prst="rect">
            <a:avLst/>
          </a:prstGeom>
        </p:spPr>
        <p:txBody>
          <a:bodyPr anchor="b" anchorCtr="0"/>
          <a:lstStyle>
            <a:lvl1pPr marL="0" indent="0">
              <a:buNone/>
              <a:defRPr sz="5000" b="1" cap="all" baseline="0">
                <a:solidFill>
                  <a:schemeClr val="bg1"/>
                </a:solidFill>
                <a:latin typeface="Times New Roman" panose="02020603050405020304" pitchFamily="18" charset="0"/>
                <a:cs typeface="Times New Roman" panose="02020603050405020304" pitchFamily="18" charset="0"/>
              </a:defRPr>
            </a:lvl1pPr>
          </a:lstStyle>
          <a:p>
            <a:r>
              <a:rPr lang="fr-FR"/>
              <a:t>TITRE DE</a:t>
            </a:r>
            <a:br>
              <a:rPr lang="fr-FR"/>
            </a:br>
            <a:r>
              <a:rPr lang="fr-FR"/>
              <a:t>LA PRÉSENTATION</a:t>
            </a:r>
            <a:br>
              <a:rPr lang="fr-FR"/>
            </a:br>
            <a:r>
              <a:rPr lang="fr-FR"/>
              <a:t>SUR 1 À 3 LIGNES</a:t>
            </a:r>
            <a:endParaRPr lang="en-US"/>
          </a:p>
        </p:txBody>
      </p:sp>
      <p:sp>
        <p:nvSpPr>
          <p:cNvPr id="17" name="Espace réservé du texte 13"/>
          <p:cNvSpPr>
            <a:spLocks noGrp="1"/>
          </p:cNvSpPr>
          <p:nvPr>
            <p:ph type="body" sz="quarter" idx="11" hasCustomPrompt="1"/>
          </p:nvPr>
        </p:nvSpPr>
        <p:spPr>
          <a:xfrm>
            <a:off x="903288" y="3416083"/>
            <a:ext cx="8421687" cy="661887"/>
          </a:xfrm>
          <a:prstGeom prst="rect">
            <a:avLst/>
          </a:prstGeom>
        </p:spPr>
        <p:txBody>
          <a:bodyPr/>
          <a:lstStyle>
            <a:lvl1pPr marL="0" indent="0">
              <a:buNone/>
              <a:defRPr sz="2800" cap="all" baseline="0">
                <a:solidFill>
                  <a:srgbClr val="D3D800"/>
                </a:solidFill>
                <a:latin typeface="Arial" panose="020B0604020202020204" pitchFamily="34" charset="0"/>
                <a:cs typeface="Arial" panose="020B0604020202020204" pitchFamily="34" charset="0"/>
              </a:defRPr>
            </a:lvl1pPr>
          </a:lstStyle>
          <a:p>
            <a:r>
              <a:rPr lang="fr-FR"/>
              <a:t>SOUS-TITRE SUR 1 LIGNE</a:t>
            </a:r>
          </a:p>
        </p:txBody>
      </p:sp>
      <p:sp>
        <p:nvSpPr>
          <p:cNvPr id="18" name="Espace réservé du texte 13"/>
          <p:cNvSpPr>
            <a:spLocks noGrp="1"/>
          </p:cNvSpPr>
          <p:nvPr>
            <p:ph type="body" sz="quarter" idx="12" hasCustomPrompt="1"/>
          </p:nvPr>
        </p:nvSpPr>
        <p:spPr>
          <a:xfrm>
            <a:off x="903287" y="5718898"/>
            <a:ext cx="7666555" cy="277865"/>
          </a:xfrm>
          <a:prstGeom prst="rect">
            <a:avLst/>
          </a:prstGeom>
        </p:spPr>
        <p:txBody>
          <a:bodyPr/>
          <a:lstStyle>
            <a:lvl1pPr marL="0" indent="0">
              <a:buNone/>
              <a:defRPr sz="1800" cap="all" baseline="0">
                <a:solidFill>
                  <a:schemeClr val="bg1"/>
                </a:solidFill>
                <a:latin typeface="Arial" panose="020B0604020202020204" pitchFamily="34" charset="0"/>
                <a:cs typeface="Arial" panose="020B0604020202020204" pitchFamily="34" charset="0"/>
              </a:defRPr>
            </a:lvl1pPr>
          </a:lstStyle>
          <a:p>
            <a:r>
              <a:rPr lang="fr-FR"/>
              <a:t>PRÉNOM NOM</a:t>
            </a:r>
          </a:p>
        </p:txBody>
      </p:sp>
      <p:sp>
        <p:nvSpPr>
          <p:cNvPr id="19" name="Espace réservé du texte 13"/>
          <p:cNvSpPr>
            <a:spLocks noGrp="1"/>
          </p:cNvSpPr>
          <p:nvPr>
            <p:ph type="body" sz="quarter" idx="13" hasCustomPrompt="1"/>
          </p:nvPr>
        </p:nvSpPr>
        <p:spPr>
          <a:xfrm>
            <a:off x="903287" y="5996763"/>
            <a:ext cx="7666555" cy="244549"/>
          </a:xfrm>
          <a:prstGeom prst="rect">
            <a:avLst/>
          </a:prstGeom>
        </p:spPr>
        <p:txBody>
          <a:bodyPr/>
          <a:lstStyle>
            <a:lvl1pPr marL="0" indent="0">
              <a:buNone/>
              <a:defRPr sz="1200" b="0" i="1" baseline="0">
                <a:solidFill>
                  <a:schemeClr val="bg1"/>
                </a:solidFill>
                <a:latin typeface="Arial" panose="020B0604020202020204" pitchFamily="34" charset="0"/>
                <a:cs typeface="Arial" panose="020B0604020202020204" pitchFamily="34" charset="0"/>
              </a:defRPr>
            </a:lvl1pPr>
          </a:lstStyle>
          <a:p>
            <a:r>
              <a:rPr lang="fr-FR"/>
              <a:t>Titre au sein de la FBF</a:t>
            </a:r>
          </a:p>
        </p:txBody>
      </p:sp>
      <p:sp>
        <p:nvSpPr>
          <p:cNvPr id="20" name="Espace réservé du texte 13"/>
          <p:cNvSpPr>
            <a:spLocks noGrp="1"/>
          </p:cNvSpPr>
          <p:nvPr>
            <p:ph type="body" sz="quarter" idx="14" hasCustomPrompt="1"/>
          </p:nvPr>
        </p:nvSpPr>
        <p:spPr>
          <a:xfrm>
            <a:off x="903287" y="6853411"/>
            <a:ext cx="7666555" cy="344558"/>
          </a:xfrm>
          <a:prstGeom prst="rect">
            <a:avLst/>
          </a:prstGeom>
        </p:spPr>
        <p:txBody>
          <a:bodyPr/>
          <a:lstStyle>
            <a:lvl1pPr marL="0" indent="0">
              <a:buNone/>
              <a:defRPr sz="1200" b="0" i="0" baseline="0">
                <a:solidFill>
                  <a:schemeClr val="bg1"/>
                </a:solidFill>
                <a:latin typeface="Arial" panose="020B0604020202020204" pitchFamily="34" charset="0"/>
                <a:cs typeface="Arial" panose="020B0604020202020204" pitchFamily="34" charset="0"/>
              </a:defRPr>
            </a:lvl1pPr>
          </a:lstStyle>
          <a:p>
            <a:r>
              <a:rPr lang="fr-FR"/>
              <a:t>Date</a:t>
            </a:r>
          </a:p>
        </p:txBody>
      </p:sp>
    </p:spTree>
    <p:extLst>
      <p:ext uri="{BB962C8B-B14F-4D97-AF65-F5344CB8AC3E}">
        <p14:creationId xmlns:p14="http://schemas.microsoft.com/office/powerpoint/2010/main" val="82903683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2717265" y="3045573"/>
            <a:ext cx="8360474" cy="1460500"/>
          </a:xfrm>
          <a:prstGeom prst="rect">
            <a:avLst/>
          </a:prstGeom>
        </p:spPr>
        <p:txBody>
          <a:bodyPr anchor="ctr" anchorCtr="0"/>
          <a:lstStyle>
            <a:lvl1pPr marL="0" indent="0">
              <a:buNone/>
              <a:defRPr sz="3600" cap="all" baseline="0">
                <a:solidFill>
                  <a:schemeClr val="bg1"/>
                </a:solidFill>
                <a:latin typeface="Arial" panose="020B0604020202020204" pitchFamily="34" charset="0"/>
                <a:cs typeface="Arial" panose="020B0604020202020204" pitchFamily="34" charset="0"/>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2" indent="0">
              <a:buNone/>
              <a:defRPr sz="1600">
                <a:solidFill>
                  <a:schemeClr val="tx1">
                    <a:tint val="75000"/>
                  </a:schemeClr>
                </a:solidFill>
              </a:defRPr>
            </a:lvl4pPr>
            <a:lvl5pPr marL="1828697" indent="0">
              <a:buNone/>
              <a:defRPr sz="1600">
                <a:solidFill>
                  <a:schemeClr val="tx1">
                    <a:tint val="75000"/>
                  </a:schemeClr>
                </a:solidFill>
              </a:defRPr>
            </a:lvl5pPr>
            <a:lvl6pPr marL="2285871" indent="0">
              <a:buNone/>
              <a:defRPr sz="1600">
                <a:solidFill>
                  <a:schemeClr val="tx1">
                    <a:tint val="75000"/>
                  </a:schemeClr>
                </a:solidFill>
              </a:defRPr>
            </a:lvl6pPr>
            <a:lvl7pPr marL="2743045" indent="0">
              <a:buNone/>
              <a:defRPr sz="1600">
                <a:solidFill>
                  <a:schemeClr val="tx1">
                    <a:tint val="75000"/>
                  </a:schemeClr>
                </a:solidFill>
              </a:defRPr>
            </a:lvl7pPr>
            <a:lvl8pPr marL="3200219" indent="0">
              <a:buNone/>
              <a:defRPr sz="1600">
                <a:solidFill>
                  <a:schemeClr val="tx1">
                    <a:tint val="75000"/>
                  </a:schemeClr>
                </a:solidFill>
              </a:defRPr>
            </a:lvl8pPr>
            <a:lvl9pPr marL="3657393" indent="0">
              <a:buNone/>
              <a:defRPr sz="1600">
                <a:solidFill>
                  <a:schemeClr val="tx1">
                    <a:tint val="75000"/>
                  </a:schemeClr>
                </a:solidFill>
              </a:defRPr>
            </a:lvl9pPr>
          </a:lstStyle>
          <a:p>
            <a:pPr lvl="0"/>
            <a:r>
              <a:rPr lang="fr-FR"/>
              <a:t>TITRE PREMIÈRE PARTIE</a:t>
            </a:r>
          </a:p>
          <a:p>
            <a:pPr lvl="0"/>
            <a:r>
              <a:rPr lang="fr-FR"/>
              <a:t>SUR UNE OU DEUX LIGNES</a:t>
            </a:r>
          </a:p>
        </p:txBody>
      </p:sp>
      <p:sp>
        <p:nvSpPr>
          <p:cNvPr id="5" name="Espace réservé du texte 4"/>
          <p:cNvSpPr>
            <a:spLocks noGrp="1"/>
          </p:cNvSpPr>
          <p:nvPr>
            <p:ph type="body" sz="quarter" idx="10" hasCustomPrompt="1"/>
          </p:nvPr>
        </p:nvSpPr>
        <p:spPr>
          <a:xfrm>
            <a:off x="339725" y="3044825"/>
            <a:ext cx="2211388" cy="1460500"/>
          </a:xfrm>
          <a:prstGeom prst="rect">
            <a:avLst/>
          </a:prstGeom>
        </p:spPr>
        <p:txBody>
          <a:bodyPr/>
          <a:lstStyle>
            <a:lvl1pPr marL="0" indent="0" algn="r">
              <a:buNone/>
              <a:defRPr sz="10500" b="1">
                <a:solidFill>
                  <a:schemeClr val="bg1"/>
                </a:solidFill>
                <a:latin typeface="Times New Roman" panose="02020603050405020304" pitchFamily="18" charset="0"/>
                <a:cs typeface="Times New Roman" panose="02020603050405020304" pitchFamily="18" charset="0"/>
              </a:defRPr>
            </a:lvl1pPr>
          </a:lstStyle>
          <a:p>
            <a:pPr lvl="0"/>
            <a:r>
              <a:rPr lang="fr-FR"/>
              <a:t>I</a:t>
            </a:r>
          </a:p>
        </p:txBody>
      </p:sp>
    </p:spTree>
    <p:extLst>
      <p:ext uri="{BB962C8B-B14F-4D97-AF65-F5344CB8AC3E}">
        <p14:creationId xmlns:p14="http://schemas.microsoft.com/office/powerpoint/2010/main" val="383073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de contenus - Puce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2144614"/>
          </a:xfrm>
          <a:prstGeom prst="rect">
            <a:avLst/>
          </a:prstGeom>
        </p:spPr>
        <p:txBody>
          <a:bodyPr/>
          <a:lstStyle>
            <a:lvl1pPr marL="228587" indent="-228587">
              <a:buClr>
                <a:srgbClr val="D3D800"/>
              </a:buClr>
              <a:buFont typeface="Arial" panose="020B0604020202020204" pitchFamily="34" charset="0"/>
              <a:buChar char="●"/>
              <a:defRPr sz="1800" b="1" i="0" cap="all" baseline="0">
                <a:solidFill>
                  <a:srgbClr val="009EBA"/>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Point 1</a:t>
            </a:r>
          </a:p>
          <a:p>
            <a:pPr lvl="1"/>
            <a:r>
              <a:rPr lang="fr-FR"/>
              <a:t>Niveau 2</a:t>
            </a:r>
          </a:p>
          <a:p>
            <a:pPr lvl="2"/>
            <a:r>
              <a:rPr lang="fr-FR"/>
              <a:t>Niveau 3</a:t>
            </a:r>
          </a:p>
        </p:txBody>
      </p:sp>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219075" indent="-219075">
              <a:buFont typeface="+mj-lt"/>
              <a:buAutoNum type="romanUcPeriod"/>
              <a:tabLst/>
              <a:defRPr sz="1400">
                <a:solidFill>
                  <a:srgbClr val="009EBA"/>
                </a:solidFill>
                <a:latin typeface="Arial" panose="020B0604020202020204" pitchFamily="34" charset="0"/>
                <a:cs typeface="Arial" panose="020B0604020202020204" pitchFamily="34" charset="0"/>
              </a:defRPr>
            </a:lvl1pPr>
          </a:lstStyle>
          <a:p>
            <a:pPr lvl="0"/>
            <a:r>
              <a:rPr lang="fr-FR"/>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D3D8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Titre de la diapositive</a:t>
            </a:r>
          </a:p>
        </p:txBody>
      </p:sp>
    </p:spTree>
    <p:extLst>
      <p:ext uri="{BB962C8B-B14F-4D97-AF65-F5344CB8AC3E}">
        <p14:creationId xmlns:p14="http://schemas.microsoft.com/office/powerpoint/2010/main" val="59065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044" y="675340"/>
            <a:ext cx="4309792" cy="690755"/>
          </a:xfrm>
          <a:prstGeom prst="rect">
            <a:avLst/>
          </a:prstGeom>
        </p:spPr>
        <p:txBody>
          <a:bodyPr anchor="t" anchorCtr="0">
            <a:normAutofit/>
          </a:bodyPr>
          <a:lstStyle>
            <a:lvl1pPr algn="l">
              <a:defRPr sz="4000" b="1" cap="all" baseline="0">
                <a:solidFill>
                  <a:srgbClr val="009EBA"/>
                </a:solidFill>
                <a:latin typeface="Times New Roman" panose="02020603050405020304" pitchFamily="18" charset="0"/>
                <a:cs typeface="Times New Roman" panose="02020603050405020304" pitchFamily="18" charset="0"/>
              </a:defRPr>
            </a:lvl1pPr>
          </a:lstStyle>
          <a:p>
            <a:r>
              <a:rPr lang="fr-FR"/>
              <a:t>SOMMAIRE</a:t>
            </a:r>
            <a:endParaRPr lang="en-US"/>
          </a:p>
        </p:txBody>
      </p:sp>
      <p:sp>
        <p:nvSpPr>
          <p:cNvPr id="3" name="Espace réservé du texte 2"/>
          <p:cNvSpPr>
            <a:spLocks noGrp="1"/>
          </p:cNvSpPr>
          <p:nvPr>
            <p:ph type="body" sz="quarter" idx="20" hasCustomPrompt="1"/>
          </p:nvPr>
        </p:nvSpPr>
        <p:spPr>
          <a:xfrm>
            <a:off x="1837867" y="2276884"/>
            <a:ext cx="9530566" cy="1428342"/>
          </a:xfrm>
          <a:prstGeom prst="rect">
            <a:avLst/>
          </a:prstGeom>
        </p:spPr>
        <p:txBody>
          <a:bodyPr/>
          <a:lstStyle>
            <a:lvl1pPr marL="333356" indent="-333356">
              <a:buClr>
                <a:srgbClr val="009EBA"/>
              </a:buClr>
              <a:buFont typeface="+mj-lt"/>
              <a:buAutoNum type="romanUcPeriod"/>
              <a:defRPr sz="2400" cap="all" baseline="0">
                <a:solidFill>
                  <a:srgbClr val="009EBA"/>
                </a:solidFill>
                <a:latin typeface="Arial" panose="020B0604020202020204" pitchFamily="34" charset="0"/>
              </a:defRPr>
            </a:lvl1pPr>
            <a:lvl2pPr marL="714334" indent="-371454">
              <a:buClr>
                <a:srgbClr val="76B82A"/>
              </a:buClr>
              <a:buFont typeface="+mj-lt"/>
              <a:buAutoNum type="arabicPeriod"/>
              <a:defRPr sz="1800" baseline="0">
                <a:solidFill>
                  <a:srgbClr val="76B82A"/>
                </a:solidFill>
                <a:latin typeface="Arial" panose="020B0604020202020204" pitchFamily="34" charset="0"/>
              </a:defRPr>
            </a:lvl2pPr>
            <a:lvl3pPr marL="990544" indent="-276210">
              <a:buClr>
                <a:schemeClr val="bg1">
                  <a:lumMod val="50000"/>
                </a:schemeClr>
              </a:buClr>
              <a:buFont typeface="+mj-lt"/>
              <a:buAutoNum type="alphaLcParenR"/>
              <a:defRPr sz="1600" baseline="0">
                <a:solidFill>
                  <a:schemeClr val="bg1">
                    <a:lumMod val="50000"/>
                  </a:schemeClr>
                </a:solidFill>
                <a:latin typeface="Arial" panose="020B0604020202020204" pitchFamily="34" charset="0"/>
              </a:defRPr>
            </a:lvl3pPr>
            <a:lvl4pPr marL="1371522" indent="0">
              <a:buNone/>
              <a:defRPr/>
            </a:lvl4pPr>
          </a:lstStyle>
          <a:p>
            <a:pPr lvl="0"/>
            <a:r>
              <a:rPr lang="fr-FR"/>
              <a:t>Titre niveau 1</a:t>
            </a:r>
          </a:p>
          <a:p>
            <a:pPr lvl="1"/>
            <a:r>
              <a:rPr lang="fr-FR"/>
              <a:t>Titre niveau 2</a:t>
            </a:r>
          </a:p>
          <a:p>
            <a:pPr lvl="2"/>
            <a:r>
              <a:rPr lang="fr-FR"/>
              <a:t>Titre niveau 3</a:t>
            </a:r>
          </a:p>
          <a:p>
            <a:pPr lvl="2"/>
            <a:endParaRPr lang="fr-FR"/>
          </a:p>
          <a:p>
            <a:pPr lvl="3"/>
            <a:endParaRPr lang="fr-FR"/>
          </a:p>
        </p:txBody>
      </p:sp>
      <p:sp>
        <p:nvSpPr>
          <p:cNvPr id="22" name="Espace réservé du texte 2"/>
          <p:cNvSpPr>
            <a:spLocks noGrp="1"/>
          </p:cNvSpPr>
          <p:nvPr>
            <p:ph type="body" sz="quarter" idx="21" hasCustomPrompt="1"/>
          </p:nvPr>
        </p:nvSpPr>
        <p:spPr>
          <a:xfrm>
            <a:off x="1837867" y="3785053"/>
            <a:ext cx="9530566" cy="1428342"/>
          </a:xfrm>
          <a:prstGeom prst="rect">
            <a:avLst/>
          </a:prstGeom>
        </p:spPr>
        <p:txBody>
          <a:bodyPr/>
          <a:lstStyle>
            <a:lvl1pPr marL="333356" indent="-333356">
              <a:buClr>
                <a:srgbClr val="009EBA"/>
              </a:buClr>
              <a:buFont typeface="+mj-lt"/>
              <a:buAutoNum type="romanUcPeriod"/>
              <a:defRPr sz="2400" cap="all" baseline="0">
                <a:solidFill>
                  <a:srgbClr val="009EBA"/>
                </a:solidFill>
                <a:latin typeface="Arial" panose="020B0604020202020204" pitchFamily="34" charset="0"/>
              </a:defRPr>
            </a:lvl1pPr>
            <a:lvl2pPr marL="714334" indent="-371454">
              <a:buClr>
                <a:srgbClr val="76B82A"/>
              </a:buClr>
              <a:buFont typeface="+mj-lt"/>
              <a:buAutoNum type="arabicPeriod"/>
              <a:defRPr sz="1800" baseline="0">
                <a:solidFill>
                  <a:srgbClr val="76B82A"/>
                </a:solidFill>
                <a:latin typeface="Arial" panose="020B0604020202020204" pitchFamily="34" charset="0"/>
              </a:defRPr>
            </a:lvl2pPr>
            <a:lvl3pPr marL="990544" indent="-276210">
              <a:buClr>
                <a:schemeClr val="bg1">
                  <a:lumMod val="50000"/>
                </a:schemeClr>
              </a:buClr>
              <a:buFont typeface="+mj-lt"/>
              <a:buAutoNum type="alphaLcParenR"/>
              <a:defRPr sz="1600" baseline="0">
                <a:solidFill>
                  <a:schemeClr val="bg1">
                    <a:lumMod val="50000"/>
                  </a:schemeClr>
                </a:solidFill>
                <a:latin typeface="Arial" panose="020B0604020202020204" pitchFamily="34" charset="0"/>
              </a:defRPr>
            </a:lvl3pPr>
            <a:lvl4pPr marL="1371522" indent="0">
              <a:buNone/>
              <a:defRPr/>
            </a:lvl4pPr>
          </a:lstStyle>
          <a:p>
            <a:pPr lvl="0"/>
            <a:r>
              <a:rPr lang="fr-FR"/>
              <a:t>Titre niveau 1</a:t>
            </a:r>
          </a:p>
          <a:p>
            <a:pPr lvl="1"/>
            <a:r>
              <a:rPr lang="fr-FR"/>
              <a:t>Titre niveau 2</a:t>
            </a:r>
          </a:p>
          <a:p>
            <a:pPr lvl="2"/>
            <a:r>
              <a:rPr lang="fr-FR"/>
              <a:t>Titre niveau 3</a:t>
            </a:r>
          </a:p>
          <a:p>
            <a:pPr lvl="2"/>
            <a:endParaRPr lang="fr-FR"/>
          </a:p>
          <a:p>
            <a:pPr lvl="3"/>
            <a:endParaRPr lang="fr-FR"/>
          </a:p>
        </p:txBody>
      </p:sp>
      <p:sp>
        <p:nvSpPr>
          <p:cNvPr id="6" name="Espace réservé du texte 5"/>
          <p:cNvSpPr>
            <a:spLocks noGrp="1"/>
          </p:cNvSpPr>
          <p:nvPr>
            <p:ph type="body" sz="quarter" idx="22" hasCustomPrompt="1"/>
          </p:nvPr>
        </p:nvSpPr>
        <p:spPr>
          <a:xfrm>
            <a:off x="1837047" y="1759464"/>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solidFill>
                  <a:srgbClr val="D3D800"/>
                </a:solidFill>
              </a:defRPr>
            </a:lvl1pPr>
          </a:lstStyle>
          <a:p>
            <a:r>
              <a:rPr lang="fr-FR">
                <a:solidFill>
                  <a:srgbClr val="A2C748"/>
                </a:solidFill>
                <a:latin typeface="Arial" panose="020B0604020202020204" pitchFamily="34" charset="0"/>
                <a:cs typeface="Arial" panose="020B0604020202020204" pitchFamily="34" charset="0"/>
              </a:rPr>
              <a:t>INTRODUCTION</a:t>
            </a:r>
          </a:p>
        </p:txBody>
      </p:sp>
      <p:sp>
        <p:nvSpPr>
          <p:cNvPr id="17" name="Espace réservé du texte 5"/>
          <p:cNvSpPr>
            <a:spLocks noGrp="1"/>
          </p:cNvSpPr>
          <p:nvPr>
            <p:ph type="body" sz="quarter" idx="23" hasCustomPrompt="1"/>
          </p:nvPr>
        </p:nvSpPr>
        <p:spPr>
          <a:xfrm>
            <a:off x="1837047" y="5378078"/>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solidFill>
                  <a:srgbClr val="D3D800"/>
                </a:solidFill>
              </a:defRPr>
            </a:lvl1pPr>
          </a:lstStyle>
          <a:p>
            <a:r>
              <a:rPr lang="fr-FR">
                <a:solidFill>
                  <a:srgbClr val="A2C748"/>
                </a:solidFill>
                <a:latin typeface="Arial" panose="020B0604020202020204" pitchFamily="34" charset="0"/>
                <a:cs typeface="Arial" panose="020B0604020202020204" pitchFamily="34" charset="0"/>
              </a:rPr>
              <a:t>conclusion</a:t>
            </a:r>
          </a:p>
        </p:txBody>
      </p:sp>
      <p:sp>
        <p:nvSpPr>
          <p:cNvPr id="18" name="Espace réservé du texte 5"/>
          <p:cNvSpPr>
            <a:spLocks noGrp="1"/>
          </p:cNvSpPr>
          <p:nvPr>
            <p:ph type="body" sz="quarter" idx="24" hasCustomPrompt="1"/>
          </p:nvPr>
        </p:nvSpPr>
        <p:spPr>
          <a:xfrm>
            <a:off x="1837046" y="5818617"/>
            <a:ext cx="3913187" cy="275856"/>
          </a:xfrm>
          <a:prstGeom prst="rect">
            <a:avLst/>
          </a:prstGeom>
        </p:spPr>
        <p:txBody>
          <a:bodyPr/>
          <a:lstStyle>
            <a:lvl1pPr marL="0" marR="0" indent="0" algn="l" defTabSz="914348" rtl="0" eaLnBrk="1" fontAlgn="auto" latinLnBrk="0" hangingPunct="1">
              <a:lnSpc>
                <a:spcPct val="90000"/>
              </a:lnSpc>
              <a:spcBef>
                <a:spcPts val="1000"/>
              </a:spcBef>
              <a:spcAft>
                <a:spcPts val="0"/>
              </a:spcAft>
              <a:buClrTx/>
              <a:buSzTx/>
              <a:buFontTx/>
              <a:buNone/>
              <a:tabLst/>
              <a:defRPr sz="1800" cap="all" baseline="0">
                <a:solidFill>
                  <a:srgbClr val="D3D800"/>
                </a:solidFill>
              </a:defRPr>
            </a:lvl1pPr>
          </a:lstStyle>
          <a:p>
            <a:r>
              <a:rPr lang="fr-FR">
                <a:solidFill>
                  <a:srgbClr val="A2C748"/>
                </a:solidFill>
                <a:latin typeface="Arial" panose="020B0604020202020204" pitchFamily="34" charset="0"/>
                <a:cs typeface="Arial" panose="020B0604020202020204" pitchFamily="34" charset="0"/>
              </a:rPr>
              <a:t>annexes</a:t>
            </a:r>
          </a:p>
        </p:txBody>
      </p:sp>
    </p:spTree>
    <p:extLst>
      <p:ext uri="{BB962C8B-B14F-4D97-AF65-F5344CB8AC3E}">
        <p14:creationId xmlns:p14="http://schemas.microsoft.com/office/powerpoint/2010/main" val="137509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353914"/>
          </a:xfrm>
          <a:prstGeom prst="rect">
            <a:avLst/>
          </a:prstGeom>
        </p:spPr>
        <p:txBody>
          <a:bodyPr/>
          <a:lstStyle>
            <a:lvl1pPr marL="228587" indent="-228587">
              <a:buClr>
                <a:srgbClr val="D3D800"/>
              </a:buClr>
              <a:buFont typeface="Arial" panose="020B0604020202020204" pitchFamily="34" charset="0"/>
              <a:buChar char="●"/>
              <a:defRPr sz="1800" b="1" i="0" cap="all" baseline="0">
                <a:solidFill>
                  <a:srgbClr val="009EBA"/>
                </a:solidFill>
                <a:latin typeface="Arial" panose="020B0604020202020204" pitchFamily="34" charset="0"/>
                <a:cs typeface="Arial" panose="020B0604020202020204" pitchFamily="34" charset="0"/>
              </a:defRPr>
            </a:lvl1pPr>
            <a:lvl2pPr marL="457174"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Point 1</a:t>
            </a:r>
          </a:p>
        </p:txBody>
      </p:sp>
      <p:sp>
        <p:nvSpPr>
          <p:cNvPr id="9"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D3D8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Titre de la diapositive</a:t>
            </a:r>
          </a:p>
        </p:txBody>
      </p:sp>
      <p:sp>
        <p:nvSpPr>
          <p:cNvPr id="19" name="Espace réservé du texte 18"/>
          <p:cNvSpPr>
            <a:spLocks noGrp="1"/>
          </p:cNvSpPr>
          <p:nvPr>
            <p:ph type="body" sz="quarter" idx="20" hasCustomPrompt="1"/>
          </p:nvPr>
        </p:nvSpPr>
        <p:spPr>
          <a:xfrm>
            <a:off x="1484663" y="2066928"/>
            <a:ext cx="10045408" cy="733425"/>
          </a:xfrm>
          <a:prstGeom prst="rect">
            <a:avLst/>
          </a:prstGeom>
        </p:spPr>
        <p:txBody>
          <a:bodyPr/>
          <a:lstStyle>
            <a:lvl1pPr marL="180965" indent="0">
              <a:lnSpc>
                <a:spcPct val="100000"/>
              </a:lnSpc>
              <a:spcBef>
                <a:spcPts val="600"/>
              </a:spcBef>
              <a:buNone/>
              <a:defRPr sz="1600" baseline="0">
                <a:solidFill>
                  <a:schemeClr val="bg1">
                    <a:lumMod val="50000"/>
                  </a:schemeClr>
                </a:solidFill>
                <a:latin typeface="Arial" panose="020B0604020202020204" pitchFamily="34" charset="0"/>
                <a:cs typeface="Arial" panose="020B0604020202020204" pitchFamily="34" charset="0"/>
              </a:defRPr>
            </a:lvl1pPr>
          </a:lstStyle>
          <a:p>
            <a:pPr lvl="0"/>
            <a:r>
              <a:rPr lang="fr-FR"/>
              <a:t>Texte normal Texte normal Texte normal Texte normal Texte normal Texte normal Texte normal Texte normal Texte normal Texte normal Texte normal Texte normal Texte normal Texte normal Texte normal Texte normal</a:t>
            </a:r>
          </a:p>
        </p:txBody>
      </p:sp>
      <p:sp>
        <p:nvSpPr>
          <p:cNvPr id="20" name="Espace réservé du texte 18"/>
          <p:cNvSpPr>
            <a:spLocks noGrp="1"/>
          </p:cNvSpPr>
          <p:nvPr>
            <p:ph type="body" sz="quarter" idx="21" hasCustomPrompt="1"/>
          </p:nvPr>
        </p:nvSpPr>
        <p:spPr>
          <a:xfrm>
            <a:off x="1484663" y="2876553"/>
            <a:ext cx="10045408" cy="733425"/>
          </a:xfrm>
          <a:prstGeom prst="rect">
            <a:avLst/>
          </a:prstGeom>
        </p:spPr>
        <p:txBody>
          <a:bodyPr/>
          <a:lstStyle>
            <a:lvl1pPr marL="180965" indent="0">
              <a:lnSpc>
                <a:spcPct val="100000"/>
              </a:lnSpc>
              <a:spcBef>
                <a:spcPts val="600"/>
              </a:spcBef>
              <a:buNone/>
              <a:defRPr sz="1600" b="1" baseline="0">
                <a:solidFill>
                  <a:srgbClr val="E94B52"/>
                </a:solidFill>
                <a:latin typeface="Arial" panose="020B0604020202020204" pitchFamily="34" charset="0"/>
                <a:cs typeface="Arial" panose="020B0604020202020204" pitchFamily="34" charset="0"/>
              </a:defRPr>
            </a:lvl1pPr>
          </a:lstStyle>
          <a:p>
            <a:pPr lvl="0"/>
            <a:r>
              <a:rPr lang="fr-FR"/>
              <a:t>Texte Gras Texte Gras Texte Gras Texte Gras Texte Gras Texte Gras Texte Gras</a:t>
            </a:r>
          </a:p>
        </p:txBody>
      </p:sp>
      <p:sp>
        <p:nvSpPr>
          <p:cNvPr id="10" name="Espace réservé du texte 3"/>
          <p:cNvSpPr>
            <a:spLocks noGrp="1"/>
          </p:cNvSpPr>
          <p:nvPr>
            <p:ph type="body" sz="quarter" idx="22" hasCustomPrompt="1"/>
          </p:nvPr>
        </p:nvSpPr>
        <p:spPr>
          <a:xfrm>
            <a:off x="868048" y="215900"/>
            <a:ext cx="4549775" cy="268288"/>
          </a:xfrm>
          <a:prstGeom prst="rect">
            <a:avLst/>
          </a:prstGeom>
        </p:spPr>
        <p:txBody>
          <a:bodyPr/>
          <a:lstStyle>
            <a:lvl1pPr marL="219075" indent="-219075">
              <a:buFont typeface="+mj-lt"/>
              <a:buAutoNum type="romanUcPeriod"/>
              <a:tabLst/>
              <a:defRPr sz="1400">
                <a:solidFill>
                  <a:srgbClr val="009EBA"/>
                </a:solidFill>
                <a:latin typeface="Arial" panose="020B0604020202020204" pitchFamily="34" charset="0"/>
                <a:cs typeface="Arial" panose="020B0604020202020204" pitchFamily="34" charset="0"/>
              </a:defRPr>
            </a:lvl1pPr>
          </a:lstStyle>
          <a:p>
            <a:pPr lvl="0"/>
            <a:r>
              <a:rPr lang="fr-FR"/>
              <a:t>TITRE PREMIÈRE PARTIE SUR UNE LIGNE</a:t>
            </a:r>
          </a:p>
        </p:txBody>
      </p:sp>
    </p:spTree>
    <p:extLst>
      <p:ext uri="{BB962C8B-B14F-4D97-AF65-F5344CB8AC3E}">
        <p14:creationId xmlns:p14="http://schemas.microsoft.com/office/powerpoint/2010/main" val="268138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contenus - Puces">
    <p:spTree>
      <p:nvGrpSpPr>
        <p:cNvPr id="1" name=""/>
        <p:cNvGrpSpPr/>
        <p:nvPr/>
      </p:nvGrpSpPr>
      <p:grpSpPr>
        <a:xfrm>
          <a:off x="0" y="0"/>
          <a:ext cx="0" cy="0"/>
          <a:chOff x="0" y="0"/>
          <a:chExt cx="0" cy="0"/>
        </a:xfrm>
      </p:grpSpPr>
      <p:sp>
        <p:nvSpPr>
          <p:cNvPr id="3" name="Espace réservé du texte 2"/>
          <p:cNvSpPr>
            <a:spLocks noGrp="1"/>
          </p:cNvSpPr>
          <p:nvPr>
            <p:ph type="body" sz="quarter" idx="18" hasCustomPrompt="1"/>
          </p:nvPr>
        </p:nvSpPr>
        <p:spPr>
          <a:xfrm>
            <a:off x="1484660" y="1713011"/>
            <a:ext cx="9680230" cy="2144614"/>
          </a:xfrm>
          <a:prstGeom prst="rect">
            <a:avLst/>
          </a:prstGeom>
        </p:spPr>
        <p:txBody>
          <a:bodyPr/>
          <a:lstStyle>
            <a:lvl1pPr marL="228587" indent="-228587">
              <a:buClr>
                <a:srgbClr val="D3D800"/>
              </a:buClr>
              <a:buFont typeface="Arial" panose="020B0604020202020204" pitchFamily="34" charset="0"/>
              <a:buChar char="●"/>
              <a:defRPr sz="1800" b="1" i="0" cap="all" baseline="0">
                <a:solidFill>
                  <a:srgbClr val="009EBA"/>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Point 1</a:t>
            </a:r>
          </a:p>
          <a:p>
            <a:pPr lvl="1"/>
            <a:r>
              <a:rPr lang="fr-FR"/>
              <a:t>Niveau 2</a:t>
            </a:r>
          </a:p>
          <a:p>
            <a:pPr lvl="2"/>
            <a:r>
              <a:rPr lang="fr-FR"/>
              <a:t>Niveau 3</a:t>
            </a:r>
          </a:p>
        </p:txBody>
      </p:sp>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219075" indent="-219075">
              <a:buFont typeface="+mj-lt"/>
              <a:buAutoNum type="romanUcPeriod"/>
              <a:tabLst/>
              <a:defRPr sz="1400">
                <a:solidFill>
                  <a:srgbClr val="009EBA"/>
                </a:solidFill>
                <a:latin typeface="Arial" panose="020B0604020202020204" pitchFamily="34" charset="0"/>
                <a:cs typeface="Arial" panose="020B0604020202020204" pitchFamily="34" charset="0"/>
              </a:defRPr>
            </a:lvl1pPr>
          </a:lstStyle>
          <a:p>
            <a:pPr lvl="0"/>
            <a:r>
              <a:rPr lang="fr-FR"/>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D3D8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Titre de la diapositive</a:t>
            </a:r>
          </a:p>
        </p:txBody>
      </p:sp>
    </p:spTree>
    <p:extLst>
      <p:ext uri="{BB962C8B-B14F-4D97-AF65-F5344CB8AC3E}">
        <p14:creationId xmlns:p14="http://schemas.microsoft.com/office/powerpoint/2010/main" val="180376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contenus + images">
    <p:spTree>
      <p:nvGrpSpPr>
        <p:cNvPr id="1" name=""/>
        <p:cNvGrpSpPr/>
        <p:nvPr/>
      </p:nvGrpSpPr>
      <p:grpSpPr>
        <a:xfrm>
          <a:off x="0" y="0"/>
          <a:ext cx="0" cy="0"/>
          <a:chOff x="0" y="0"/>
          <a:chExt cx="0" cy="0"/>
        </a:xfrm>
      </p:grpSpPr>
      <p:sp>
        <p:nvSpPr>
          <p:cNvPr id="4" name="Espace réservé pour une image  3"/>
          <p:cNvSpPr>
            <a:spLocks noGrp="1"/>
          </p:cNvSpPr>
          <p:nvPr>
            <p:ph type="pic" sz="quarter" idx="20"/>
          </p:nvPr>
        </p:nvSpPr>
        <p:spPr>
          <a:xfrm>
            <a:off x="7303576" y="1713011"/>
            <a:ext cx="4226495" cy="2659062"/>
          </a:xfrm>
          <a:prstGeom prst="rect">
            <a:avLst/>
          </a:prstGeom>
        </p:spPr>
        <p:txBody>
          <a:bodyPr/>
          <a:lstStyle>
            <a:lvl1pPr marL="0" indent="0">
              <a:buNone/>
              <a:defRPr sz="1400" b="0" i="1" baseline="0">
                <a:solidFill>
                  <a:srgbClr val="71777A"/>
                </a:solidFill>
                <a:latin typeface="Arial" panose="020B0604020202020204" pitchFamily="34" charset="0"/>
                <a:cs typeface="Arial" panose="020B0604020202020204" pitchFamily="34" charset="0"/>
              </a:defRPr>
            </a:lvl1pPr>
          </a:lstStyle>
          <a:p>
            <a:endParaRPr lang="fr-FR"/>
          </a:p>
        </p:txBody>
      </p:sp>
      <p:sp>
        <p:nvSpPr>
          <p:cNvPr id="7" name="Espace réservé du texte 3"/>
          <p:cNvSpPr>
            <a:spLocks noGrp="1"/>
          </p:cNvSpPr>
          <p:nvPr>
            <p:ph type="body" sz="quarter" idx="22" hasCustomPrompt="1"/>
          </p:nvPr>
        </p:nvSpPr>
        <p:spPr>
          <a:xfrm>
            <a:off x="868048" y="215900"/>
            <a:ext cx="4549775" cy="268288"/>
          </a:xfrm>
          <a:prstGeom prst="rect">
            <a:avLst/>
          </a:prstGeom>
        </p:spPr>
        <p:txBody>
          <a:bodyPr/>
          <a:lstStyle>
            <a:lvl1pPr marL="219075" indent="-219075">
              <a:buFont typeface="+mj-lt"/>
              <a:buAutoNum type="romanUcPeriod"/>
              <a:tabLst/>
              <a:defRPr sz="1400">
                <a:solidFill>
                  <a:srgbClr val="009EBA"/>
                </a:solidFill>
                <a:latin typeface="Arial" panose="020B0604020202020204" pitchFamily="34" charset="0"/>
                <a:cs typeface="Arial" panose="020B0604020202020204" pitchFamily="34" charset="0"/>
              </a:defRPr>
            </a:lvl1pPr>
          </a:lstStyle>
          <a:p>
            <a:pPr lvl="0"/>
            <a:r>
              <a:rPr lang="fr-FR"/>
              <a:t>TITRE PREMIÈRE PARTIE SUR UNE LIGNE</a:t>
            </a:r>
          </a:p>
        </p:txBody>
      </p:sp>
      <p:sp>
        <p:nvSpPr>
          <p:cNvPr id="8" name="Espace réservé du texte 2"/>
          <p:cNvSpPr>
            <a:spLocks noGrp="1"/>
          </p:cNvSpPr>
          <p:nvPr>
            <p:ph type="body" sz="quarter" idx="18" hasCustomPrompt="1"/>
          </p:nvPr>
        </p:nvSpPr>
        <p:spPr>
          <a:xfrm>
            <a:off x="1484660" y="1713011"/>
            <a:ext cx="5383973" cy="2144614"/>
          </a:xfrm>
          <a:prstGeom prst="rect">
            <a:avLst/>
          </a:prstGeom>
        </p:spPr>
        <p:txBody>
          <a:bodyPr/>
          <a:lstStyle>
            <a:lvl1pPr marL="228587" indent="-228587">
              <a:buClr>
                <a:srgbClr val="D3D800"/>
              </a:buClr>
              <a:buFont typeface="Arial" panose="020B0604020202020204" pitchFamily="34" charset="0"/>
              <a:buChar char="●"/>
              <a:defRPr sz="1800" b="1" i="0" cap="all" baseline="0">
                <a:solidFill>
                  <a:srgbClr val="009EBA"/>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Point 1</a:t>
            </a:r>
          </a:p>
          <a:p>
            <a:pPr lvl="1"/>
            <a:r>
              <a:rPr lang="fr-FR"/>
              <a:t>Niveau 2</a:t>
            </a:r>
          </a:p>
          <a:p>
            <a:pPr lvl="2"/>
            <a:r>
              <a:rPr lang="fr-FR"/>
              <a:t>Niveau 3</a:t>
            </a:r>
          </a:p>
        </p:txBody>
      </p:sp>
      <p:sp>
        <p:nvSpPr>
          <p:cNvPr id="10"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D3D8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Titre de la diapositive</a:t>
            </a:r>
          </a:p>
        </p:txBody>
      </p:sp>
    </p:spTree>
    <p:extLst>
      <p:ext uri="{BB962C8B-B14F-4D97-AF65-F5344CB8AC3E}">
        <p14:creationId xmlns:p14="http://schemas.microsoft.com/office/powerpoint/2010/main" val="83512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age de contenus + graphiques">
    <p:spTree>
      <p:nvGrpSpPr>
        <p:cNvPr id="1" name=""/>
        <p:cNvGrpSpPr/>
        <p:nvPr/>
      </p:nvGrpSpPr>
      <p:grpSpPr>
        <a:xfrm>
          <a:off x="0" y="0"/>
          <a:ext cx="0" cy="0"/>
          <a:chOff x="0" y="0"/>
          <a:chExt cx="0" cy="0"/>
        </a:xfrm>
      </p:grpSpPr>
      <p:sp>
        <p:nvSpPr>
          <p:cNvPr id="6" name="Espace réservé du graphique 5"/>
          <p:cNvSpPr>
            <a:spLocks noGrp="1"/>
          </p:cNvSpPr>
          <p:nvPr>
            <p:ph type="chart" sz="quarter" idx="20"/>
          </p:nvPr>
        </p:nvSpPr>
        <p:spPr>
          <a:xfrm>
            <a:off x="1484663" y="3105153"/>
            <a:ext cx="9422808" cy="3305175"/>
          </a:xfrm>
          <a:prstGeom prst="rect">
            <a:avLst/>
          </a:prstGeom>
        </p:spPr>
        <p:txBody>
          <a:bodyPr/>
          <a:lstStyle>
            <a:lvl1pPr marL="0" indent="0">
              <a:buNone/>
              <a:defRPr sz="1400" b="0" i="1" baseline="0">
                <a:solidFill>
                  <a:srgbClr val="71777A"/>
                </a:solidFill>
                <a:latin typeface="Arial" panose="020B0604020202020204" pitchFamily="34" charset="0"/>
              </a:defRPr>
            </a:lvl1pPr>
          </a:lstStyle>
          <a:p>
            <a:endParaRPr lang="fr-FR"/>
          </a:p>
        </p:txBody>
      </p:sp>
      <p:sp>
        <p:nvSpPr>
          <p:cNvPr id="7" name="Espace réservé du texte 3"/>
          <p:cNvSpPr>
            <a:spLocks noGrp="1"/>
          </p:cNvSpPr>
          <p:nvPr>
            <p:ph type="body" sz="quarter" idx="22" hasCustomPrompt="1"/>
          </p:nvPr>
        </p:nvSpPr>
        <p:spPr>
          <a:xfrm>
            <a:off x="868048" y="215900"/>
            <a:ext cx="4549775" cy="268288"/>
          </a:xfrm>
          <a:prstGeom prst="rect">
            <a:avLst/>
          </a:prstGeom>
        </p:spPr>
        <p:txBody>
          <a:bodyPr/>
          <a:lstStyle>
            <a:lvl1pPr marL="219075" indent="-219075">
              <a:buFont typeface="+mj-lt"/>
              <a:buAutoNum type="romanUcPeriod"/>
              <a:tabLst/>
              <a:defRPr sz="1400">
                <a:solidFill>
                  <a:srgbClr val="009EBA"/>
                </a:solidFill>
                <a:latin typeface="Arial" panose="020B0604020202020204" pitchFamily="34" charset="0"/>
                <a:cs typeface="Arial" panose="020B0604020202020204" pitchFamily="34" charset="0"/>
              </a:defRPr>
            </a:lvl1pPr>
          </a:lstStyle>
          <a:p>
            <a:pPr lvl="0"/>
            <a:r>
              <a:rPr lang="fr-FR"/>
              <a:t>TITRE PREMIÈRE PARTIE SUR UNE LIGNE</a:t>
            </a:r>
          </a:p>
        </p:txBody>
      </p:sp>
      <p:sp>
        <p:nvSpPr>
          <p:cNvPr id="8" name="Espace réservé du texte 2"/>
          <p:cNvSpPr>
            <a:spLocks noGrp="1"/>
          </p:cNvSpPr>
          <p:nvPr>
            <p:ph type="body" sz="quarter" idx="18" hasCustomPrompt="1"/>
          </p:nvPr>
        </p:nvSpPr>
        <p:spPr>
          <a:xfrm>
            <a:off x="1484660" y="1713011"/>
            <a:ext cx="9680230" cy="1179045"/>
          </a:xfrm>
          <a:prstGeom prst="rect">
            <a:avLst/>
          </a:prstGeom>
        </p:spPr>
        <p:txBody>
          <a:bodyPr/>
          <a:lstStyle>
            <a:lvl1pPr marL="228587" indent="-228587">
              <a:buClr>
                <a:srgbClr val="D3D800"/>
              </a:buClr>
              <a:buFont typeface="Arial" panose="020B0604020202020204" pitchFamily="34" charset="0"/>
              <a:buChar char="●"/>
              <a:defRPr sz="1800" b="1" i="0" cap="all" baseline="0">
                <a:solidFill>
                  <a:srgbClr val="009EBA"/>
                </a:solidFill>
                <a:latin typeface="Arial" panose="020B0604020202020204" pitchFamily="34" charset="0"/>
                <a:cs typeface="Arial" panose="020B0604020202020204" pitchFamily="34" charset="0"/>
              </a:defRPr>
            </a:lvl1pPr>
            <a:lvl2pPr marL="542895" indent="-276210">
              <a:spcBef>
                <a:spcPts val="1200"/>
              </a:spcBef>
              <a:buClr>
                <a:srgbClr val="71777A"/>
              </a:buClr>
              <a:buFont typeface="Wingdings" panose="05000000000000000000" pitchFamily="2" charset="2"/>
              <a:buChar char="ü"/>
              <a:defRPr sz="1800" baseline="0">
                <a:solidFill>
                  <a:schemeClr val="bg1">
                    <a:lumMod val="50000"/>
                  </a:schemeClr>
                </a:solidFill>
                <a:latin typeface="Arial" panose="020B0604020202020204" pitchFamily="34" charset="0"/>
                <a:cs typeface="Arial" panose="020B0604020202020204" pitchFamily="34" charset="0"/>
              </a:defRPr>
            </a:lvl2pPr>
            <a:lvl3pPr marL="627063" indent="-85725">
              <a:spcBef>
                <a:spcPts val="1200"/>
              </a:spcBef>
              <a:buClr>
                <a:srgbClr val="71777A"/>
              </a:buClr>
              <a:buSzPct val="80000"/>
              <a:buFont typeface="Arial" panose="020B0604020202020204" pitchFamily="34" charset="0"/>
              <a:buChar char="_"/>
              <a:defRPr sz="1600" baseline="0">
                <a:solidFill>
                  <a:schemeClr val="bg1">
                    <a:lumMod val="50000"/>
                  </a:schemeClr>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Point 1</a:t>
            </a:r>
          </a:p>
          <a:p>
            <a:pPr lvl="1"/>
            <a:r>
              <a:rPr lang="fr-FR"/>
              <a:t>Niveau 2</a:t>
            </a:r>
          </a:p>
          <a:p>
            <a:pPr lvl="2"/>
            <a:r>
              <a:rPr lang="fr-FR"/>
              <a:t>Niveau 3</a:t>
            </a:r>
          </a:p>
        </p:txBody>
      </p:sp>
      <p:sp>
        <p:nvSpPr>
          <p:cNvPr id="10"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D3D8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Titre de la diapositive</a:t>
            </a:r>
          </a:p>
        </p:txBody>
      </p:sp>
    </p:spTree>
    <p:extLst>
      <p:ext uri="{BB962C8B-B14F-4D97-AF65-F5344CB8AC3E}">
        <p14:creationId xmlns:p14="http://schemas.microsoft.com/office/powerpoint/2010/main" val="335013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contenus vierge">
    <p:spTree>
      <p:nvGrpSpPr>
        <p:cNvPr id="1" name=""/>
        <p:cNvGrpSpPr/>
        <p:nvPr/>
      </p:nvGrpSpPr>
      <p:grpSpPr>
        <a:xfrm>
          <a:off x="0" y="0"/>
          <a:ext cx="0" cy="0"/>
          <a:chOff x="0" y="0"/>
          <a:chExt cx="0" cy="0"/>
        </a:xfrm>
      </p:grpSpPr>
      <p:sp>
        <p:nvSpPr>
          <p:cNvPr id="6" name="Espace réservé du texte 3"/>
          <p:cNvSpPr>
            <a:spLocks noGrp="1"/>
          </p:cNvSpPr>
          <p:nvPr>
            <p:ph type="body" sz="quarter" idx="22" hasCustomPrompt="1"/>
          </p:nvPr>
        </p:nvSpPr>
        <p:spPr>
          <a:xfrm>
            <a:off x="868048" y="215900"/>
            <a:ext cx="4549775" cy="268288"/>
          </a:xfrm>
          <a:prstGeom prst="rect">
            <a:avLst/>
          </a:prstGeom>
        </p:spPr>
        <p:txBody>
          <a:bodyPr/>
          <a:lstStyle>
            <a:lvl1pPr marL="219075" indent="-219075">
              <a:buFont typeface="+mj-lt"/>
              <a:buAutoNum type="romanUcPeriod"/>
              <a:tabLst/>
              <a:defRPr sz="1400">
                <a:solidFill>
                  <a:srgbClr val="009EBA"/>
                </a:solidFill>
                <a:latin typeface="Arial" panose="020B0604020202020204" pitchFamily="34" charset="0"/>
                <a:cs typeface="Arial" panose="020B0604020202020204" pitchFamily="34" charset="0"/>
              </a:defRPr>
            </a:lvl1pPr>
          </a:lstStyle>
          <a:p>
            <a:pPr lvl="0"/>
            <a:r>
              <a:rPr lang="fr-FR"/>
              <a:t>TITRE PREMIÈRE PARTIE SUR UNE LIGNE</a:t>
            </a:r>
          </a:p>
        </p:txBody>
      </p:sp>
      <p:sp>
        <p:nvSpPr>
          <p:cNvPr id="7" name="Espace réservé du texte 8"/>
          <p:cNvSpPr>
            <a:spLocks noGrp="1"/>
          </p:cNvSpPr>
          <p:nvPr>
            <p:ph type="body" sz="quarter" idx="19" hasCustomPrompt="1"/>
          </p:nvPr>
        </p:nvSpPr>
        <p:spPr>
          <a:xfrm>
            <a:off x="868048" y="666750"/>
            <a:ext cx="10662021" cy="762000"/>
          </a:xfrm>
          <a:prstGeom prst="rect">
            <a:avLst/>
          </a:prstGeom>
        </p:spPr>
        <p:txBody>
          <a:bodyPr/>
          <a:lstStyle>
            <a:lvl1pPr marL="0" indent="0">
              <a:buClr>
                <a:srgbClr val="DD3211"/>
              </a:buClr>
              <a:buNone/>
              <a:defRPr sz="2600" cap="all" baseline="0">
                <a:solidFill>
                  <a:srgbClr val="D3D800"/>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a:t>Titre de la diapositive</a:t>
            </a:r>
          </a:p>
        </p:txBody>
      </p:sp>
    </p:spTree>
    <p:extLst>
      <p:ext uri="{BB962C8B-B14F-4D97-AF65-F5344CB8AC3E}">
        <p14:creationId xmlns:p14="http://schemas.microsoft.com/office/powerpoint/2010/main" val="2532272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3"/>
            <a:ext cx="12163647" cy="7559675"/>
          </a:xfrm>
          <a:prstGeom prst="rect">
            <a:avLst/>
          </a:prstGeom>
          <a:solidFill>
            <a:srgbClr val="0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30507">
            <a:off x="8629819" y="416662"/>
            <a:ext cx="4333393" cy="6132297"/>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9195" y="6401858"/>
            <a:ext cx="2295828" cy="832003"/>
          </a:xfrm>
          <a:prstGeom prst="rect">
            <a:avLst/>
          </a:prstGeom>
        </p:spPr>
      </p:pic>
    </p:spTree>
    <p:extLst>
      <p:ext uri="{BB962C8B-B14F-4D97-AF65-F5344CB8AC3E}">
        <p14:creationId xmlns:p14="http://schemas.microsoft.com/office/powerpoint/2010/main" val="3844701027"/>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3"/>
            <a:ext cx="12163647" cy="7559675"/>
          </a:xfrm>
          <a:prstGeom prst="rect">
            <a:avLst/>
          </a:prstGeom>
          <a:solidFill>
            <a:srgbClr val="0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Slide Number Placeholder 5"/>
          <p:cNvSpPr txBox="1">
            <a:spLocks/>
          </p:cNvSpPr>
          <p:nvPr userDrawn="1"/>
        </p:nvSpPr>
        <p:spPr>
          <a:xfrm>
            <a:off x="12163647" y="6773549"/>
            <a:ext cx="1276129" cy="486554"/>
          </a:xfrm>
          <a:prstGeom prst="rect">
            <a:avLst/>
          </a:prstGeom>
        </p:spPr>
        <p:txBody>
          <a:bodyPr anchor="ctr" anchorCtr="0"/>
          <a:lstStyle>
            <a:defPPr>
              <a:defRPr lang="fr-FR"/>
            </a:defPPr>
            <a:lvl1pPr marL="0" algn="ctr" defTabSz="914400" rtl="0" eaLnBrk="1" latinLnBrk="0" hangingPunct="1">
              <a:defRPr sz="1200" b="1" kern="1200">
                <a:solidFill>
                  <a:srgbClr val="4BBBB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06CEAA-A87F-427A-A9C6-A7805F61D1E0}" type="slidenum">
              <a:rPr lang="fr-FR" smtClean="0">
                <a:solidFill>
                  <a:srgbClr val="D70365"/>
                </a:solidFill>
                <a:latin typeface="Arial" panose="020B0604020202020204" pitchFamily="34" charset="0"/>
                <a:cs typeface="Arial" panose="020B0604020202020204" pitchFamily="34" charset="0"/>
              </a:rPr>
              <a:pPr/>
              <a:t>‹N°›</a:t>
            </a:fld>
            <a:endParaRPr lang="fr-FR">
              <a:solidFill>
                <a:srgbClr val="D70365"/>
              </a:solidFill>
              <a:latin typeface="Arial" panose="020B0604020202020204" pitchFamily="34" charset="0"/>
              <a:cs typeface="Arial" panose="020B0604020202020204" pitchFamily="34" charset="0"/>
            </a:endParaRPr>
          </a:p>
        </p:txBody>
      </p:sp>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0823" y="6761922"/>
            <a:ext cx="1358638" cy="492367"/>
          </a:xfrm>
          <a:prstGeom prst="rect">
            <a:avLst/>
          </a:prstGeom>
        </p:spPr>
      </p:pic>
    </p:spTree>
    <p:extLst>
      <p:ext uri="{BB962C8B-B14F-4D97-AF65-F5344CB8AC3E}">
        <p14:creationId xmlns:p14="http://schemas.microsoft.com/office/powerpoint/2010/main" val="304243475"/>
      </p:ext>
    </p:extLst>
  </p:cSld>
  <p:clrMap bg1="lt1" tx1="dk1" bg2="lt2" tx2="dk2" accent1="accent1" accent2="accent2" accent3="accent3" accent4="accent4" accent5="accent5" accent6="accent6" hlink="hlink" folHlink="folHlink"/>
  <p:sldLayoutIdLst>
    <p:sldLayoutId id="2147483678" r:id="rId1"/>
    <p:sldLayoutId id="2147483687" r:id="rId2"/>
  </p:sldLayoutIdLst>
  <p:hf hdr="0"/>
  <p:txStyles>
    <p:titleStyle>
      <a:lvl1pPr algn="l" defTabSz="9143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flipH="1">
            <a:off x="12163647" y="3"/>
            <a:ext cx="1276128" cy="7559675"/>
          </a:xfrm>
          <a:prstGeom prst="rect">
            <a:avLst/>
          </a:prstGeom>
          <a:solidFill>
            <a:srgbClr val="0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5" name="Slide Number Placeholder 5"/>
          <p:cNvSpPr txBox="1">
            <a:spLocks/>
          </p:cNvSpPr>
          <p:nvPr userDrawn="1"/>
        </p:nvSpPr>
        <p:spPr>
          <a:xfrm>
            <a:off x="12163647" y="6773549"/>
            <a:ext cx="1276129" cy="486554"/>
          </a:xfrm>
          <a:prstGeom prst="rect">
            <a:avLst/>
          </a:prstGeom>
        </p:spPr>
        <p:txBody>
          <a:bodyPr anchor="ctr" anchorCtr="0"/>
          <a:lstStyle>
            <a:defPPr>
              <a:defRPr lang="fr-FR"/>
            </a:defPPr>
            <a:lvl1pPr marL="0" algn="ctr" defTabSz="914400" rtl="0" eaLnBrk="1" latinLnBrk="0" hangingPunct="1">
              <a:defRPr sz="1200" b="1" kern="1200">
                <a:solidFill>
                  <a:srgbClr val="4BBBB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06CEAA-A87F-427A-A9C6-A7805F61D1E0}" type="slidenum">
              <a:rPr lang="fr-FR" smtClean="0">
                <a:solidFill>
                  <a:schemeClr val="bg1"/>
                </a:solidFill>
                <a:latin typeface="Arial" panose="020B0604020202020204" pitchFamily="34" charset="0"/>
                <a:cs typeface="Arial" panose="020B0604020202020204" pitchFamily="34" charset="0"/>
              </a:rPr>
              <a:pPr/>
              <a:t>‹N°›</a:t>
            </a:fld>
            <a:endParaRPr lang="fr-FR">
              <a:solidFill>
                <a:schemeClr val="bg1"/>
              </a:solidFill>
              <a:latin typeface="Arial" panose="020B0604020202020204" pitchFamily="34" charset="0"/>
              <a:cs typeface="Arial" panose="020B0604020202020204" pitchFamily="34" charset="0"/>
            </a:endParaRPr>
          </a:p>
        </p:txBody>
      </p:sp>
      <p:pic>
        <p:nvPicPr>
          <p:cNvPr id="8" name="Image 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520822" y="6773549"/>
            <a:ext cx="1356232" cy="491496"/>
          </a:xfrm>
          <a:prstGeom prst="rect">
            <a:avLst/>
          </a:prstGeom>
        </p:spPr>
      </p:pic>
    </p:spTree>
    <p:extLst>
      <p:ext uri="{BB962C8B-B14F-4D97-AF65-F5344CB8AC3E}">
        <p14:creationId xmlns:p14="http://schemas.microsoft.com/office/powerpoint/2010/main" val="4272370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9" r:id="rId3"/>
    <p:sldLayoutId id="2147483681" r:id="rId4"/>
    <p:sldLayoutId id="2147483682" r:id="rId5"/>
    <p:sldLayoutId id="2147483680" r:id="rId6"/>
  </p:sldLayoutIdLst>
  <p:hf hdr="0"/>
  <p:txStyles>
    <p:titleStyle>
      <a:lvl1pPr algn="l" defTabSz="9143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lesclesdelabanque.com/entreprise/"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3288" y="1215007"/>
            <a:ext cx="10816858" cy="2038556"/>
          </a:xfrm>
        </p:spPr>
        <p:txBody>
          <a:bodyPr/>
          <a:lstStyle/>
          <a:p>
            <a:r>
              <a:rPr lang="fr-FR" sz="4000">
                <a:latin typeface="Arial" panose="020B0604020202020204" pitchFamily="34" charset="0"/>
                <a:cs typeface="Arial" panose="020B0604020202020204" pitchFamily="34" charset="0"/>
              </a:rPr>
              <a:t>Le financement des entreprises</a:t>
            </a:r>
          </a:p>
        </p:txBody>
      </p:sp>
      <p:sp>
        <p:nvSpPr>
          <p:cNvPr id="3" name="Espace réservé du texte 2"/>
          <p:cNvSpPr>
            <a:spLocks noGrp="1"/>
          </p:cNvSpPr>
          <p:nvPr>
            <p:ph type="body" sz="quarter" idx="11"/>
          </p:nvPr>
        </p:nvSpPr>
        <p:spPr>
          <a:xfrm>
            <a:off x="903288" y="3416083"/>
            <a:ext cx="8655382" cy="890029"/>
          </a:xfrm>
        </p:spPr>
        <p:txBody>
          <a:bodyPr/>
          <a:lstStyle/>
          <a:p>
            <a:r>
              <a:rPr lang="fr-FR"/>
              <a:t>priorité stratégique des banques françaises</a:t>
            </a:r>
          </a:p>
        </p:txBody>
      </p:sp>
      <p:sp>
        <p:nvSpPr>
          <p:cNvPr id="10" name="Espace réservé du texte 9"/>
          <p:cNvSpPr>
            <a:spLocks noGrp="1"/>
          </p:cNvSpPr>
          <p:nvPr>
            <p:ph type="body" sz="quarter" idx="13"/>
          </p:nvPr>
        </p:nvSpPr>
        <p:spPr>
          <a:xfrm>
            <a:off x="903286" y="6344668"/>
            <a:ext cx="7666555" cy="344558"/>
          </a:xfrm>
        </p:spPr>
        <p:txBody>
          <a:bodyPr/>
          <a:lstStyle/>
          <a:p>
            <a:r>
              <a:rPr lang="fr-FR" sz="2000"/>
              <a:t>Études économiques</a:t>
            </a:r>
          </a:p>
        </p:txBody>
      </p:sp>
      <p:sp>
        <p:nvSpPr>
          <p:cNvPr id="11" name="Espace réservé du texte 10"/>
          <p:cNvSpPr>
            <a:spLocks noGrp="1"/>
          </p:cNvSpPr>
          <p:nvPr>
            <p:ph type="body" sz="quarter" idx="14"/>
          </p:nvPr>
        </p:nvSpPr>
        <p:spPr/>
        <p:txBody>
          <a:bodyPr/>
          <a:lstStyle/>
          <a:p>
            <a:r>
              <a:rPr lang="fr-FR" sz="2000" dirty="0"/>
              <a:t>Novembre 2025</a:t>
            </a:r>
          </a:p>
        </p:txBody>
      </p:sp>
    </p:spTree>
    <p:extLst>
      <p:ext uri="{BB962C8B-B14F-4D97-AF65-F5344CB8AC3E}">
        <p14:creationId xmlns:p14="http://schemas.microsoft.com/office/powerpoint/2010/main" val="11174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145563" y="2167732"/>
            <a:ext cx="5218610" cy="907941"/>
          </a:xfrm>
          <a:prstGeom prst="rect">
            <a:avLst/>
          </a:prstGeom>
          <a:noFill/>
        </p:spPr>
        <p:txBody>
          <a:bodyPr wrap="square" rtlCol="0">
            <a:spAutoFit/>
          </a:bodyPr>
          <a:lstStyle/>
          <a:p>
            <a:pPr algn="just"/>
            <a:r>
              <a:rPr lang="fr-FR" sz="1400" b="1" cap="all">
                <a:solidFill>
                  <a:srgbClr val="EB6025"/>
                </a:solidFill>
                <a:latin typeface="Arial" panose="020B0604020202020204" pitchFamily="34" charset="0"/>
                <a:cs typeface="Arial" panose="020B0604020202020204" pitchFamily="34" charset="0"/>
              </a:rPr>
              <a:t>P</a:t>
            </a:r>
            <a:r>
              <a:rPr lang="fr-FR" sz="1400" b="1">
                <a:solidFill>
                  <a:srgbClr val="EB6025"/>
                </a:solidFill>
                <a:latin typeface="Arial" panose="020B0604020202020204" pitchFamily="34" charset="0"/>
                <a:cs typeface="Arial" panose="020B0604020202020204" pitchFamily="34" charset="0"/>
              </a:rPr>
              <a:t>roduction mensuelle des nouveaux crédits aux entreprises en France (flux CVS, en milliards d’euros)</a:t>
            </a:r>
          </a:p>
          <a:p>
            <a:endParaRPr lang="fr-FR" sz="1400" b="1" i="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a:t>
            </a:r>
          </a:p>
        </p:txBody>
      </p:sp>
      <p:sp>
        <p:nvSpPr>
          <p:cNvPr id="13" name="Espace réservé du texte 8">
            <a:extLst>
              <a:ext uri="{FF2B5EF4-FFF2-40B4-BE49-F238E27FC236}">
                <a16:creationId xmlns:a16="http://schemas.microsoft.com/office/drawing/2014/main" id="{15710648-05E5-45DE-9C87-7326AAD1C65D}"/>
              </a:ext>
            </a:extLst>
          </p:cNvPr>
          <p:cNvSpPr txBox="1">
            <a:spLocks/>
          </p:cNvSpPr>
          <p:nvPr/>
        </p:nvSpPr>
        <p:spPr>
          <a:xfrm>
            <a:off x="685835" y="325107"/>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5" name="Espace réservé du texte 1">
            <a:extLst>
              <a:ext uri="{FF2B5EF4-FFF2-40B4-BE49-F238E27FC236}">
                <a16:creationId xmlns:a16="http://schemas.microsoft.com/office/drawing/2014/main" id="{E7D49711-78AE-4B6F-A84F-7C123C18A385}"/>
              </a:ext>
            </a:extLst>
          </p:cNvPr>
          <p:cNvSpPr>
            <a:spLocks noGrp="1"/>
          </p:cNvSpPr>
          <p:nvPr>
            <p:ph type="body" sz="quarter" idx="18"/>
          </p:nvPr>
        </p:nvSpPr>
        <p:spPr>
          <a:xfrm>
            <a:off x="685836" y="2167732"/>
            <a:ext cx="5142310" cy="4543698"/>
          </a:xfrm>
        </p:spPr>
        <p:txBody>
          <a:bodyPr/>
          <a:lstStyle/>
          <a:p>
            <a:pPr algn="just"/>
            <a:r>
              <a:rPr lang="fr-FR" dirty="0"/>
              <a:t>32,4 </a:t>
            </a:r>
            <a:r>
              <a:rPr lang="fr-FR" cap="none" dirty="0"/>
              <a:t>milliards d’euros </a:t>
            </a:r>
            <a:r>
              <a:rPr lang="fr-FR" cap="none" dirty="0">
                <a:solidFill>
                  <a:schemeClr val="tx1">
                    <a:lumMod val="50000"/>
                    <a:lumOff val="50000"/>
                  </a:schemeClr>
                </a:solidFill>
              </a:rPr>
              <a:t>de crédits nouveaux ont été accordés aux entreprises en septembre 2025, </a:t>
            </a:r>
            <a:r>
              <a:rPr lang="fr-FR" b="0" cap="none" dirty="0">
                <a:solidFill>
                  <a:schemeClr val="tx1">
                    <a:lumMod val="50000"/>
                    <a:lumOff val="50000"/>
                  </a:schemeClr>
                </a:solidFill>
              </a:rPr>
              <a:t>soit :</a:t>
            </a:r>
          </a:p>
          <a:p>
            <a:pPr lvl="1" algn="just"/>
            <a:r>
              <a:rPr lang="fr-FR" b="1" dirty="0">
                <a:solidFill>
                  <a:srgbClr val="009EBA"/>
                </a:solidFill>
              </a:rPr>
              <a:t>1,08</a:t>
            </a:r>
            <a:r>
              <a:rPr lang="fr-FR" b="1" cap="none" dirty="0">
                <a:solidFill>
                  <a:srgbClr val="009EBA"/>
                </a:solidFill>
              </a:rPr>
              <a:t> milliard d’euros </a:t>
            </a:r>
            <a:r>
              <a:rPr lang="fr-FR" b="0" cap="none" dirty="0">
                <a:solidFill>
                  <a:schemeClr val="tx1">
                    <a:lumMod val="50000"/>
                    <a:lumOff val="50000"/>
                  </a:schemeClr>
                </a:solidFill>
              </a:rPr>
              <a:t>mobilisés chaque jour </a:t>
            </a:r>
          </a:p>
          <a:p>
            <a:pPr lvl="1" algn="just"/>
            <a:r>
              <a:rPr lang="fr-FR" b="1" dirty="0">
                <a:solidFill>
                  <a:srgbClr val="009EBA"/>
                </a:solidFill>
              </a:rPr>
              <a:t>45</a:t>
            </a:r>
            <a:r>
              <a:rPr lang="fr-FR" b="1" cap="none" dirty="0">
                <a:solidFill>
                  <a:srgbClr val="009EBA"/>
                </a:solidFill>
              </a:rPr>
              <a:t> millions d’euros </a:t>
            </a:r>
            <a:r>
              <a:rPr lang="fr-FR" b="0" cap="none" dirty="0">
                <a:solidFill>
                  <a:schemeClr val="tx1">
                    <a:lumMod val="50000"/>
                    <a:lumOff val="50000"/>
                  </a:schemeClr>
                </a:solidFill>
              </a:rPr>
              <a:t>mobilisés chaque heure vers les entreprises</a:t>
            </a:r>
            <a:endParaRPr lang="fr-FR" b="0" cap="none" dirty="0">
              <a:solidFill>
                <a:schemeClr val="bg1">
                  <a:lumMod val="50000"/>
                </a:schemeClr>
              </a:solidFill>
            </a:endParaRPr>
          </a:p>
          <a:p>
            <a:pPr algn="just"/>
            <a:endParaRPr lang="fr-FR" b="0" cap="none" dirty="0">
              <a:solidFill>
                <a:schemeClr val="bg1">
                  <a:lumMod val="50000"/>
                </a:schemeClr>
              </a:solidFill>
            </a:endParaRPr>
          </a:p>
          <a:p>
            <a:pPr algn="just"/>
            <a:r>
              <a:rPr lang="fr-FR" b="0" cap="none" dirty="0">
                <a:solidFill>
                  <a:schemeClr val="bg1">
                    <a:lumMod val="50000"/>
                  </a:schemeClr>
                </a:solidFill>
              </a:rPr>
              <a:t>En 2024, </a:t>
            </a:r>
            <a:r>
              <a:rPr lang="fr-FR" cap="none" dirty="0"/>
              <a:t>324 milliards d’euros </a:t>
            </a:r>
            <a:r>
              <a:rPr lang="fr-FR" b="0" cap="none" dirty="0">
                <a:solidFill>
                  <a:schemeClr val="bg1">
                    <a:lumMod val="50000"/>
                  </a:schemeClr>
                </a:solidFill>
              </a:rPr>
              <a:t>de nouveaux crédits aux entreprises ont été accordés (contre </a:t>
            </a:r>
            <a:r>
              <a:rPr lang="fr-FR" cap="none" dirty="0"/>
              <a:t>315 milliards </a:t>
            </a:r>
            <a:r>
              <a:rPr lang="fr-FR" b="0" cap="none" dirty="0">
                <a:solidFill>
                  <a:schemeClr val="bg1">
                    <a:lumMod val="50000"/>
                  </a:schemeClr>
                </a:solidFill>
              </a:rPr>
              <a:t>en 2023, </a:t>
            </a:r>
            <a:r>
              <a:rPr lang="fr-FR" cap="none" dirty="0"/>
              <a:t>373 milliards </a:t>
            </a:r>
            <a:r>
              <a:rPr lang="fr-FR" b="0" cap="none" dirty="0">
                <a:solidFill>
                  <a:schemeClr val="bg1">
                    <a:lumMod val="50000"/>
                  </a:schemeClr>
                </a:solidFill>
              </a:rPr>
              <a:t>en 2022 et </a:t>
            </a:r>
            <a:r>
              <a:rPr lang="fr-FR" cap="none" dirty="0"/>
              <a:t>322 milliards d’euros </a:t>
            </a:r>
            <a:r>
              <a:rPr lang="fr-FR" b="0" cap="none" dirty="0">
                <a:solidFill>
                  <a:schemeClr val="bg1">
                    <a:lumMod val="50000"/>
                  </a:schemeClr>
                </a:solidFill>
              </a:rPr>
              <a:t>en 2021)</a:t>
            </a:r>
            <a:endParaRPr lang="fr-FR" sz="2000" b="0" cap="none" dirty="0">
              <a:solidFill>
                <a:schemeClr val="bg1">
                  <a:lumMod val="50000"/>
                </a:schemeClr>
              </a:solidFill>
            </a:endParaRPr>
          </a:p>
          <a:p>
            <a:pPr marL="266685" lvl="1" indent="0" algn="just">
              <a:buNone/>
            </a:pPr>
            <a:endParaRPr lang="fr-FR" sz="1400" i="1" dirty="0">
              <a:solidFill>
                <a:schemeClr val="tx1">
                  <a:lumMod val="50000"/>
                  <a:lumOff val="50000"/>
                </a:schemeClr>
              </a:solidFill>
              <a:latin typeface="Arial" panose="020B0604020202020204" pitchFamily="34" charset="0"/>
              <a:cs typeface="Arial" panose="020B0604020202020204" pitchFamily="34" charset="0"/>
            </a:endParaRPr>
          </a:p>
          <a:p>
            <a:pPr marL="266685" lvl="1" indent="0" algn="just">
              <a:buNone/>
            </a:pPr>
            <a:r>
              <a:rPr lang="fr-FR" sz="1200" i="1" dirty="0">
                <a:solidFill>
                  <a:schemeClr val="tx1">
                    <a:lumMod val="50000"/>
                    <a:lumOff val="50000"/>
                  </a:schemeClr>
                </a:solidFill>
                <a:latin typeface="Arial" panose="020B0604020202020204" pitchFamily="34" charset="0"/>
                <a:cs typeface="Arial" panose="020B0604020202020204" pitchFamily="34" charset="0"/>
              </a:rPr>
              <a:t>Source: Banque de France</a:t>
            </a:r>
            <a:endParaRPr lang="fr-FR" sz="1200" i="1" dirty="0"/>
          </a:p>
        </p:txBody>
      </p:sp>
      <p:sp>
        <p:nvSpPr>
          <p:cNvPr id="6" name="Espace réservé du texte 3">
            <a:extLst>
              <a:ext uri="{FF2B5EF4-FFF2-40B4-BE49-F238E27FC236}">
                <a16:creationId xmlns:a16="http://schemas.microsoft.com/office/drawing/2014/main" id="{B3D96D61-466E-9758-2B72-B8BC3C4663A4}"/>
              </a:ext>
            </a:extLst>
          </p:cNvPr>
          <p:cNvSpPr txBox="1">
            <a:spLocks/>
          </p:cNvSpPr>
          <p:nvPr/>
        </p:nvSpPr>
        <p:spPr>
          <a:xfrm>
            <a:off x="685835" y="745762"/>
            <a:ext cx="11127474" cy="759765"/>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La production mensuelle des nouveaux crédits dépasse sa moyenne de long terme </a:t>
            </a:r>
          </a:p>
        </p:txBody>
      </p:sp>
      <p:pic>
        <p:nvPicPr>
          <p:cNvPr id="3" name="Image 2">
            <a:extLst>
              <a:ext uri="{FF2B5EF4-FFF2-40B4-BE49-F238E27FC236}">
                <a16:creationId xmlns:a16="http://schemas.microsoft.com/office/drawing/2014/main" id="{F1AADD0E-6E1C-E168-6B33-366FF6AE919D}"/>
              </a:ext>
            </a:extLst>
          </p:cNvPr>
          <p:cNvPicPr>
            <a:picLocks noChangeAspect="1"/>
          </p:cNvPicPr>
          <p:nvPr/>
        </p:nvPicPr>
        <p:blipFill>
          <a:blip r:embed="rId3"/>
          <a:stretch>
            <a:fillRect/>
          </a:stretch>
        </p:blipFill>
        <p:spPr>
          <a:xfrm>
            <a:off x="6145563" y="3075673"/>
            <a:ext cx="5585721" cy="2432776"/>
          </a:xfrm>
          <a:prstGeom prst="rect">
            <a:avLst/>
          </a:prstGeom>
        </p:spPr>
      </p:pic>
    </p:spTree>
    <p:extLst>
      <p:ext uri="{BB962C8B-B14F-4D97-AF65-F5344CB8AC3E}">
        <p14:creationId xmlns:p14="http://schemas.microsoft.com/office/powerpoint/2010/main" val="356836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650815" y="727185"/>
            <a:ext cx="11090712" cy="1384510"/>
          </a:xfrm>
        </p:spPr>
        <p:txBody>
          <a:bodyPr/>
          <a:lstStyle/>
          <a:p>
            <a:pPr algn="just"/>
            <a:r>
              <a:rPr lang="fr-FR" sz="2400"/>
              <a:t>l’endettement des entreprises, majoritairement à taux fixes et à maturité longue, a été moins impacté par la hausse des taux d’intérêt qui restent, en France, inférieurs à la moyenne de la zone euro</a:t>
            </a:r>
          </a:p>
        </p:txBody>
      </p:sp>
      <p:sp>
        <p:nvSpPr>
          <p:cNvPr id="14" name="ZoneTexte 13"/>
          <p:cNvSpPr txBox="1"/>
          <p:nvPr/>
        </p:nvSpPr>
        <p:spPr>
          <a:xfrm>
            <a:off x="650815" y="2263381"/>
            <a:ext cx="5288204" cy="1215717"/>
          </a:xfrm>
          <a:prstGeom prst="rect">
            <a:avLst/>
          </a:prstGeom>
          <a:noFill/>
        </p:spPr>
        <p:txBody>
          <a:bodyPr wrap="square" rtlCol="0">
            <a:spAutoFit/>
          </a:bodyPr>
          <a:lstStyle/>
          <a:p>
            <a:pPr algn="just"/>
            <a:r>
              <a:rPr lang="fr-FR" sz="1600" b="1" cap="all">
                <a:solidFill>
                  <a:srgbClr val="EB6025"/>
                </a:solidFill>
                <a:latin typeface="Arial" panose="020B0604020202020204" pitchFamily="34" charset="0"/>
                <a:cs typeface="Arial" panose="020B0604020202020204" pitchFamily="34" charset="0"/>
              </a:rPr>
              <a:t>S</a:t>
            </a:r>
            <a:r>
              <a:rPr lang="fr-FR" sz="1600" b="1">
                <a:solidFill>
                  <a:srgbClr val="EB6025"/>
                </a:solidFill>
                <a:latin typeface="Arial" panose="020B0604020202020204" pitchFamily="34" charset="0"/>
                <a:cs typeface="Arial" panose="020B0604020202020204" pitchFamily="34" charset="0"/>
              </a:rPr>
              <a:t>tructure de la dette des sociétés non financières agrégée par pays au 31 décembre 2021 (avant la remontée des taux)</a:t>
            </a:r>
          </a:p>
          <a:p>
            <a:endParaRPr lang="fr-FR" sz="1400" b="1" i="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 Billet n°350, mars 2024</a:t>
            </a:r>
          </a:p>
        </p:txBody>
      </p:sp>
      <p:sp>
        <p:nvSpPr>
          <p:cNvPr id="7" name="Rectangle 6">
            <a:extLst>
              <a:ext uri="{FF2B5EF4-FFF2-40B4-BE49-F238E27FC236}">
                <a16:creationId xmlns:a16="http://schemas.microsoft.com/office/drawing/2014/main" id="{89D47393-BC74-6E0A-751F-035426C528AB}"/>
              </a:ext>
            </a:extLst>
          </p:cNvPr>
          <p:cNvSpPr/>
          <p:nvPr/>
        </p:nvSpPr>
        <p:spPr>
          <a:xfrm>
            <a:off x="10441172" y="6730409"/>
            <a:ext cx="1594884"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5FEF270-F828-A1E9-FEC8-D6B7A3836940}"/>
              </a:ext>
            </a:extLst>
          </p:cNvPr>
          <p:cNvSpPr txBox="1"/>
          <p:nvPr/>
        </p:nvSpPr>
        <p:spPr>
          <a:xfrm>
            <a:off x="6403736" y="6731637"/>
            <a:ext cx="5723649" cy="426464"/>
          </a:xfrm>
          <a:prstGeom prst="rect">
            <a:avLst/>
          </a:prstGeom>
          <a:noFill/>
        </p:spPr>
        <p:txBody>
          <a:bodyPr wrap="square" rtlCol="0">
            <a:spAutoFit/>
          </a:bodyPr>
          <a:lstStyle/>
          <a:p>
            <a:pPr algn="just"/>
            <a:r>
              <a:rPr lang="fr-FR" sz="1050" i="1" baseline="30000">
                <a:solidFill>
                  <a:schemeClr val="bg1">
                    <a:lumMod val="50000"/>
                  </a:schemeClr>
                </a:solidFill>
                <a:latin typeface="Arial" panose="020B0604020202020204" pitchFamily="34" charset="0"/>
                <a:cs typeface="Arial" panose="020B0604020202020204" pitchFamily="34" charset="0"/>
              </a:rPr>
              <a:t>1</a:t>
            </a:r>
            <a:r>
              <a:rPr lang="fr-FR" sz="1050" i="1">
                <a:solidFill>
                  <a:schemeClr val="bg1">
                    <a:lumMod val="50000"/>
                  </a:schemeClr>
                </a:solidFill>
                <a:latin typeface="Arial" panose="020B0604020202020204" pitchFamily="34" charset="0"/>
                <a:cs typeface="Arial" panose="020B0604020202020204" pitchFamily="34" charset="0"/>
              </a:rPr>
              <a:t>Taux des nouveaux crédits inférieurs à 1 million d’euros et dont la période de fixation est de moins d’un an</a:t>
            </a:r>
          </a:p>
        </p:txBody>
      </p:sp>
      <p:sp>
        <p:nvSpPr>
          <p:cNvPr id="16" name="ZoneTexte 15">
            <a:extLst>
              <a:ext uri="{FF2B5EF4-FFF2-40B4-BE49-F238E27FC236}">
                <a16:creationId xmlns:a16="http://schemas.microsoft.com/office/drawing/2014/main" id="{033DEA94-0BC5-A43A-9EDD-9F1F215DABCF}"/>
              </a:ext>
            </a:extLst>
          </p:cNvPr>
          <p:cNvSpPr txBox="1"/>
          <p:nvPr/>
        </p:nvSpPr>
        <p:spPr>
          <a:xfrm>
            <a:off x="6403736" y="2263381"/>
            <a:ext cx="5558429" cy="969496"/>
          </a:xfrm>
          <a:prstGeom prst="rect">
            <a:avLst/>
          </a:prstGeom>
          <a:noFill/>
        </p:spPr>
        <p:txBody>
          <a:bodyPr wrap="square" rtlCol="0">
            <a:spAutoFit/>
          </a:bodyPr>
          <a:lstStyle/>
          <a:p>
            <a:pPr algn="just"/>
            <a:r>
              <a:rPr lang="fr-FR" sz="1600" b="1" cap="all">
                <a:solidFill>
                  <a:srgbClr val="EB6025"/>
                </a:solidFill>
                <a:latin typeface="Arial" panose="020B0604020202020204" pitchFamily="34" charset="0"/>
                <a:cs typeface="Arial" panose="020B0604020202020204" pitchFamily="34" charset="0"/>
              </a:rPr>
              <a:t>T</a:t>
            </a:r>
            <a:r>
              <a:rPr lang="fr-FR" sz="1600" b="1">
                <a:solidFill>
                  <a:srgbClr val="EB6025"/>
                </a:solidFill>
                <a:latin typeface="Arial" panose="020B0604020202020204" pitchFamily="34" charset="0"/>
                <a:cs typeface="Arial" panose="020B0604020202020204" pitchFamily="34" charset="0"/>
              </a:rPr>
              <a:t>aux d’intérêt des nouveaux crédits pratiqués aux PME (en %)</a:t>
            </a:r>
            <a:r>
              <a:rPr lang="fr-FR" sz="1600" b="1" baseline="30000">
                <a:solidFill>
                  <a:srgbClr val="EB6025"/>
                </a:solidFill>
                <a:latin typeface="Arial" panose="020B0604020202020204" pitchFamily="34" charset="0"/>
                <a:cs typeface="Arial" panose="020B0604020202020204" pitchFamily="34" charset="0"/>
              </a:rPr>
              <a:t>1</a:t>
            </a:r>
          </a:p>
          <a:p>
            <a:endParaRPr lang="fr-FR" sz="1400" b="1" i="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BCE</a:t>
            </a:r>
          </a:p>
        </p:txBody>
      </p:sp>
      <p:sp>
        <p:nvSpPr>
          <p:cNvPr id="6" name="Espace réservé du texte 8">
            <a:extLst>
              <a:ext uri="{FF2B5EF4-FFF2-40B4-BE49-F238E27FC236}">
                <a16:creationId xmlns:a16="http://schemas.microsoft.com/office/drawing/2014/main" id="{B9D3A62D-34F4-327E-914F-6DB7CB6EE233}"/>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pic>
        <p:nvPicPr>
          <p:cNvPr id="4" name="Image 3">
            <a:extLst>
              <a:ext uri="{FF2B5EF4-FFF2-40B4-BE49-F238E27FC236}">
                <a16:creationId xmlns:a16="http://schemas.microsoft.com/office/drawing/2014/main" id="{C71C2F6E-F99A-6D31-117A-2062B6624B8F}"/>
              </a:ext>
            </a:extLst>
          </p:cNvPr>
          <p:cNvPicPr>
            <a:picLocks noChangeAspect="1"/>
          </p:cNvPicPr>
          <p:nvPr/>
        </p:nvPicPr>
        <p:blipFill rotWithShape="1">
          <a:blip r:embed="rId2"/>
          <a:srcRect t="1147"/>
          <a:stretch/>
        </p:blipFill>
        <p:spPr>
          <a:xfrm>
            <a:off x="733344" y="3516753"/>
            <a:ext cx="5399717" cy="3527316"/>
          </a:xfrm>
          <a:prstGeom prst="rect">
            <a:avLst/>
          </a:prstGeom>
        </p:spPr>
      </p:pic>
      <p:cxnSp>
        <p:nvCxnSpPr>
          <p:cNvPr id="12" name="Connecteur droit 11">
            <a:extLst>
              <a:ext uri="{FF2B5EF4-FFF2-40B4-BE49-F238E27FC236}">
                <a16:creationId xmlns:a16="http://schemas.microsoft.com/office/drawing/2014/main" id="{609EBDD6-ACB2-059C-EC3B-DD3A8A021B41}"/>
              </a:ext>
            </a:extLst>
          </p:cNvPr>
          <p:cNvCxnSpPr>
            <a:cxnSpLocks/>
          </p:cNvCxnSpPr>
          <p:nvPr/>
        </p:nvCxnSpPr>
        <p:spPr>
          <a:xfrm>
            <a:off x="2161310" y="4581236"/>
            <a:ext cx="35098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F25F6CF8-6EE7-E1F5-BA80-CA4A75ED8011}"/>
              </a:ext>
            </a:extLst>
          </p:cNvPr>
          <p:cNvPicPr>
            <a:picLocks noChangeAspect="1"/>
          </p:cNvPicPr>
          <p:nvPr/>
        </p:nvPicPr>
        <p:blipFill>
          <a:blip r:embed="rId3"/>
          <a:stretch>
            <a:fillRect/>
          </a:stretch>
        </p:blipFill>
        <p:spPr>
          <a:xfrm>
            <a:off x="6403737" y="3496205"/>
            <a:ext cx="5723648" cy="3260061"/>
          </a:xfrm>
          <a:prstGeom prst="rect">
            <a:avLst/>
          </a:prstGeom>
        </p:spPr>
      </p:pic>
    </p:spTree>
    <p:extLst>
      <p:ext uri="{BB962C8B-B14F-4D97-AF65-F5344CB8AC3E}">
        <p14:creationId xmlns:p14="http://schemas.microsoft.com/office/powerpoint/2010/main" val="316816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9"/>
          </p:nvPr>
        </p:nvSpPr>
        <p:spPr>
          <a:xfrm>
            <a:off x="868048" y="666750"/>
            <a:ext cx="10662021" cy="481566"/>
          </a:xfrm>
        </p:spPr>
        <p:txBody>
          <a:bodyPr/>
          <a:lstStyle/>
          <a:p>
            <a:r>
              <a:rPr lang="fr-FR"/>
              <a:t>Près d’1,3 million de TPE-PME sont financées par le crédit</a:t>
            </a:r>
          </a:p>
        </p:txBody>
      </p:sp>
      <p:sp>
        <p:nvSpPr>
          <p:cNvPr id="9" name="ZoneTexte 8"/>
          <p:cNvSpPr txBox="1"/>
          <p:nvPr/>
        </p:nvSpPr>
        <p:spPr>
          <a:xfrm>
            <a:off x="5027935" y="1562077"/>
            <a:ext cx="5316791" cy="900246"/>
          </a:xfrm>
          <a:prstGeom prst="rect">
            <a:avLst/>
          </a:prstGeom>
          <a:noFill/>
        </p:spPr>
        <p:txBody>
          <a:bodyPr wrap="square" rtlCol="0">
            <a:spAutoFit/>
          </a:bodyPr>
          <a:lstStyle/>
          <a:p>
            <a:r>
              <a:rPr lang="fr-FR" sz="1400" b="1" cap="all">
                <a:solidFill>
                  <a:srgbClr val="EB6025"/>
                </a:solidFill>
                <a:latin typeface="Arial" panose="020B0604020202020204" pitchFamily="34" charset="0"/>
                <a:cs typeface="Arial" panose="020B0604020202020204" pitchFamily="34" charset="0"/>
              </a:rPr>
              <a:t>C</a:t>
            </a:r>
            <a:r>
              <a:rPr lang="fr-FR" sz="1400" b="1">
                <a:solidFill>
                  <a:srgbClr val="EB6025"/>
                </a:solidFill>
                <a:latin typeface="Arial" panose="020B0604020202020204" pitchFamily="34" charset="0"/>
                <a:cs typeface="Arial" panose="020B0604020202020204" pitchFamily="34" charset="0"/>
              </a:rPr>
              <a:t>rédits mobilisés aux PME (y compris les TPE) en France</a:t>
            </a:r>
          </a:p>
          <a:p>
            <a:r>
              <a:rPr lang="fr-FR" sz="1400" b="1" i="1">
                <a:solidFill>
                  <a:srgbClr val="EB6025"/>
                </a:solidFill>
                <a:latin typeface="Arial" panose="020B0604020202020204" pitchFamily="34" charset="0"/>
                <a:cs typeface="Arial" panose="020B0604020202020204" pitchFamily="34" charset="0"/>
              </a:rPr>
              <a:t>(en milliards d’euros)</a:t>
            </a:r>
          </a:p>
          <a:p>
            <a:endParaRPr lang="fr-FR" sz="1400" b="1">
              <a:solidFill>
                <a:srgbClr val="D70365"/>
              </a:solidFill>
              <a:latin typeface="Arial" panose="020B0604020202020204" pitchFamily="34" charset="0"/>
              <a:cs typeface="Arial" panose="020B0604020202020204" pitchFamily="34" charset="0"/>
            </a:endParaRPr>
          </a:p>
          <a:p>
            <a:r>
              <a:rPr lang="fr-FR" sz="1050" i="1">
                <a:solidFill>
                  <a:schemeClr val="bg1">
                    <a:lumMod val="50000"/>
                  </a:schemeClr>
                </a:solidFill>
                <a:latin typeface="Arial" panose="020B0604020202020204" pitchFamily="34" charset="0"/>
              </a:rPr>
              <a:t>Source : Banque de France</a:t>
            </a:r>
          </a:p>
        </p:txBody>
      </p:sp>
      <p:sp>
        <p:nvSpPr>
          <p:cNvPr id="13" name="Ellipse 12"/>
          <p:cNvSpPr/>
          <p:nvPr/>
        </p:nvSpPr>
        <p:spPr>
          <a:xfrm>
            <a:off x="964612" y="2454629"/>
            <a:ext cx="3145569" cy="2991284"/>
          </a:xfrm>
          <a:prstGeom prst="ellipse">
            <a:avLst/>
          </a:prstGeom>
          <a:solidFill>
            <a:srgbClr val="D3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84"/>
          </a:p>
        </p:txBody>
      </p:sp>
      <p:sp>
        <p:nvSpPr>
          <p:cNvPr id="16" name="Rectangle 15"/>
          <p:cNvSpPr/>
          <p:nvPr/>
        </p:nvSpPr>
        <p:spPr>
          <a:xfrm>
            <a:off x="1243033" y="2949997"/>
            <a:ext cx="2588725" cy="2000548"/>
          </a:xfrm>
          <a:prstGeom prst="rect">
            <a:avLst/>
          </a:prstGeom>
        </p:spPr>
        <p:txBody>
          <a:bodyPr wrap="square">
            <a:spAutoFit/>
          </a:bodyPr>
          <a:lstStyle/>
          <a:p>
            <a:pPr algn="ctr"/>
            <a:r>
              <a:rPr lang="fr-FR" sz="2400" b="1">
                <a:solidFill>
                  <a:schemeClr val="bg1"/>
                </a:solidFill>
                <a:latin typeface="Arial" panose="020B0604020202020204" pitchFamily="34" charset="0"/>
                <a:cs typeface="Arial" panose="020B0604020202020204" pitchFamily="34" charset="0"/>
              </a:rPr>
              <a:t>Près de la moitié</a:t>
            </a:r>
          </a:p>
          <a:p>
            <a:pPr algn="ctr"/>
            <a:r>
              <a:rPr lang="fr-FR" sz="2400" b="1">
                <a:solidFill>
                  <a:schemeClr val="bg1"/>
                </a:solidFill>
                <a:latin typeface="Arial" panose="020B0604020202020204" pitchFamily="34" charset="0"/>
                <a:cs typeface="Arial" panose="020B0604020202020204" pitchFamily="34" charset="0"/>
              </a:rPr>
              <a:t>des crédits aux entreprises vont aux </a:t>
            </a:r>
            <a:r>
              <a:rPr lang="fr-FR" sz="2800" b="1">
                <a:solidFill>
                  <a:schemeClr val="bg1"/>
                </a:solidFill>
                <a:latin typeface="Arial" panose="020B0604020202020204" pitchFamily="34" charset="0"/>
                <a:cs typeface="Arial" panose="020B0604020202020204" pitchFamily="34" charset="0"/>
              </a:rPr>
              <a:t>TPE-PME</a:t>
            </a:r>
            <a:r>
              <a:rPr lang="fr-FR" sz="2646" b="1" baseline="30000">
                <a:solidFill>
                  <a:schemeClr val="bg1"/>
                </a:solidFill>
                <a:latin typeface="Arial" panose="020B0604020202020204" pitchFamily="34" charset="0"/>
                <a:cs typeface="Arial" panose="020B0604020202020204" pitchFamily="34" charset="0"/>
              </a:rPr>
              <a:t>1</a:t>
            </a:r>
            <a:r>
              <a:rPr lang="fr-FR" sz="1543">
                <a:solidFill>
                  <a:schemeClr val="bg1"/>
                </a:solidFill>
                <a:latin typeface="Arial" panose="020B0604020202020204" pitchFamily="34" charset="0"/>
                <a:cs typeface="Arial" panose="020B0604020202020204" pitchFamily="34" charset="0"/>
              </a:rPr>
              <a:t> </a:t>
            </a:r>
            <a:endParaRPr lang="fr-FR" sz="1102">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868047" y="5990372"/>
            <a:ext cx="3648535" cy="461665"/>
          </a:xfrm>
          <a:prstGeom prst="rect">
            <a:avLst/>
          </a:prstGeom>
        </p:spPr>
        <p:txBody>
          <a:bodyPr wrap="square">
            <a:spAutoFit/>
          </a:bodyPr>
          <a:lstStyle/>
          <a:p>
            <a:pPr algn="just"/>
            <a:r>
              <a:rPr lang="fr-FR" sz="1200" i="1" baseline="30000" dirty="0">
                <a:solidFill>
                  <a:schemeClr val="bg1">
                    <a:lumMod val="50000"/>
                  </a:schemeClr>
                </a:solidFill>
                <a:latin typeface="Arial" panose="020B0604020202020204" pitchFamily="34" charset="0"/>
                <a:cs typeface="Arial" panose="020B0604020202020204" pitchFamily="34" charset="0"/>
              </a:rPr>
              <a:t>1</a:t>
            </a:r>
            <a:r>
              <a:rPr lang="fr-FR" sz="1200" i="1" dirty="0">
                <a:solidFill>
                  <a:schemeClr val="bg1">
                    <a:lumMod val="50000"/>
                  </a:schemeClr>
                </a:solidFill>
                <a:latin typeface="Arial" panose="020B0604020202020204" pitchFamily="34" charset="0"/>
                <a:cs typeface="Arial" panose="020B0604020202020204" pitchFamily="34" charset="0"/>
              </a:rPr>
              <a:t>Banque de France, à fin septembre 2025, statistique intégrant les PME, les ETI et les GE</a:t>
            </a:r>
          </a:p>
        </p:txBody>
      </p:sp>
      <p:sp>
        <p:nvSpPr>
          <p:cNvPr id="12" name="Espace réservé du texte 8">
            <a:extLst>
              <a:ext uri="{FF2B5EF4-FFF2-40B4-BE49-F238E27FC236}">
                <a16:creationId xmlns:a16="http://schemas.microsoft.com/office/drawing/2014/main" id="{CDA2A6E5-5977-4F7F-B4D8-C70FE930F899}"/>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pic>
        <p:nvPicPr>
          <p:cNvPr id="4" name="Image 3">
            <a:extLst>
              <a:ext uri="{FF2B5EF4-FFF2-40B4-BE49-F238E27FC236}">
                <a16:creationId xmlns:a16="http://schemas.microsoft.com/office/drawing/2014/main" id="{AE79A608-344C-DF6F-0678-D0F60CC0BEE8}"/>
              </a:ext>
            </a:extLst>
          </p:cNvPr>
          <p:cNvPicPr>
            <a:picLocks noChangeAspect="1"/>
          </p:cNvPicPr>
          <p:nvPr/>
        </p:nvPicPr>
        <p:blipFill>
          <a:blip r:embed="rId2"/>
          <a:stretch>
            <a:fillRect/>
          </a:stretch>
        </p:blipFill>
        <p:spPr>
          <a:xfrm>
            <a:off x="4795003" y="2462323"/>
            <a:ext cx="7321932" cy="3781392"/>
          </a:xfrm>
          <a:prstGeom prst="rect">
            <a:avLst/>
          </a:prstGeom>
        </p:spPr>
      </p:pic>
    </p:spTree>
    <p:extLst>
      <p:ext uri="{BB962C8B-B14F-4D97-AF65-F5344CB8AC3E}">
        <p14:creationId xmlns:p14="http://schemas.microsoft.com/office/powerpoint/2010/main" val="324014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9"/>
          </p:nvPr>
        </p:nvSpPr>
        <p:spPr/>
        <p:txBody>
          <a:bodyPr/>
          <a:lstStyle/>
          <a:p>
            <a:r>
              <a:rPr lang="fr-FR"/>
              <a:t>LES TRÈS PETITES ENTREPRISES ONT AUSSI DU CRÉDIT</a:t>
            </a:r>
          </a:p>
        </p:txBody>
      </p:sp>
      <p:sp>
        <p:nvSpPr>
          <p:cNvPr id="13" name="ZoneTexte 12"/>
          <p:cNvSpPr txBox="1"/>
          <p:nvPr/>
        </p:nvSpPr>
        <p:spPr>
          <a:xfrm>
            <a:off x="868047" y="1476585"/>
            <a:ext cx="5135589" cy="1154162"/>
          </a:xfrm>
          <a:prstGeom prst="rect">
            <a:avLst/>
          </a:prstGeom>
          <a:noFill/>
        </p:spPr>
        <p:txBody>
          <a:bodyPr wrap="square" rtlCol="0">
            <a:spAutoFit/>
          </a:bodyPr>
          <a:lstStyle/>
          <a:p>
            <a:r>
              <a:rPr lang="fr-FR" sz="1600" b="1" cap="all">
                <a:solidFill>
                  <a:srgbClr val="EB6025"/>
                </a:solidFill>
                <a:latin typeface="Arial" panose="020B0604020202020204" pitchFamily="34" charset="0"/>
                <a:cs typeface="Arial" panose="020B0604020202020204" pitchFamily="34" charset="0"/>
              </a:rPr>
              <a:t>C</a:t>
            </a:r>
            <a:r>
              <a:rPr lang="fr-FR" sz="1600" b="1">
                <a:solidFill>
                  <a:srgbClr val="EB6025"/>
                </a:solidFill>
                <a:latin typeface="Arial" panose="020B0604020202020204" pitchFamily="34" charset="0"/>
                <a:cs typeface="Arial" panose="020B0604020202020204" pitchFamily="34" charset="0"/>
              </a:rPr>
              <a:t>rédits aux TPE: répartition par type de crédits</a:t>
            </a:r>
          </a:p>
          <a:p>
            <a:pPr algn="just"/>
            <a:r>
              <a:rPr lang="fr-FR" sz="1600" b="1" i="1">
                <a:solidFill>
                  <a:srgbClr val="EB6025"/>
                </a:solidFill>
                <a:latin typeface="Arial" panose="020B0604020202020204" pitchFamily="34" charset="0"/>
                <a:cs typeface="Arial" panose="020B0604020202020204" pitchFamily="34" charset="0"/>
              </a:rPr>
              <a:t>(entre parenthèses, encours au 2</a:t>
            </a:r>
            <a:r>
              <a:rPr lang="fr-FR" sz="1600" b="1" i="1" baseline="30000">
                <a:solidFill>
                  <a:srgbClr val="EB6025"/>
                </a:solidFill>
                <a:latin typeface="Arial" panose="020B0604020202020204" pitchFamily="34" charset="0"/>
                <a:cs typeface="Arial" panose="020B0604020202020204" pitchFamily="34" charset="0"/>
              </a:rPr>
              <a:t>ème</a:t>
            </a:r>
            <a:r>
              <a:rPr lang="fr-FR" sz="1600" b="1" i="1">
                <a:solidFill>
                  <a:srgbClr val="EB6025"/>
                </a:solidFill>
                <a:latin typeface="Arial" panose="020B0604020202020204" pitchFamily="34" charset="0"/>
                <a:cs typeface="Arial" panose="020B0604020202020204" pitchFamily="34" charset="0"/>
              </a:rPr>
              <a:t> trimestre 2025 et taux de croissance annuel)</a:t>
            </a:r>
          </a:p>
          <a:p>
            <a:endParaRPr lang="fr-FR" sz="1000" i="1">
              <a:solidFill>
                <a:schemeClr val="bg1">
                  <a:lumMod val="50000"/>
                </a:schemeClr>
              </a:solidFill>
              <a:latin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a:t>
            </a:r>
          </a:p>
        </p:txBody>
      </p:sp>
      <p:sp>
        <p:nvSpPr>
          <p:cNvPr id="9" name="Espace réservé du texte 8">
            <a:extLst>
              <a:ext uri="{FF2B5EF4-FFF2-40B4-BE49-F238E27FC236}">
                <a16:creationId xmlns:a16="http://schemas.microsoft.com/office/drawing/2014/main" id="{EE14B869-B20E-4A19-8225-901D27F5F7C6}"/>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7" name="ZoneTexte 6">
            <a:extLst>
              <a:ext uri="{FF2B5EF4-FFF2-40B4-BE49-F238E27FC236}">
                <a16:creationId xmlns:a16="http://schemas.microsoft.com/office/drawing/2014/main" id="{5AD4588F-90E5-B7D5-F8D3-9CC6CF4DE47D}"/>
              </a:ext>
            </a:extLst>
          </p:cNvPr>
          <p:cNvSpPr txBox="1"/>
          <p:nvPr/>
        </p:nvSpPr>
        <p:spPr>
          <a:xfrm>
            <a:off x="6397100" y="1476585"/>
            <a:ext cx="5411189" cy="923330"/>
          </a:xfrm>
          <a:prstGeom prst="rect">
            <a:avLst/>
          </a:prstGeom>
          <a:noFill/>
        </p:spPr>
        <p:txBody>
          <a:bodyPr wrap="square" rtlCol="0">
            <a:spAutoFit/>
          </a:bodyPr>
          <a:lstStyle/>
          <a:p>
            <a:r>
              <a:rPr lang="fr-FR" sz="1600" b="1">
                <a:solidFill>
                  <a:srgbClr val="EB6025"/>
                </a:solidFill>
                <a:latin typeface="Arial" panose="020B0604020202020204" pitchFamily="34" charset="0"/>
                <a:cs typeface="Arial" panose="020B0604020202020204" pitchFamily="34" charset="0"/>
              </a:rPr>
              <a:t>Nouveaux crédits aux TPE</a:t>
            </a:r>
          </a:p>
          <a:p>
            <a:r>
              <a:rPr lang="fr-FR" sz="1600" b="1" i="1">
                <a:solidFill>
                  <a:srgbClr val="EB6025"/>
                </a:solidFill>
                <a:latin typeface="Arial" panose="020B0604020202020204" pitchFamily="34" charset="0"/>
                <a:cs typeface="Arial" panose="020B0604020202020204" pitchFamily="34" charset="0"/>
              </a:rPr>
              <a:t>(en milliards d’euros)</a:t>
            </a:r>
          </a:p>
          <a:p>
            <a:endParaRPr lang="fr-FR" sz="1100" i="1">
              <a:solidFill>
                <a:schemeClr val="bg1">
                  <a:lumMod val="50000"/>
                </a:schemeClr>
              </a:solidFill>
              <a:latin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a:t>
            </a:r>
          </a:p>
        </p:txBody>
      </p:sp>
      <p:pic>
        <p:nvPicPr>
          <p:cNvPr id="8" name="Image 7">
            <a:extLst>
              <a:ext uri="{FF2B5EF4-FFF2-40B4-BE49-F238E27FC236}">
                <a16:creationId xmlns:a16="http://schemas.microsoft.com/office/drawing/2014/main" id="{FC2E5E98-D91A-C2FE-939D-F526417306E7}"/>
              </a:ext>
            </a:extLst>
          </p:cNvPr>
          <p:cNvPicPr>
            <a:picLocks noChangeAspect="1"/>
          </p:cNvPicPr>
          <p:nvPr/>
        </p:nvPicPr>
        <p:blipFill>
          <a:blip r:embed="rId2"/>
          <a:stretch>
            <a:fillRect/>
          </a:stretch>
        </p:blipFill>
        <p:spPr>
          <a:xfrm>
            <a:off x="6003636" y="2777454"/>
            <a:ext cx="5975077" cy="3305636"/>
          </a:xfrm>
          <a:prstGeom prst="rect">
            <a:avLst/>
          </a:prstGeom>
        </p:spPr>
      </p:pic>
      <p:pic>
        <p:nvPicPr>
          <p:cNvPr id="11" name="Image 10">
            <a:extLst>
              <a:ext uri="{FF2B5EF4-FFF2-40B4-BE49-F238E27FC236}">
                <a16:creationId xmlns:a16="http://schemas.microsoft.com/office/drawing/2014/main" id="{52B5122E-738C-79D8-842C-01997D2483C2}"/>
              </a:ext>
            </a:extLst>
          </p:cNvPr>
          <p:cNvPicPr>
            <a:picLocks noChangeAspect="1"/>
          </p:cNvPicPr>
          <p:nvPr/>
        </p:nvPicPr>
        <p:blipFill>
          <a:blip r:embed="rId3"/>
          <a:stretch>
            <a:fillRect/>
          </a:stretch>
        </p:blipFill>
        <p:spPr>
          <a:xfrm>
            <a:off x="868047" y="3011141"/>
            <a:ext cx="4834921" cy="3138050"/>
          </a:xfrm>
          <a:prstGeom prst="rect">
            <a:avLst/>
          </a:prstGeom>
        </p:spPr>
      </p:pic>
    </p:spTree>
    <p:extLst>
      <p:ext uri="{BB962C8B-B14F-4D97-AF65-F5344CB8AC3E}">
        <p14:creationId xmlns:p14="http://schemas.microsoft.com/office/powerpoint/2010/main" val="97509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2180813" y="1523395"/>
            <a:ext cx="5629912" cy="877163"/>
          </a:xfrm>
          <a:prstGeom prst="rect">
            <a:avLst/>
          </a:prstGeom>
          <a:noFill/>
        </p:spPr>
        <p:txBody>
          <a:bodyPr wrap="square" rtlCol="0">
            <a:spAutoFit/>
          </a:bodyPr>
          <a:lstStyle/>
          <a:p>
            <a:r>
              <a:rPr lang="fr-FR" sz="1500" b="1">
                <a:solidFill>
                  <a:srgbClr val="EB6025"/>
                </a:solidFill>
                <a:latin typeface="Arial" panose="020B0604020202020204" pitchFamily="34" charset="0"/>
                <a:cs typeface="Arial" panose="020B0604020202020204" pitchFamily="34" charset="0"/>
              </a:rPr>
              <a:t>Demande et accès</a:t>
            </a:r>
            <a:r>
              <a:rPr lang="fr-FR" sz="1500" b="1" baseline="30000">
                <a:solidFill>
                  <a:srgbClr val="EB6025"/>
                </a:solidFill>
                <a:latin typeface="Arial" panose="020B0604020202020204" pitchFamily="34" charset="0"/>
                <a:cs typeface="Arial" panose="020B0604020202020204" pitchFamily="34" charset="0"/>
              </a:rPr>
              <a:t>1</a:t>
            </a:r>
            <a:r>
              <a:rPr lang="fr-FR" sz="1500" b="1">
                <a:solidFill>
                  <a:srgbClr val="EB6025"/>
                </a:solidFill>
                <a:latin typeface="Arial" panose="020B0604020202020204" pitchFamily="34" charset="0"/>
                <a:cs typeface="Arial" panose="020B0604020202020204" pitchFamily="34" charset="0"/>
              </a:rPr>
              <a:t> des PME (hors TPE) au crédit en France </a:t>
            </a:r>
          </a:p>
          <a:p>
            <a:r>
              <a:rPr lang="fr-FR" sz="1500" b="1" i="1">
                <a:solidFill>
                  <a:srgbClr val="EB6025"/>
                </a:solidFill>
                <a:latin typeface="Arial" panose="020B0604020202020204" pitchFamily="34" charset="0"/>
                <a:cs typeface="Arial" panose="020B0604020202020204" pitchFamily="34" charset="0"/>
              </a:rPr>
              <a:t>(en pourcentage des entreprises)</a:t>
            </a:r>
          </a:p>
          <a:p>
            <a:endParaRPr lang="fr-FR" sz="1000" i="1">
              <a:solidFill>
                <a:schemeClr val="bg1">
                  <a:lumMod val="50000"/>
                </a:schemeClr>
              </a:solidFill>
              <a:latin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a:t>
            </a:r>
          </a:p>
        </p:txBody>
      </p:sp>
      <p:sp>
        <p:nvSpPr>
          <p:cNvPr id="26" name="Rectangle 25">
            <a:extLst>
              <a:ext uri="{FF2B5EF4-FFF2-40B4-BE49-F238E27FC236}">
                <a16:creationId xmlns:a16="http://schemas.microsoft.com/office/drawing/2014/main" id="{D093C65D-3E67-4195-9B9E-EF6285F656CC}"/>
              </a:ext>
            </a:extLst>
          </p:cNvPr>
          <p:cNvSpPr/>
          <p:nvPr/>
        </p:nvSpPr>
        <p:spPr>
          <a:xfrm>
            <a:off x="2253260" y="6958249"/>
            <a:ext cx="7187538" cy="261610"/>
          </a:xfrm>
          <a:prstGeom prst="rect">
            <a:avLst/>
          </a:prstGeom>
        </p:spPr>
        <p:txBody>
          <a:bodyPr wrap="square">
            <a:spAutoFit/>
          </a:bodyPr>
          <a:lstStyle/>
          <a:p>
            <a:pPr algn="just"/>
            <a:r>
              <a:rPr lang="fr-FR" sz="1100" i="1" baseline="30000">
                <a:solidFill>
                  <a:schemeClr val="bg1">
                    <a:lumMod val="50000"/>
                  </a:schemeClr>
                </a:solidFill>
                <a:latin typeface="Arial" panose="020B0604020202020204" pitchFamily="34" charset="0"/>
                <a:cs typeface="Arial" panose="020B0604020202020204" pitchFamily="34" charset="0"/>
              </a:rPr>
              <a:t>1</a:t>
            </a:r>
            <a:r>
              <a:rPr lang="fr-FR" sz="1100" i="1">
                <a:solidFill>
                  <a:schemeClr val="bg1">
                    <a:lumMod val="50000"/>
                  </a:schemeClr>
                </a:solidFill>
                <a:latin typeface="Arial" panose="020B0604020202020204" pitchFamily="34" charset="0"/>
                <a:cs typeface="Arial" panose="020B0604020202020204" pitchFamily="34" charset="0"/>
              </a:rPr>
              <a:t>Crédits obtenus en totalité ou à plus de 75%</a:t>
            </a:r>
          </a:p>
        </p:txBody>
      </p:sp>
      <p:sp>
        <p:nvSpPr>
          <p:cNvPr id="3" name="Espace réservé du texte 3">
            <a:extLst>
              <a:ext uri="{FF2B5EF4-FFF2-40B4-BE49-F238E27FC236}">
                <a16:creationId xmlns:a16="http://schemas.microsoft.com/office/drawing/2014/main" id="{2A514179-FDDC-3CE2-B3B8-24E863902E93}"/>
              </a:ext>
            </a:extLst>
          </p:cNvPr>
          <p:cNvSpPr txBox="1">
            <a:spLocks/>
          </p:cNvSpPr>
          <p:nvPr/>
        </p:nvSpPr>
        <p:spPr>
          <a:xfrm>
            <a:off x="650815" y="779106"/>
            <a:ext cx="11231584" cy="461665"/>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a:t>LES PME continuent d’accéder aisément au crédit</a:t>
            </a:r>
          </a:p>
        </p:txBody>
      </p:sp>
      <p:sp>
        <p:nvSpPr>
          <p:cNvPr id="4" name="Espace réservé du texte 8">
            <a:extLst>
              <a:ext uri="{FF2B5EF4-FFF2-40B4-BE49-F238E27FC236}">
                <a16:creationId xmlns:a16="http://schemas.microsoft.com/office/drawing/2014/main" id="{08915277-30B9-65E1-DD0F-40551E009D1F}"/>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pic>
        <p:nvPicPr>
          <p:cNvPr id="6" name="Image 5">
            <a:extLst>
              <a:ext uri="{FF2B5EF4-FFF2-40B4-BE49-F238E27FC236}">
                <a16:creationId xmlns:a16="http://schemas.microsoft.com/office/drawing/2014/main" id="{C5DB8515-23A6-F878-1234-AA132DCBD045}"/>
              </a:ext>
            </a:extLst>
          </p:cNvPr>
          <p:cNvPicPr>
            <a:picLocks noChangeAspect="1"/>
          </p:cNvPicPr>
          <p:nvPr/>
        </p:nvPicPr>
        <p:blipFill>
          <a:blip r:embed="rId2"/>
          <a:stretch>
            <a:fillRect/>
          </a:stretch>
        </p:blipFill>
        <p:spPr>
          <a:xfrm>
            <a:off x="2181333" y="2514452"/>
            <a:ext cx="6038513" cy="4137500"/>
          </a:xfrm>
          <a:prstGeom prst="rect">
            <a:avLst/>
          </a:prstGeom>
        </p:spPr>
      </p:pic>
    </p:spTree>
    <p:extLst>
      <p:ext uri="{BB962C8B-B14F-4D97-AF65-F5344CB8AC3E}">
        <p14:creationId xmlns:p14="http://schemas.microsoft.com/office/powerpoint/2010/main" val="386345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9"/>
          </p:nvPr>
        </p:nvSpPr>
        <p:spPr>
          <a:xfrm>
            <a:off x="650815" y="810078"/>
            <a:ext cx="11060894" cy="818315"/>
          </a:xfrm>
        </p:spPr>
        <p:txBody>
          <a:bodyPr/>
          <a:lstStyle/>
          <a:p>
            <a:pPr algn="just"/>
            <a:r>
              <a:rPr lang="fr-FR"/>
              <a:t>L’accès des pme au crédit en France est parmi les plus favorables d'Europe</a:t>
            </a:r>
          </a:p>
        </p:txBody>
      </p:sp>
      <p:sp>
        <p:nvSpPr>
          <p:cNvPr id="8" name="ZoneTexte 7"/>
          <p:cNvSpPr txBox="1"/>
          <p:nvPr/>
        </p:nvSpPr>
        <p:spPr>
          <a:xfrm>
            <a:off x="683326" y="1805426"/>
            <a:ext cx="9291947" cy="938719"/>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Taux d’obtention des crédits bancaires dans les principales économies de la zone euro</a:t>
            </a:r>
            <a:r>
              <a:rPr lang="fr-FR" sz="1600" b="1" baseline="30000">
                <a:solidFill>
                  <a:srgbClr val="EB6025"/>
                </a:solidFill>
                <a:latin typeface="Arial" panose="020B0604020202020204" pitchFamily="34" charset="0"/>
                <a:cs typeface="Arial" panose="020B0604020202020204" pitchFamily="34" charset="0"/>
              </a:rPr>
              <a:t>1 </a:t>
            </a:r>
          </a:p>
          <a:p>
            <a:pPr algn="just"/>
            <a:r>
              <a:rPr lang="fr-FR" sz="1600" b="1" i="1">
                <a:solidFill>
                  <a:srgbClr val="EB6025"/>
                </a:solidFill>
                <a:latin typeface="Arial" panose="020B0604020202020204" pitchFamily="34" charset="0"/>
                <a:cs typeface="Arial" panose="020B0604020202020204" pitchFamily="34" charset="0"/>
              </a:rPr>
              <a:t>(en pourcentage des PME hors TPE répondantes)</a:t>
            </a:r>
          </a:p>
          <a:p>
            <a:endParaRPr lang="fr-FR" sz="1200" b="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BCE, enquête SAFE</a:t>
            </a:r>
          </a:p>
        </p:txBody>
      </p:sp>
      <p:sp>
        <p:nvSpPr>
          <p:cNvPr id="12" name="Rectangle 11">
            <a:extLst>
              <a:ext uri="{FF2B5EF4-FFF2-40B4-BE49-F238E27FC236}">
                <a16:creationId xmlns:a16="http://schemas.microsoft.com/office/drawing/2014/main" id="{9A26AC14-A000-41C3-A847-6B4A31211200}"/>
              </a:ext>
            </a:extLst>
          </p:cNvPr>
          <p:cNvSpPr/>
          <p:nvPr/>
        </p:nvSpPr>
        <p:spPr>
          <a:xfrm>
            <a:off x="621488" y="7061539"/>
            <a:ext cx="9158203" cy="276999"/>
          </a:xfrm>
          <a:prstGeom prst="rect">
            <a:avLst/>
          </a:prstGeom>
        </p:spPr>
        <p:txBody>
          <a:bodyPr wrap="square">
            <a:spAutoFit/>
          </a:bodyPr>
          <a:lstStyle/>
          <a:p>
            <a:pPr algn="just"/>
            <a:r>
              <a:rPr lang="fr-FR" sz="1200" i="1" baseline="30000">
                <a:solidFill>
                  <a:schemeClr val="bg1">
                    <a:lumMod val="50000"/>
                  </a:schemeClr>
                </a:solidFill>
                <a:latin typeface="Arial" panose="020B0604020202020204" pitchFamily="34" charset="0"/>
                <a:cs typeface="Arial" panose="020B0604020202020204" pitchFamily="34" charset="0"/>
              </a:rPr>
              <a:t>1</a:t>
            </a:r>
            <a:r>
              <a:rPr lang="fr-FR" sz="1200" i="1">
                <a:solidFill>
                  <a:schemeClr val="bg1">
                    <a:lumMod val="50000"/>
                  </a:schemeClr>
                </a:solidFill>
                <a:latin typeface="Arial" panose="020B0604020202020204" pitchFamily="34" charset="0"/>
                <a:cs typeface="Arial" panose="020B0604020202020204" pitchFamily="34" charset="0"/>
              </a:rPr>
              <a:t>Note de lecture : 72% des PME en France ont reçu la totalité du crédit demandé au 1</a:t>
            </a:r>
            <a:r>
              <a:rPr lang="fr-FR" sz="1200" i="1" baseline="30000">
                <a:solidFill>
                  <a:schemeClr val="bg1">
                    <a:lumMod val="50000"/>
                  </a:schemeClr>
                </a:solidFill>
                <a:latin typeface="Arial" panose="020B0604020202020204" pitchFamily="34" charset="0"/>
                <a:cs typeface="Arial" panose="020B0604020202020204" pitchFamily="34" charset="0"/>
              </a:rPr>
              <a:t>er</a:t>
            </a:r>
            <a:r>
              <a:rPr lang="fr-FR" sz="1200" i="1">
                <a:solidFill>
                  <a:schemeClr val="bg1">
                    <a:lumMod val="50000"/>
                  </a:schemeClr>
                </a:solidFill>
                <a:latin typeface="Arial" panose="020B0604020202020204" pitchFamily="34" charset="0"/>
                <a:cs typeface="Arial" panose="020B0604020202020204" pitchFamily="34" charset="0"/>
              </a:rPr>
              <a:t> semestre 2024 (vs. 66% en zone euro) </a:t>
            </a:r>
          </a:p>
        </p:txBody>
      </p:sp>
      <p:sp>
        <p:nvSpPr>
          <p:cNvPr id="3" name="Espace réservé du texte 8">
            <a:extLst>
              <a:ext uri="{FF2B5EF4-FFF2-40B4-BE49-F238E27FC236}">
                <a16:creationId xmlns:a16="http://schemas.microsoft.com/office/drawing/2014/main" id="{3E7AF548-443B-0209-EE7D-544EAC7180E4}"/>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pic>
        <p:nvPicPr>
          <p:cNvPr id="9" name="Image 8">
            <a:extLst>
              <a:ext uri="{FF2B5EF4-FFF2-40B4-BE49-F238E27FC236}">
                <a16:creationId xmlns:a16="http://schemas.microsoft.com/office/drawing/2014/main" id="{7E528C70-CE99-00F3-28DA-21A56E389D41}"/>
              </a:ext>
            </a:extLst>
          </p:cNvPr>
          <p:cNvPicPr>
            <a:picLocks noChangeAspect="1"/>
          </p:cNvPicPr>
          <p:nvPr/>
        </p:nvPicPr>
        <p:blipFill>
          <a:blip r:embed="rId2"/>
          <a:stretch>
            <a:fillRect/>
          </a:stretch>
        </p:blipFill>
        <p:spPr>
          <a:xfrm>
            <a:off x="650815" y="2744145"/>
            <a:ext cx="8835314" cy="4190910"/>
          </a:xfrm>
          <a:prstGeom prst="rect">
            <a:avLst/>
          </a:prstGeom>
        </p:spPr>
      </p:pic>
    </p:spTree>
    <p:extLst>
      <p:ext uri="{BB962C8B-B14F-4D97-AF65-F5344CB8AC3E}">
        <p14:creationId xmlns:p14="http://schemas.microsoft.com/office/powerpoint/2010/main" val="56120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0165DB8-CC7E-4748-8260-19B1CC53374D}"/>
              </a:ext>
            </a:extLst>
          </p:cNvPr>
          <p:cNvSpPr>
            <a:spLocks noGrp="1"/>
          </p:cNvSpPr>
          <p:nvPr>
            <p:ph type="body" idx="1"/>
          </p:nvPr>
        </p:nvSpPr>
        <p:spPr>
          <a:xfrm>
            <a:off x="1535445" y="2087591"/>
            <a:ext cx="10641687" cy="2760453"/>
          </a:xfrm>
        </p:spPr>
        <p:txBody>
          <a:bodyPr/>
          <a:lstStyle/>
          <a:p>
            <a:r>
              <a:rPr lang="fr-FR" sz="4800" b="1" cap="none"/>
              <a:t>FOCUS SUR LE PGE</a:t>
            </a:r>
            <a:endParaRPr lang="fr-FR" sz="4400" b="1" strike="sngStrike" cap="none"/>
          </a:p>
        </p:txBody>
      </p:sp>
    </p:spTree>
    <p:extLst>
      <p:ext uri="{BB962C8B-B14F-4D97-AF65-F5344CB8AC3E}">
        <p14:creationId xmlns:p14="http://schemas.microsoft.com/office/powerpoint/2010/main" val="169512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FB7430-0CD1-48CA-AAD1-E9C37E2A09EC}"/>
              </a:ext>
            </a:extLst>
          </p:cNvPr>
          <p:cNvSpPr/>
          <p:nvPr/>
        </p:nvSpPr>
        <p:spPr>
          <a:xfrm>
            <a:off x="298516" y="3979740"/>
            <a:ext cx="3209624" cy="2078582"/>
          </a:xfrm>
          <a:prstGeom prst="rect">
            <a:avLst/>
          </a:prstGeom>
          <a:ln>
            <a:noFill/>
          </a:ln>
        </p:spPr>
        <p:txBody>
          <a:bodyPr wrap="square" lIns="252000" tIns="252000" rIns="252000" bIns="252000">
            <a:spAutoFit/>
          </a:bodyPr>
          <a:lstStyle/>
          <a:p>
            <a:pPr algn="just"/>
            <a:r>
              <a:rPr lang="fr-FR" i="1">
                <a:solidFill>
                  <a:srgbClr val="00BCBA"/>
                </a:solidFill>
                <a:latin typeface="Arial" panose="020B0604020202020204" pitchFamily="34" charset="0"/>
                <a:cs typeface="Arial" panose="020B0604020202020204" pitchFamily="34" charset="0"/>
              </a:rPr>
              <a:t>« Le prêt garanti par l’État a servi de bouée de sauvetage. »</a:t>
            </a:r>
          </a:p>
          <a:p>
            <a:pPr algn="r">
              <a:spcBef>
                <a:spcPts val="1800"/>
              </a:spcBef>
            </a:pPr>
            <a:r>
              <a:rPr lang="fr-FR" sz="1100" b="1">
                <a:solidFill>
                  <a:schemeClr val="bg1">
                    <a:lumMod val="50000"/>
                  </a:schemeClr>
                </a:solidFill>
                <a:latin typeface="Arial" panose="020B0604020202020204" pitchFamily="34" charset="0"/>
                <a:cs typeface="Arial" panose="020B0604020202020204" pitchFamily="34" charset="0"/>
              </a:rPr>
              <a:t>Geoffroy Roux de </a:t>
            </a:r>
            <a:r>
              <a:rPr lang="fr-FR" sz="1100" b="1" err="1">
                <a:solidFill>
                  <a:schemeClr val="bg1">
                    <a:lumMod val="50000"/>
                  </a:schemeClr>
                </a:solidFill>
                <a:latin typeface="Arial" panose="020B0604020202020204" pitchFamily="34" charset="0"/>
                <a:cs typeface="Arial" panose="020B0604020202020204" pitchFamily="34" charset="0"/>
              </a:rPr>
              <a:t>Bézieux</a:t>
            </a:r>
            <a:r>
              <a:rPr lang="fr-FR" sz="1100">
                <a:solidFill>
                  <a:schemeClr val="bg1">
                    <a:lumMod val="50000"/>
                  </a:schemeClr>
                </a:solidFill>
                <a:latin typeface="Arial" panose="020B0604020202020204" pitchFamily="34" charset="0"/>
                <a:cs typeface="Arial" panose="020B0604020202020204" pitchFamily="34" charset="0"/>
              </a:rPr>
              <a:t>, </a:t>
            </a:r>
            <a:br>
              <a:rPr lang="fr-FR" sz="1100">
                <a:solidFill>
                  <a:schemeClr val="bg1">
                    <a:lumMod val="50000"/>
                  </a:schemeClr>
                </a:solidFill>
                <a:latin typeface="Arial" panose="020B0604020202020204" pitchFamily="34" charset="0"/>
                <a:cs typeface="Arial" panose="020B0604020202020204" pitchFamily="34" charset="0"/>
              </a:rPr>
            </a:br>
            <a:r>
              <a:rPr lang="fr-FR" sz="1100" i="1">
                <a:solidFill>
                  <a:schemeClr val="bg1">
                    <a:lumMod val="50000"/>
                  </a:schemeClr>
                </a:solidFill>
                <a:latin typeface="Arial" panose="020B0604020202020204" pitchFamily="34" charset="0"/>
                <a:cs typeface="Arial" panose="020B0604020202020204" pitchFamily="34" charset="0"/>
              </a:rPr>
              <a:t>Président du Medef</a:t>
            </a:r>
          </a:p>
          <a:p>
            <a:pPr algn="r"/>
            <a:r>
              <a:rPr lang="fr-FR" sz="1100" i="1">
                <a:solidFill>
                  <a:schemeClr val="bg1">
                    <a:lumMod val="50000"/>
                  </a:schemeClr>
                </a:solidFill>
                <a:latin typeface="Arial" panose="020B0604020202020204" pitchFamily="34" charset="0"/>
                <a:cs typeface="Arial" panose="020B0604020202020204" pitchFamily="34" charset="0"/>
              </a:rPr>
              <a:t>Interview à Var-Matin, 19 septembre 2020</a:t>
            </a:r>
          </a:p>
        </p:txBody>
      </p:sp>
      <p:sp>
        <p:nvSpPr>
          <p:cNvPr id="14" name="Espace réservé du texte 8">
            <a:extLst>
              <a:ext uri="{FF2B5EF4-FFF2-40B4-BE49-F238E27FC236}">
                <a16:creationId xmlns:a16="http://schemas.microsoft.com/office/drawing/2014/main" id="{6D3A9F42-A375-46A0-9A72-AF0B12178138}"/>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5" name="Espace réservé du texte 12">
            <a:extLst>
              <a:ext uri="{FF2B5EF4-FFF2-40B4-BE49-F238E27FC236}">
                <a16:creationId xmlns:a16="http://schemas.microsoft.com/office/drawing/2014/main" id="{EACDBCC1-8492-4D5A-B6C4-CB86CC9555DC}"/>
              </a:ext>
            </a:extLst>
          </p:cNvPr>
          <p:cNvSpPr txBox="1">
            <a:spLocks/>
          </p:cNvSpPr>
          <p:nvPr/>
        </p:nvSpPr>
        <p:spPr>
          <a:xfrm>
            <a:off x="868047" y="774527"/>
            <a:ext cx="10762674" cy="715972"/>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400"/>
              <a:t>LE pge : un outil de soutien massif pour les entreprises</a:t>
            </a:r>
          </a:p>
        </p:txBody>
      </p:sp>
      <p:sp>
        <p:nvSpPr>
          <p:cNvPr id="17" name="Rectangle 16">
            <a:extLst>
              <a:ext uri="{FF2B5EF4-FFF2-40B4-BE49-F238E27FC236}">
                <a16:creationId xmlns:a16="http://schemas.microsoft.com/office/drawing/2014/main" id="{28F10D23-773E-4CC8-8BFB-8D57D8A61AC8}"/>
              </a:ext>
            </a:extLst>
          </p:cNvPr>
          <p:cNvSpPr/>
          <p:nvPr/>
        </p:nvSpPr>
        <p:spPr>
          <a:xfrm>
            <a:off x="7937038" y="3979740"/>
            <a:ext cx="3989196" cy="2740302"/>
          </a:xfrm>
          <a:prstGeom prst="rect">
            <a:avLst/>
          </a:prstGeom>
          <a:ln>
            <a:noFill/>
          </a:ln>
        </p:spPr>
        <p:txBody>
          <a:bodyPr wrap="square" lIns="252000" tIns="252000" rIns="252000" bIns="252000">
            <a:spAutoFit/>
          </a:bodyPr>
          <a:lstStyle/>
          <a:p>
            <a:pPr algn="just"/>
            <a:r>
              <a:rPr lang="fr-FR" i="1">
                <a:solidFill>
                  <a:srgbClr val="E94B52"/>
                </a:solidFill>
                <a:latin typeface="Arial" panose="020B0604020202020204" pitchFamily="34" charset="0"/>
                <a:cs typeface="Arial" panose="020B0604020202020204" pitchFamily="34" charset="0"/>
              </a:rPr>
              <a:t>« Les entreprises interrogées par la Cour ont souligné le climat de coopération qui a marqué les échanges avec les banques et la fluidité du processus de demande. »</a:t>
            </a:r>
          </a:p>
          <a:p>
            <a:pPr algn="r">
              <a:spcBef>
                <a:spcPts val="1800"/>
              </a:spcBef>
            </a:pPr>
            <a:r>
              <a:rPr lang="fr-FR" sz="1100" b="1">
                <a:solidFill>
                  <a:schemeClr val="bg1">
                    <a:lumMod val="50000"/>
                  </a:schemeClr>
                </a:solidFill>
                <a:latin typeface="Arial" panose="020B0604020202020204" pitchFamily="34" charset="0"/>
                <a:cs typeface="Arial" panose="020B0604020202020204" pitchFamily="34" charset="0"/>
              </a:rPr>
              <a:t>Extrait du rapport public thématique de la Cour des comptes sur les PGE, </a:t>
            </a:r>
            <a:r>
              <a:rPr lang="fr-FR" sz="1100" i="1">
                <a:solidFill>
                  <a:schemeClr val="bg1">
                    <a:lumMod val="50000"/>
                  </a:schemeClr>
                </a:solidFill>
                <a:latin typeface="Arial" panose="020B0604020202020204" pitchFamily="34" charset="0"/>
                <a:cs typeface="Arial" panose="020B0604020202020204" pitchFamily="34" charset="0"/>
              </a:rPr>
              <a:t>Juillet 2022</a:t>
            </a:r>
          </a:p>
        </p:txBody>
      </p:sp>
      <p:sp>
        <p:nvSpPr>
          <p:cNvPr id="20" name="Rectangle 19">
            <a:extLst>
              <a:ext uri="{FF2B5EF4-FFF2-40B4-BE49-F238E27FC236}">
                <a16:creationId xmlns:a16="http://schemas.microsoft.com/office/drawing/2014/main" id="{9A9EA334-7267-43E4-B310-680B88EDB32A}"/>
              </a:ext>
            </a:extLst>
          </p:cNvPr>
          <p:cNvSpPr/>
          <p:nvPr/>
        </p:nvSpPr>
        <p:spPr>
          <a:xfrm>
            <a:off x="3508140" y="3979740"/>
            <a:ext cx="4232276" cy="2078582"/>
          </a:xfrm>
          <a:prstGeom prst="rect">
            <a:avLst/>
          </a:prstGeom>
          <a:ln>
            <a:noFill/>
          </a:ln>
        </p:spPr>
        <p:txBody>
          <a:bodyPr wrap="square" lIns="252000" tIns="252000" rIns="252000" bIns="252000">
            <a:spAutoFit/>
          </a:bodyPr>
          <a:lstStyle/>
          <a:p>
            <a:pPr algn="just"/>
            <a:r>
              <a:rPr lang="fr-FR" i="1">
                <a:solidFill>
                  <a:srgbClr val="A2C748"/>
                </a:solidFill>
                <a:latin typeface="Arial" panose="020B0604020202020204" pitchFamily="34" charset="0"/>
                <a:cs typeface="Arial" panose="020B0604020202020204" pitchFamily="34" charset="0"/>
              </a:rPr>
              <a:t>« Le succès du PGE est lié à la puissance du réseau global privé bancaire français. »</a:t>
            </a:r>
          </a:p>
          <a:p>
            <a:pPr algn="r">
              <a:spcBef>
                <a:spcPts val="1800"/>
              </a:spcBef>
            </a:pPr>
            <a:r>
              <a:rPr lang="fr-FR" sz="1100" b="1">
                <a:solidFill>
                  <a:schemeClr val="bg1">
                    <a:lumMod val="50000"/>
                  </a:schemeClr>
                </a:solidFill>
                <a:latin typeface="Arial" panose="020B0604020202020204" pitchFamily="34" charset="0"/>
                <a:cs typeface="Arial" panose="020B0604020202020204" pitchFamily="34" charset="0"/>
              </a:rPr>
              <a:t>Nicolas </a:t>
            </a:r>
            <a:r>
              <a:rPr lang="fr-FR" sz="1100" b="1" err="1">
                <a:solidFill>
                  <a:schemeClr val="bg1">
                    <a:lumMod val="50000"/>
                  </a:schemeClr>
                </a:solidFill>
                <a:latin typeface="Arial" panose="020B0604020202020204" pitchFamily="34" charset="0"/>
                <a:cs typeface="Arial" panose="020B0604020202020204" pitchFamily="34" charset="0"/>
              </a:rPr>
              <a:t>Dufourcq</a:t>
            </a:r>
            <a:r>
              <a:rPr lang="fr-FR" sz="1100">
                <a:solidFill>
                  <a:schemeClr val="bg1">
                    <a:lumMod val="50000"/>
                  </a:schemeClr>
                </a:solidFill>
                <a:latin typeface="Arial" panose="020B0604020202020204" pitchFamily="34" charset="0"/>
                <a:cs typeface="Arial" panose="020B0604020202020204" pitchFamily="34" charset="0"/>
              </a:rPr>
              <a:t>, </a:t>
            </a:r>
            <a:br>
              <a:rPr lang="fr-FR" sz="1100">
                <a:solidFill>
                  <a:schemeClr val="bg1">
                    <a:lumMod val="50000"/>
                  </a:schemeClr>
                </a:solidFill>
                <a:latin typeface="Arial" panose="020B0604020202020204" pitchFamily="34" charset="0"/>
                <a:cs typeface="Arial" panose="020B0604020202020204" pitchFamily="34" charset="0"/>
              </a:rPr>
            </a:br>
            <a:r>
              <a:rPr lang="fr-FR" sz="1100" i="1">
                <a:solidFill>
                  <a:schemeClr val="bg1">
                    <a:lumMod val="50000"/>
                  </a:schemeClr>
                </a:solidFill>
                <a:latin typeface="Arial" panose="020B0604020202020204" pitchFamily="34" charset="0"/>
                <a:cs typeface="Arial" panose="020B0604020202020204" pitchFamily="34" charset="0"/>
              </a:rPr>
              <a:t>Directeur général de Bpifrance</a:t>
            </a:r>
          </a:p>
          <a:p>
            <a:pPr algn="r"/>
            <a:r>
              <a:rPr lang="fr-FR" sz="1100" i="1">
                <a:solidFill>
                  <a:schemeClr val="bg1">
                    <a:lumMod val="50000"/>
                  </a:schemeClr>
                </a:solidFill>
                <a:latin typeface="Arial" panose="020B0604020202020204" pitchFamily="34" charset="0"/>
                <a:cs typeface="Arial" panose="020B0604020202020204" pitchFamily="34" charset="0"/>
              </a:rPr>
              <a:t>Interview à Europe 1, 7 février 2022</a:t>
            </a:r>
          </a:p>
        </p:txBody>
      </p:sp>
      <p:sp>
        <p:nvSpPr>
          <p:cNvPr id="21" name="Espace réservé du texte 5">
            <a:extLst>
              <a:ext uri="{FF2B5EF4-FFF2-40B4-BE49-F238E27FC236}">
                <a16:creationId xmlns:a16="http://schemas.microsoft.com/office/drawing/2014/main" id="{D3058643-BF16-4ED6-A6DD-AFF912B1329F}"/>
              </a:ext>
            </a:extLst>
          </p:cNvPr>
          <p:cNvSpPr>
            <a:spLocks noGrp="1"/>
          </p:cNvSpPr>
          <p:nvPr>
            <p:ph type="body" sz="quarter" idx="18"/>
          </p:nvPr>
        </p:nvSpPr>
        <p:spPr>
          <a:xfrm>
            <a:off x="868047" y="1384395"/>
            <a:ext cx="10876100" cy="2395442"/>
          </a:xfrm>
        </p:spPr>
        <p:txBody>
          <a:bodyPr/>
          <a:lstStyle/>
          <a:p>
            <a:pPr algn="just"/>
            <a:r>
              <a:rPr lang="fr-FR" sz="2000" cap="none">
                <a:solidFill>
                  <a:schemeClr val="bg1">
                    <a:lumMod val="50000"/>
                  </a:schemeClr>
                </a:solidFill>
              </a:rPr>
              <a:t>Le prêt garanti par l’Etat a été très rapidement et massivement distribué par les réseaux bancaires auprès de leurs clients entreprises et professionnels, afin de soutenir leur trésorerie, suite à l’arrêt ou à la baisse d’activités. </a:t>
            </a:r>
          </a:p>
          <a:p>
            <a:pPr algn="just"/>
            <a:r>
              <a:rPr lang="fr-FR" sz="2000" cap="none">
                <a:solidFill>
                  <a:schemeClr val="bg1">
                    <a:lumMod val="50000"/>
                  </a:schemeClr>
                </a:solidFill>
              </a:rPr>
              <a:t>Près de </a:t>
            </a:r>
            <a:r>
              <a:rPr lang="fr-FR" sz="2000" cap="none"/>
              <a:t>686.000 entreprises </a:t>
            </a:r>
            <a:r>
              <a:rPr lang="fr-FR" sz="2000" cap="none">
                <a:solidFill>
                  <a:schemeClr val="bg1">
                    <a:lumMod val="50000"/>
                  </a:schemeClr>
                </a:solidFill>
              </a:rPr>
              <a:t>pour </a:t>
            </a:r>
            <a:r>
              <a:rPr lang="fr-FR" sz="2000" cap="none"/>
              <a:t>144,5 milliards d’euros </a:t>
            </a:r>
            <a:r>
              <a:rPr lang="fr-FR" sz="2000" cap="none">
                <a:solidFill>
                  <a:schemeClr val="bg1">
                    <a:lumMod val="50000"/>
                  </a:schemeClr>
                </a:solidFill>
              </a:rPr>
              <a:t>qui ont bénéficié d’un PGE, distribué pour l’essentiel au 2</a:t>
            </a:r>
            <a:r>
              <a:rPr lang="fr-FR" sz="2000" cap="none" baseline="30000">
                <a:solidFill>
                  <a:schemeClr val="bg1">
                    <a:lumMod val="50000"/>
                  </a:schemeClr>
                </a:solidFill>
              </a:rPr>
              <a:t>ème</a:t>
            </a:r>
            <a:r>
              <a:rPr lang="fr-FR" sz="2000" cap="none">
                <a:solidFill>
                  <a:schemeClr val="bg1">
                    <a:lumMod val="50000"/>
                  </a:schemeClr>
                </a:solidFill>
              </a:rPr>
              <a:t> trimestre 2020 et pour plus de 80% aux TPE/PME. </a:t>
            </a:r>
          </a:p>
          <a:p>
            <a:pPr algn="just">
              <a:buClr>
                <a:schemeClr val="bg1"/>
              </a:buClr>
              <a:buFont typeface="Wingdings" panose="05000000000000000000" pitchFamily="2" charset="2"/>
              <a:buChar char="q"/>
            </a:pPr>
            <a:endParaRPr lang="fr-FR" sz="1200" b="0" i="1" cap="none">
              <a:solidFill>
                <a:schemeClr val="bg1">
                  <a:lumMod val="50000"/>
                </a:schemeClr>
              </a:solidFill>
            </a:endParaRPr>
          </a:p>
        </p:txBody>
      </p:sp>
    </p:spTree>
    <p:extLst>
      <p:ext uri="{BB962C8B-B14F-4D97-AF65-F5344CB8AC3E}">
        <p14:creationId xmlns:p14="http://schemas.microsoft.com/office/powerpoint/2010/main" val="95881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68047" y="2447121"/>
            <a:ext cx="8933875" cy="907941"/>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Recours aux dispositifs de soutien de mars 2020 à mars 2021</a:t>
            </a:r>
          </a:p>
          <a:p>
            <a:pPr algn="just"/>
            <a:endParaRPr lang="fr-FR" sz="1600" b="1">
              <a:solidFill>
                <a:srgbClr val="D70365"/>
              </a:solidFill>
              <a:latin typeface="Arial" panose="020B0604020202020204" pitchFamily="34" charset="0"/>
              <a:cs typeface="Arial" panose="020B0604020202020204" pitchFamily="34" charset="0"/>
            </a:endParaRPr>
          </a:p>
          <a:p>
            <a:r>
              <a:rPr lang="fr-FR" sz="1050" i="1">
                <a:solidFill>
                  <a:schemeClr val="bg1">
                    <a:lumMod val="50000"/>
                  </a:schemeClr>
                </a:solidFill>
                <a:latin typeface="Arial" panose="020B0604020202020204" pitchFamily="34" charset="0"/>
              </a:rPr>
              <a:t>Source : Comité de suivi et d’évaluation des mesures de soutien financier aux entreprises confrontées à l’épidémie de Covid-19, Rapport final, Juillet 2021</a:t>
            </a:r>
          </a:p>
        </p:txBody>
      </p:sp>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2" name="ZoneTexte 1">
            <a:extLst>
              <a:ext uri="{FF2B5EF4-FFF2-40B4-BE49-F238E27FC236}">
                <a16:creationId xmlns:a16="http://schemas.microsoft.com/office/drawing/2014/main" id="{6413484F-E48A-4563-A68C-7D1C420B5C99}"/>
              </a:ext>
            </a:extLst>
          </p:cNvPr>
          <p:cNvSpPr txBox="1"/>
          <p:nvPr/>
        </p:nvSpPr>
        <p:spPr>
          <a:xfrm>
            <a:off x="726342" y="7055211"/>
            <a:ext cx="7903279" cy="307777"/>
          </a:xfrm>
          <a:prstGeom prst="rect">
            <a:avLst/>
          </a:prstGeom>
          <a:noFill/>
        </p:spPr>
        <p:txBody>
          <a:bodyPr wrap="square" rtlCol="0">
            <a:spAutoFit/>
          </a:bodyPr>
          <a:lstStyle/>
          <a:p>
            <a:r>
              <a:rPr lang="fr-FR" sz="1400" b="1">
                <a:solidFill>
                  <a:schemeClr val="bg1">
                    <a:lumMod val="50000"/>
                  </a:schemeClr>
                </a:solidFill>
                <a:latin typeface="Arial" panose="020B0604020202020204" pitchFamily="34" charset="0"/>
                <a:cs typeface="Arial" panose="020B0604020202020204" pitchFamily="34" charset="0"/>
              </a:rPr>
              <a:t>AP: activité partielle; FS: fonds de solidarité; RCS: reports de cotisations sociales</a:t>
            </a:r>
          </a:p>
        </p:txBody>
      </p:sp>
      <p:sp>
        <p:nvSpPr>
          <p:cNvPr id="3" name="Rectangle 2">
            <a:extLst>
              <a:ext uri="{FF2B5EF4-FFF2-40B4-BE49-F238E27FC236}">
                <a16:creationId xmlns:a16="http://schemas.microsoft.com/office/drawing/2014/main" id="{C70791EF-61C4-43F4-8BA6-D79AE977CB1F}"/>
              </a:ext>
            </a:extLst>
          </p:cNvPr>
          <p:cNvSpPr/>
          <p:nvPr/>
        </p:nvSpPr>
        <p:spPr>
          <a:xfrm>
            <a:off x="10080703" y="6701883"/>
            <a:ext cx="1918010" cy="706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id="{CAD30D79-E8D7-4CFE-8802-1C2D677DD62C}"/>
              </a:ext>
            </a:extLst>
          </p:cNvPr>
          <p:cNvGrpSpPr/>
          <p:nvPr/>
        </p:nvGrpSpPr>
        <p:grpSpPr>
          <a:xfrm>
            <a:off x="1002396" y="3541712"/>
            <a:ext cx="10598944" cy="3290890"/>
            <a:chOff x="1002396" y="3541712"/>
            <a:chExt cx="10598944" cy="3290890"/>
          </a:xfrm>
        </p:grpSpPr>
        <p:pic>
          <p:nvPicPr>
            <p:cNvPr id="13" name="Image 12">
              <a:extLst>
                <a:ext uri="{FF2B5EF4-FFF2-40B4-BE49-F238E27FC236}">
                  <a16:creationId xmlns:a16="http://schemas.microsoft.com/office/drawing/2014/main" id="{FD6339AD-DAAF-4D18-A88A-F3B3803758F2}"/>
                </a:ext>
              </a:extLst>
            </p:cNvPr>
            <p:cNvPicPr>
              <a:picLocks noChangeAspect="1"/>
            </p:cNvPicPr>
            <p:nvPr/>
          </p:nvPicPr>
          <p:blipFill>
            <a:blip r:embed="rId2"/>
            <a:stretch>
              <a:fillRect/>
            </a:stretch>
          </p:blipFill>
          <p:spPr>
            <a:xfrm>
              <a:off x="1587151" y="3541712"/>
              <a:ext cx="3752850" cy="238125"/>
            </a:xfrm>
            <a:prstGeom prst="rect">
              <a:avLst/>
            </a:prstGeom>
          </p:spPr>
        </p:pic>
        <p:pic>
          <p:nvPicPr>
            <p:cNvPr id="15" name="Image 14">
              <a:extLst>
                <a:ext uri="{FF2B5EF4-FFF2-40B4-BE49-F238E27FC236}">
                  <a16:creationId xmlns:a16="http://schemas.microsoft.com/office/drawing/2014/main" id="{AC8B54C5-8FA0-4F92-BCBE-117122296E35}"/>
                </a:ext>
              </a:extLst>
            </p:cNvPr>
            <p:cNvPicPr>
              <a:picLocks noChangeAspect="1"/>
            </p:cNvPicPr>
            <p:nvPr/>
          </p:nvPicPr>
          <p:blipFill>
            <a:blip r:embed="rId3"/>
            <a:stretch>
              <a:fillRect/>
            </a:stretch>
          </p:blipFill>
          <p:spPr>
            <a:xfrm>
              <a:off x="6878421" y="3553846"/>
              <a:ext cx="4686300" cy="209550"/>
            </a:xfrm>
            <a:prstGeom prst="rect">
              <a:avLst/>
            </a:prstGeom>
          </p:spPr>
        </p:pic>
        <p:pic>
          <p:nvPicPr>
            <p:cNvPr id="10" name="Image 9">
              <a:extLst>
                <a:ext uri="{FF2B5EF4-FFF2-40B4-BE49-F238E27FC236}">
                  <a16:creationId xmlns:a16="http://schemas.microsoft.com/office/drawing/2014/main" id="{EE49CE48-0683-45C9-9441-92CF4F71B4CD}"/>
                </a:ext>
              </a:extLst>
            </p:cNvPr>
            <p:cNvPicPr>
              <a:picLocks noChangeAspect="1"/>
            </p:cNvPicPr>
            <p:nvPr/>
          </p:nvPicPr>
          <p:blipFill>
            <a:blip r:embed="rId4"/>
            <a:stretch>
              <a:fillRect/>
            </a:stretch>
          </p:blipFill>
          <p:spPr>
            <a:xfrm>
              <a:off x="6943615" y="3956052"/>
              <a:ext cx="4657725" cy="2876550"/>
            </a:xfrm>
            <a:prstGeom prst="rect">
              <a:avLst/>
            </a:prstGeom>
          </p:spPr>
        </p:pic>
        <p:pic>
          <p:nvPicPr>
            <p:cNvPr id="16" name="Image 15">
              <a:extLst>
                <a:ext uri="{FF2B5EF4-FFF2-40B4-BE49-F238E27FC236}">
                  <a16:creationId xmlns:a16="http://schemas.microsoft.com/office/drawing/2014/main" id="{E5E2A672-5538-46BE-A683-398CFECFC354}"/>
                </a:ext>
              </a:extLst>
            </p:cNvPr>
            <p:cNvPicPr>
              <a:picLocks noChangeAspect="1"/>
            </p:cNvPicPr>
            <p:nvPr/>
          </p:nvPicPr>
          <p:blipFill>
            <a:blip r:embed="rId5"/>
            <a:stretch>
              <a:fillRect/>
            </a:stretch>
          </p:blipFill>
          <p:spPr>
            <a:xfrm>
              <a:off x="1002396" y="3883239"/>
              <a:ext cx="5338122" cy="2922046"/>
            </a:xfrm>
            <a:prstGeom prst="rect">
              <a:avLst/>
            </a:prstGeom>
          </p:spPr>
        </p:pic>
      </p:grpSp>
      <p:sp>
        <p:nvSpPr>
          <p:cNvPr id="18" name="Espace réservé du texte 5">
            <a:extLst>
              <a:ext uri="{FF2B5EF4-FFF2-40B4-BE49-F238E27FC236}">
                <a16:creationId xmlns:a16="http://schemas.microsoft.com/office/drawing/2014/main" id="{0D4868B6-07EC-4F5C-9A2D-DAAB311820CA}"/>
              </a:ext>
            </a:extLst>
          </p:cNvPr>
          <p:cNvSpPr>
            <a:spLocks noGrp="1"/>
          </p:cNvSpPr>
          <p:nvPr>
            <p:ph type="body" sz="quarter" idx="18"/>
          </p:nvPr>
        </p:nvSpPr>
        <p:spPr>
          <a:xfrm>
            <a:off x="868047" y="1475002"/>
            <a:ext cx="10876100" cy="669013"/>
          </a:xfrm>
        </p:spPr>
        <p:txBody>
          <a:bodyPr/>
          <a:lstStyle/>
          <a:p>
            <a:pPr algn="just"/>
            <a:r>
              <a:rPr lang="fr-FR" cap="none">
                <a:solidFill>
                  <a:schemeClr val="bg1">
                    <a:lumMod val="50000"/>
                  </a:schemeClr>
                </a:solidFill>
              </a:rPr>
              <a:t>En comparaison des autres mesures de soutien financier, moins d’entreprises sont concernées par le prêt garanti par l’Etat mais le montant global de ce dispositif est nettement plus élevé.</a:t>
            </a:r>
          </a:p>
        </p:txBody>
      </p:sp>
      <p:sp>
        <p:nvSpPr>
          <p:cNvPr id="14" name="Espace réservé du texte 12">
            <a:extLst>
              <a:ext uri="{FF2B5EF4-FFF2-40B4-BE49-F238E27FC236}">
                <a16:creationId xmlns:a16="http://schemas.microsoft.com/office/drawing/2014/main" id="{17A7721C-C46F-4C81-8CA3-9BA31C3D61E5}"/>
              </a:ext>
            </a:extLst>
          </p:cNvPr>
          <p:cNvSpPr txBox="1">
            <a:spLocks/>
          </p:cNvSpPr>
          <p:nvPr/>
        </p:nvSpPr>
        <p:spPr>
          <a:xfrm>
            <a:off x="868047" y="797233"/>
            <a:ext cx="10762674" cy="715972"/>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400"/>
              <a:t>LE pge : un outil de soutien massif pour les entreprises</a:t>
            </a:r>
          </a:p>
        </p:txBody>
      </p:sp>
    </p:spTree>
    <p:extLst>
      <p:ext uri="{BB962C8B-B14F-4D97-AF65-F5344CB8AC3E}">
        <p14:creationId xmlns:p14="http://schemas.microsoft.com/office/powerpoint/2010/main" val="416527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0" name="Espace réservé du texte 12">
            <a:extLst>
              <a:ext uri="{FF2B5EF4-FFF2-40B4-BE49-F238E27FC236}">
                <a16:creationId xmlns:a16="http://schemas.microsoft.com/office/drawing/2014/main" id="{A57243F7-B97B-423D-864C-2BF09336BA60}"/>
              </a:ext>
            </a:extLst>
          </p:cNvPr>
          <p:cNvSpPr txBox="1">
            <a:spLocks/>
          </p:cNvSpPr>
          <p:nvPr/>
        </p:nvSpPr>
        <p:spPr>
          <a:xfrm>
            <a:off x="868047" y="866998"/>
            <a:ext cx="10572585" cy="758373"/>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800"/>
              <a:t>les remboursements des PGE se poursuivent sans difficulté notable</a:t>
            </a:r>
          </a:p>
        </p:txBody>
      </p:sp>
      <p:sp>
        <p:nvSpPr>
          <p:cNvPr id="2" name="Espace réservé du texte 5">
            <a:extLst>
              <a:ext uri="{FF2B5EF4-FFF2-40B4-BE49-F238E27FC236}">
                <a16:creationId xmlns:a16="http://schemas.microsoft.com/office/drawing/2014/main" id="{8934F22D-0716-ABE6-EEE6-9B098B99A1DC}"/>
              </a:ext>
            </a:extLst>
          </p:cNvPr>
          <p:cNvSpPr txBox="1">
            <a:spLocks/>
          </p:cNvSpPr>
          <p:nvPr/>
        </p:nvSpPr>
        <p:spPr>
          <a:xfrm>
            <a:off x="868047" y="2136558"/>
            <a:ext cx="10370567" cy="4741671"/>
          </a:xfrm>
          <a:prstGeom prst="rect">
            <a:avLst/>
          </a:prstGeom>
        </p:spPr>
        <p:txBody>
          <a:bodyPr lIns="91440" tIns="45720" rIns="91440" bIns="45720" anchor="t"/>
          <a:lstStyle>
            <a:lvl1pPr marL="228587" indent="-228587" algn="l" defTabSz="914348" rtl="0" eaLnBrk="1" latinLnBrk="0" hangingPunct="1">
              <a:lnSpc>
                <a:spcPct val="90000"/>
              </a:lnSpc>
              <a:spcBef>
                <a:spcPts val="1000"/>
              </a:spcBef>
              <a:buClr>
                <a:srgbClr val="D3D800"/>
              </a:buClr>
              <a:buFont typeface="Arial" panose="020B0604020202020204" pitchFamily="34" charset="0"/>
              <a:buChar char="●"/>
              <a:defRPr sz="1800" b="1" i="0" kern="1200" cap="all" baseline="0">
                <a:solidFill>
                  <a:srgbClr val="009EBA"/>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lgn="just"/>
            <a:r>
              <a:rPr lang="fr-FR" sz="2000" cap="none" dirty="0">
                <a:solidFill>
                  <a:schemeClr val="bg1">
                    <a:lumMod val="50000"/>
                  </a:schemeClr>
                </a:solidFill>
                <a:latin typeface="Arial"/>
                <a:cs typeface="Arial"/>
              </a:rPr>
              <a:t>Pour les TPE/PME/ETI, plus de </a:t>
            </a:r>
            <a:r>
              <a:rPr lang="fr-FR" sz="2000" cap="none" dirty="0">
                <a:latin typeface="Arial"/>
                <a:cs typeface="Arial"/>
              </a:rPr>
              <a:t>111 Mds€ </a:t>
            </a:r>
            <a:r>
              <a:rPr lang="fr-FR" sz="2000" cap="none" dirty="0">
                <a:solidFill>
                  <a:schemeClr val="bg1">
                    <a:lumMod val="50000"/>
                  </a:schemeClr>
                </a:solidFill>
                <a:latin typeface="Arial"/>
                <a:cs typeface="Arial"/>
              </a:rPr>
              <a:t>ont été remboursés à fin septembre 2025, soit </a:t>
            </a:r>
            <a:r>
              <a:rPr lang="fr-FR" sz="2000" cap="none" dirty="0">
                <a:latin typeface="Arial"/>
                <a:cs typeface="Arial"/>
              </a:rPr>
              <a:t>86% </a:t>
            </a:r>
            <a:r>
              <a:rPr lang="fr-FR" sz="2000" cap="none" dirty="0">
                <a:solidFill>
                  <a:schemeClr val="bg1">
                    <a:lumMod val="50000"/>
                  </a:schemeClr>
                </a:solidFill>
                <a:latin typeface="Arial"/>
                <a:cs typeface="Arial"/>
              </a:rPr>
              <a:t>du total accordé (l’encours restant étant de 18 Mds€). S’agissant des grandes entreprises, </a:t>
            </a:r>
            <a:r>
              <a:rPr lang="fr-FR" sz="2000" cap="none" dirty="0">
                <a:latin typeface="Arial"/>
                <a:cs typeface="Arial"/>
              </a:rPr>
              <a:t>97% </a:t>
            </a:r>
            <a:r>
              <a:rPr lang="fr-FR" sz="2000" cap="none" dirty="0">
                <a:solidFill>
                  <a:schemeClr val="bg1">
                    <a:lumMod val="50000"/>
                  </a:schemeClr>
                </a:solidFill>
                <a:latin typeface="Arial"/>
                <a:cs typeface="Arial"/>
              </a:rPr>
              <a:t>du montant des PGE accordés a été remboursé à fin septembre (l’encours restant s’élevant désormais à 0,42 Md€).</a:t>
            </a:r>
            <a:endParaRPr lang="fr-FR" dirty="0">
              <a:solidFill>
                <a:schemeClr val="bg1">
                  <a:lumMod val="50000"/>
                </a:schemeClr>
              </a:solidFill>
              <a:latin typeface="Arial"/>
              <a:cs typeface="Arial"/>
            </a:endParaRPr>
          </a:p>
          <a:p>
            <a:pPr marL="227965" indent="-227965" algn="just"/>
            <a:endParaRPr lang="fr-FR" sz="1400" cap="none" dirty="0"/>
          </a:p>
          <a:p>
            <a:pPr marL="227965" indent="-227965" algn="just"/>
            <a:r>
              <a:rPr lang="fr-FR" sz="2000" cap="none" dirty="0"/>
              <a:t>3/4</a:t>
            </a:r>
            <a:r>
              <a:rPr lang="fr-FR" sz="2000" cap="none" dirty="0">
                <a:solidFill>
                  <a:schemeClr val="bg1">
                    <a:lumMod val="50000"/>
                  </a:schemeClr>
                </a:solidFill>
              </a:rPr>
              <a:t> des PGE sont remboursés selon les solutions donnant la plus grande souplesse de remboursement (5 ans ou 4 ans + année supplémentaire de décalage du remboursement du capital). </a:t>
            </a:r>
          </a:p>
          <a:p>
            <a:pPr marL="227965" indent="-227965" algn="just"/>
            <a:endParaRPr lang="fr-FR" sz="1400" cap="none" dirty="0">
              <a:solidFill>
                <a:schemeClr val="bg1">
                  <a:lumMod val="50000"/>
                </a:schemeClr>
              </a:solidFill>
            </a:endParaRPr>
          </a:p>
          <a:p>
            <a:pPr marL="227965" indent="-227965" algn="just"/>
            <a:r>
              <a:rPr lang="fr-FR" sz="1400" cap="none" dirty="0">
                <a:solidFill>
                  <a:schemeClr val="bg1">
                    <a:lumMod val="50000"/>
                  </a:schemeClr>
                </a:solidFill>
              </a:rPr>
              <a:t>4% des dirigeants de TPE-PME craignent des difficultés dans le remboursement de leur PGE</a:t>
            </a:r>
          </a:p>
          <a:p>
            <a:pPr marL="227965" indent="-227965" algn="just"/>
            <a:r>
              <a:rPr lang="fr-FR" sz="1400" cap="none" dirty="0">
                <a:solidFill>
                  <a:schemeClr val="bg1">
                    <a:lumMod val="50000"/>
                  </a:schemeClr>
                </a:solidFill>
              </a:rPr>
              <a:t>29% des TPE-PME indiquent avoir remboursé l’intégralité du montant du PGE, à fin 2024</a:t>
            </a:r>
          </a:p>
          <a:p>
            <a:pPr marL="227965" indent="-227965" algn="just"/>
            <a:r>
              <a:rPr lang="fr-FR" sz="1400" cap="none" dirty="0">
                <a:solidFill>
                  <a:schemeClr val="bg1">
                    <a:lumMod val="50000"/>
                  </a:schemeClr>
                </a:solidFill>
              </a:rPr>
              <a:t>56% des entrepreneurs estiment avoir consommé la quasi-totalité du montant de PGE accordé, au S2 2024</a:t>
            </a:r>
          </a:p>
          <a:p>
            <a:pPr marL="227965" indent="-227965" algn="just"/>
            <a:endParaRPr lang="fr-FR" sz="1400" cap="none" dirty="0">
              <a:solidFill>
                <a:schemeClr val="bg1">
                  <a:lumMod val="50000"/>
                </a:schemeClr>
              </a:solidFill>
            </a:endParaRPr>
          </a:p>
          <a:p>
            <a:pPr marL="227965" indent="-227965" algn="just"/>
            <a:r>
              <a:rPr lang="fr-FR" sz="2000" cap="none" dirty="0">
                <a:solidFill>
                  <a:schemeClr val="bg1">
                    <a:lumMod val="50000"/>
                  </a:schemeClr>
                </a:solidFill>
                <a:latin typeface="Arial"/>
                <a:cs typeface="Arial"/>
              </a:rPr>
              <a:t>Jusqu’à présent, les appels en garantie s’élèvent à  </a:t>
            </a:r>
            <a:r>
              <a:rPr lang="fr-FR" sz="2000" cap="none" dirty="0">
                <a:latin typeface="Arial"/>
                <a:cs typeface="Arial"/>
              </a:rPr>
              <a:t>5,9 Mds€</a:t>
            </a:r>
            <a:r>
              <a:rPr lang="fr-FR" sz="2000" cap="none" dirty="0">
                <a:solidFill>
                  <a:schemeClr val="bg1">
                    <a:lumMod val="50000"/>
                  </a:schemeClr>
                </a:solidFill>
                <a:latin typeface="Arial"/>
                <a:cs typeface="Arial"/>
              </a:rPr>
              <a:t>, représentant </a:t>
            </a:r>
            <a:r>
              <a:rPr lang="fr-FR" sz="2000" cap="none" dirty="0">
                <a:latin typeface="Arial"/>
                <a:cs typeface="Arial"/>
              </a:rPr>
              <a:t>4,1% </a:t>
            </a:r>
            <a:r>
              <a:rPr lang="fr-FR" sz="2000" cap="none" dirty="0">
                <a:solidFill>
                  <a:schemeClr val="bg1">
                    <a:lumMod val="50000"/>
                  </a:schemeClr>
                </a:solidFill>
                <a:latin typeface="Arial"/>
                <a:cs typeface="Arial"/>
              </a:rPr>
              <a:t>des montants de PGE mis en place.</a:t>
            </a:r>
          </a:p>
          <a:p>
            <a:pPr marL="227965" indent="-227965" algn="just"/>
            <a:endParaRPr lang="fr-FR" sz="700" b="0" i="1" cap="none" dirty="0">
              <a:solidFill>
                <a:schemeClr val="bg1">
                  <a:lumMod val="50000"/>
                </a:schemeClr>
              </a:solidFill>
            </a:endParaRPr>
          </a:p>
          <a:p>
            <a:pPr marL="0" indent="0" algn="just">
              <a:buNone/>
            </a:pPr>
            <a:r>
              <a:rPr lang="fr-FR" sz="700" b="0" i="1" cap="none" dirty="0">
                <a:solidFill>
                  <a:schemeClr val="bg1">
                    <a:lumMod val="50000"/>
                  </a:schemeClr>
                </a:solidFill>
              </a:rPr>
              <a:t>Sources : BPI, enquête de conjoncture S2 2024</a:t>
            </a:r>
            <a:endParaRPr lang="fr-FR" sz="2000" b="0" i="1" cap="none" dirty="0">
              <a:solidFill>
                <a:schemeClr val="bg1">
                  <a:lumMod val="50000"/>
                </a:schemeClr>
              </a:solidFill>
            </a:endParaRPr>
          </a:p>
        </p:txBody>
      </p:sp>
    </p:spTree>
    <p:extLst>
      <p:ext uri="{BB962C8B-B14F-4D97-AF65-F5344CB8AC3E}">
        <p14:creationId xmlns:p14="http://schemas.microsoft.com/office/powerpoint/2010/main" val="362790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867346" y="1183191"/>
            <a:ext cx="4774018" cy="938719"/>
          </a:xfrm>
          <a:prstGeom prst="rect">
            <a:avLst/>
          </a:prstGeom>
          <a:noFill/>
        </p:spPr>
        <p:txBody>
          <a:bodyPr wrap="square" rtlCol="0">
            <a:spAutoFit/>
          </a:bodyPr>
          <a:lstStyle/>
          <a:p>
            <a:r>
              <a:rPr lang="fr-FR" sz="1600" b="1">
                <a:solidFill>
                  <a:srgbClr val="EB6025"/>
                </a:solidFill>
                <a:latin typeface="Arial" panose="020B0604020202020204" pitchFamily="34" charset="0"/>
                <a:cs typeface="Arial" panose="020B0604020202020204" pitchFamily="34" charset="0"/>
              </a:rPr>
              <a:t>Encours de crédits à l’économie en France</a:t>
            </a:r>
          </a:p>
          <a:p>
            <a:r>
              <a:rPr lang="fr-FR" sz="1600" b="1" i="1">
                <a:solidFill>
                  <a:srgbClr val="EB6025"/>
                </a:solidFill>
                <a:latin typeface="Arial" panose="020B0604020202020204" pitchFamily="34" charset="0"/>
                <a:cs typeface="Arial" panose="020B0604020202020204" pitchFamily="34" charset="0"/>
              </a:rPr>
              <a:t>(en milliards d’euros)</a:t>
            </a:r>
            <a:endParaRPr lang="fr-FR" sz="1400" b="1" i="1">
              <a:solidFill>
                <a:srgbClr val="EB6025"/>
              </a:solidFill>
              <a:latin typeface="Arial" panose="020B0604020202020204" pitchFamily="34" charset="0"/>
              <a:cs typeface="Arial" panose="020B0604020202020204" pitchFamily="34" charset="0"/>
            </a:endParaRPr>
          </a:p>
          <a:p>
            <a:br>
              <a:rPr lang="fr-FR" sz="1200">
                <a:solidFill>
                  <a:schemeClr val="bg1">
                    <a:lumMod val="50000"/>
                  </a:schemeClr>
                </a:solidFill>
                <a:latin typeface="Arial" panose="020B0604020202020204" pitchFamily="34" charset="0"/>
                <a:cs typeface="Arial" panose="020B0604020202020204" pitchFamily="34" charset="0"/>
              </a:rPr>
            </a:br>
            <a:r>
              <a:rPr lang="fr-FR" sz="1100" i="1">
                <a:solidFill>
                  <a:schemeClr val="bg1">
                    <a:lumMod val="50000"/>
                  </a:schemeClr>
                </a:solidFill>
                <a:latin typeface="Arial" panose="020B0604020202020204" pitchFamily="34" charset="0"/>
                <a:cs typeface="Arial" panose="020B0604020202020204" pitchFamily="34" charset="0"/>
              </a:rPr>
              <a:t>Source : Banque de France</a:t>
            </a:r>
            <a:endParaRPr lang="fr-FR" sz="1000" i="1">
              <a:solidFill>
                <a:schemeClr val="bg1">
                  <a:lumMod val="50000"/>
                </a:schemeClr>
              </a:solidFill>
              <a:latin typeface="Arial" panose="020B0604020202020204" pitchFamily="34" charset="0"/>
            </a:endParaRPr>
          </a:p>
        </p:txBody>
      </p:sp>
      <p:sp>
        <p:nvSpPr>
          <p:cNvPr id="13" name="Espace réservé du texte 8">
            <a:extLst>
              <a:ext uri="{FF2B5EF4-FFF2-40B4-BE49-F238E27FC236}">
                <a16:creationId xmlns:a16="http://schemas.microsoft.com/office/drawing/2014/main" id="{F68442D2-A480-44D8-9BCB-9CD68CFC4913}"/>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6" name="Ellipse 15">
            <a:extLst>
              <a:ext uri="{FF2B5EF4-FFF2-40B4-BE49-F238E27FC236}">
                <a16:creationId xmlns:a16="http://schemas.microsoft.com/office/drawing/2014/main" id="{B14005DC-56AB-406B-958B-2B41D82C507E}"/>
              </a:ext>
            </a:extLst>
          </p:cNvPr>
          <p:cNvSpPr/>
          <p:nvPr/>
        </p:nvSpPr>
        <p:spPr>
          <a:xfrm>
            <a:off x="2203957" y="4898539"/>
            <a:ext cx="2028322" cy="1994386"/>
          </a:xfrm>
          <a:prstGeom prst="ellipse">
            <a:avLst/>
          </a:prstGeom>
          <a:solidFill>
            <a:srgbClr val="D3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984"/>
          </a:p>
        </p:txBody>
      </p:sp>
      <p:sp>
        <p:nvSpPr>
          <p:cNvPr id="17" name="Rectangle 16">
            <a:extLst>
              <a:ext uri="{FF2B5EF4-FFF2-40B4-BE49-F238E27FC236}">
                <a16:creationId xmlns:a16="http://schemas.microsoft.com/office/drawing/2014/main" id="{5308ED09-949C-43E5-84AD-417B11566D39}"/>
              </a:ext>
            </a:extLst>
          </p:cNvPr>
          <p:cNvSpPr/>
          <p:nvPr/>
        </p:nvSpPr>
        <p:spPr>
          <a:xfrm>
            <a:off x="2281127" y="5172457"/>
            <a:ext cx="1825918" cy="144655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solidFill>
                  <a:srgbClr val="FFFFFF"/>
                </a:solidFill>
                <a:latin typeface="Arial" panose="020B0604020202020204" pitchFamily="34" charset="0"/>
                <a:cs typeface="Arial" panose="020B0604020202020204" pitchFamily="34" charset="0"/>
              </a:rPr>
              <a:t>+1,5</a:t>
            </a:r>
            <a:r>
              <a:rPr lang="fr-FR" sz="2800" b="1" dirty="0">
                <a:solidFill>
                  <a:srgbClr val="FFFFFF"/>
                </a:solidFill>
                <a:latin typeface="Arial" panose="020B0604020202020204" pitchFamily="34" charset="0"/>
                <a:cs typeface="Arial" panose="020B0604020202020204" pitchFamily="34" charset="0"/>
              </a:rPr>
              <a:t>%</a:t>
            </a:r>
          </a:p>
          <a:p>
            <a:pPr algn="ctr"/>
            <a:r>
              <a:rPr lang="fr-FR" sz="1400" b="1" dirty="0">
                <a:solidFill>
                  <a:srgbClr val="FFFFFF"/>
                </a:solidFill>
                <a:latin typeface="Arial" panose="020B0604020202020204" pitchFamily="34" charset="0"/>
                <a:cs typeface="Arial" panose="020B0604020202020204" pitchFamily="34" charset="0"/>
              </a:rPr>
              <a:t>Taux de croissance annuel des crédits à l’économie à fin septembre 2025</a:t>
            </a:r>
          </a:p>
        </p:txBody>
      </p:sp>
      <p:sp>
        <p:nvSpPr>
          <p:cNvPr id="19" name="Espace réservé du texte 8">
            <a:extLst>
              <a:ext uri="{FF2B5EF4-FFF2-40B4-BE49-F238E27FC236}">
                <a16:creationId xmlns:a16="http://schemas.microsoft.com/office/drawing/2014/main" id="{6EB314E1-16AC-4F27-B5F7-4549A56A68E2}"/>
              </a:ext>
            </a:extLst>
          </p:cNvPr>
          <p:cNvSpPr txBox="1">
            <a:spLocks/>
          </p:cNvSpPr>
          <p:nvPr/>
        </p:nvSpPr>
        <p:spPr>
          <a:xfrm>
            <a:off x="868048" y="666750"/>
            <a:ext cx="10662021" cy="430530"/>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chiffres-clés</a:t>
            </a:r>
          </a:p>
        </p:txBody>
      </p:sp>
      <p:graphicFrame>
        <p:nvGraphicFramePr>
          <p:cNvPr id="10" name="Tableau 9">
            <a:extLst>
              <a:ext uri="{FF2B5EF4-FFF2-40B4-BE49-F238E27FC236}">
                <a16:creationId xmlns:a16="http://schemas.microsoft.com/office/drawing/2014/main" id="{A51BE886-E9AA-4292-9251-44A5984627D7}"/>
              </a:ext>
            </a:extLst>
          </p:cNvPr>
          <p:cNvGraphicFramePr>
            <a:graphicFrameLocks noGrp="1"/>
          </p:cNvGraphicFramePr>
          <p:nvPr>
            <p:extLst>
              <p:ext uri="{D42A27DB-BD31-4B8C-83A1-F6EECF244321}">
                <p14:modId xmlns:p14="http://schemas.microsoft.com/office/powerpoint/2010/main" val="4058649618"/>
              </p:ext>
            </p:extLst>
          </p:nvPr>
        </p:nvGraphicFramePr>
        <p:xfrm>
          <a:off x="6139510" y="2062065"/>
          <a:ext cx="5972669" cy="3014570"/>
        </p:xfrm>
        <a:graphic>
          <a:graphicData uri="http://schemas.openxmlformats.org/drawingml/2006/table">
            <a:tbl>
              <a:tblPr firstRow="1" bandRow="1">
                <a:tableStyleId>{5C22544A-7EE6-4342-B048-85BDC9FD1C3A}</a:tableStyleId>
              </a:tblPr>
              <a:tblGrid>
                <a:gridCol w="1900666">
                  <a:extLst>
                    <a:ext uri="{9D8B030D-6E8A-4147-A177-3AD203B41FA5}">
                      <a16:colId xmlns:a16="http://schemas.microsoft.com/office/drawing/2014/main" val="3142594376"/>
                    </a:ext>
                  </a:extLst>
                </a:gridCol>
                <a:gridCol w="1012899">
                  <a:extLst>
                    <a:ext uri="{9D8B030D-6E8A-4147-A177-3AD203B41FA5}">
                      <a16:colId xmlns:a16="http://schemas.microsoft.com/office/drawing/2014/main" val="1169086296"/>
                    </a:ext>
                  </a:extLst>
                </a:gridCol>
                <a:gridCol w="1024632">
                  <a:extLst>
                    <a:ext uri="{9D8B030D-6E8A-4147-A177-3AD203B41FA5}">
                      <a16:colId xmlns:a16="http://schemas.microsoft.com/office/drawing/2014/main" val="3933516463"/>
                    </a:ext>
                  </a:extLst>
                </a:gridCol>
                <a:gridCol w="1097819">
                  <a:extLst>
                    <a:ext uri="{9D8B030D-6E8A-4147-A177-3AD203B41FA5}">
                      <a16:colId xmlns:a16="http://schemas.microsoft.com/office/drawing/2014/main" val="1228113491"/>
                    </a:ext>
                  </a:extLst>
                </a:gridCol>
                <a:gridCol w="936653">
                  <a:extLst>
                    <a:ext uri="{9D8B030D-6E8A-4147-A177-3AD203B41FA5}">
                      <a16:colId xmlns:a16="http://schemas.microsoft.com/office/drawing/2014/main" val="288312197"/>
                    </a:ext>
                  </a:extLst>
                </a:gridCol>
              </a:tblGrid>
              <a:tr h="746166">
                <a:tc rowSpan="2">
                  <a:txBody>
                    <a:bodyPr/>
                    <a:lstStyle/>
                    <a:p>
                      <a:pPr algn="ctr"/>
                      <a:r>
                        <a:rPr lang="fr-FR" sz="1600"/>
                        <a:t>Crédits aux SNF</a:t>
                      </a:r>
                      <a:endParaRPr lang="fr-FR" sz="1600" baseline="0"/>
                    </a:p>
                  </a:txBody>
                  <a:tcPr anchor="ctr">
                    <a:solidFill>
                      <a:srgbClr val="009EBA"/>
                    </a:solidFill>
                  </a:tcPr>
                </a:tc>
                <a:tc>
                  <a:txBody>
                    <a:bodyPr/>
                    <a:lstStyle/>
                    <a:p>
                      <a:pPr algn="ctr"/>
                      <a:r>
                        <a:rPr lang="fr-FR" sz="1400"/>
                        <a:t>Encours (en Mds€)</a:t>
                      </a:r>
                    </a:p>
                  </a:txBody>
                  <a:tcPr anchor="ctr">
                    <a:solidFill>
                      <a:srgbClr val="009EBA"/>
                    </a:solidFill>
                  </a:tcPr>
                </a:tc>
                <a:tc gridSpan="3">
                  <a:txBody>
                    <a:bodyPr/>
                    <a:lstStyle/>
                    <a:p>
                      <a:pPr algn="ctr"/>
                      <a:r>
                        <a:rPr lang="fr-FR" sz="1400"/>
                        <a:t>Taux de croissance annuel (en %)</a:t>
                      </a:r>
                    </a:p>
                  </a:txBody>
                  <a:tcPr anchor="ctr">
                    <a:solidFill>
                      <a:srgbClr val="009EBA"/>
                    </a:solidFill>
                  </a:tcPr>
                </a:tc>
                <a:tc hMerge="1">
                  <a:txBody>
                    <a:bodyPr/>
                    <a:lstStyle/>
                    <a:p>
                      <a:pPr algn="ctr"/>
                      <a:endParaRPr lang="fr-FR"/>
                    </a:p>
                  </a:txBody>
                  <a:tcPr anchor="ctr">
                    <a:solidFill>
                      <a:srgbClr val="009EBA"/>
                    </a:solidFill>
                  </a:tcPr>
                </a:tc>
                <a:tc hMerge="1">
                  <a:txBody>
                    <a:bodyPr/>
                    <a:lstStyle/>
                    <a:p>
                      <a:pPr algn="ctr"/>
                      <a:endParaRPr lang="fr-FR" sz="1200"/>
                    </a:p>
                  </a:txBody>
                  <a:tcPr anchor="ctr">
                    <a:solidFill>
                      <a:srgbClr val="009EBA"/>
                    </a:solidFill>
                  </a:tcPr>
                </a:tc>
                <a:extLst>
                  <a:ext uri="{0D108BD9-81ED-4DB2-BD59-A6C34878D82A}">
                    <a16:rowId xmlns:a16="http://schemas.microsoft.com/office/drawing/2014/main" val="2511113126"/>
                  </a:ext>
                </a:extLst>
              </a:tr>
              <a:tr h="640669">
                <a:tc vMerge="1">
                  <a:txBody>
                    <a:bodyPr/>
                    <a:lstStyle/>
                    <a:p>
                      <a:pPr algn="ctr"/>
                      <a:r>
                        <a:rPr lang="fr-FR"/>
                        <a:t>Flux</a:t>
                      </a:r>
                      <a:r>
                        <a:rPr lang="fr-FR" baseline="0"/>
                        <a:t> en milliards d’euros</a:t>
                      </a:r>
                    </a:p>
                  </a:txBody>
                  <a:tcPr anchor="ctr">
                    <a:solidFill>
                      <a:srgbClr val="D70365"/>
                    </a:solidFill>
                  </a:tcPr>
                </a:tc>
                <a:tc>
                  <a:txBody>
                    <a:bodyPr/>
                    <a:lstStyle/>
                    <a:p>
                      <a:pPr algn="ctr"/>
                      <a:r>
                        <a:rPr lang="fr-FR" sz="1400" b="1" dirty="0">
                          <a:solidFill>
                            <a:schemeClr val="bg1"/>
                          </a:solidFill>
                        </a:rPr>
                        <a:t>Sept. 2025</a:t>
                      </a:r>
                    </a:p>
                  </a:txBody>
                  <a:tcPr anchor="ctr">
                    <a:solidFill>
                      <a:srgbClr val="009EBA"/>
                    </a:solidFill>
                  </a:tcPr>
                </a:tc>
                <a:tc>
                  <a:txBody>
                    <a:bodyPr/>
                    <a:lstStyle/>
                    <a:p>
                      <a:pPr algn="ctr"/>
                      <a:r>
                        <a:rPr lang="fr-FR" sz="1400" b="1" dirty="0">
                          <a:solidFill>
                            <a:schemeClr val="bg1"/>
                          </a:solidFill>
                        </a:rPr>
                        <a:t>Juil. 2025</a:t>
                      </a:r>
                    </a:p>
                  </a:txBody>
                  <a:tcPr anchor="ctr">
                    <a:solidFill>
                      <a:srgbClr val="009EBA"/>
                    </a:solidFill>
                  </a:tcPr>
                </a:tc>
                <a:tc>
                  <a:txBody>
                    <a:bodyPr/>
                    <a:lstStyle/>
                    <a:p>
                      <a:pPr algn="ctr"/>
                      <a:r>
                        <a:rPr lang="fr-FR" sz="1400" b="1" dirty="0">
                          <a:solidFill>
                            <a:schemeClr val="bg1"/>
                          </a:solidFill>
                        </a:rPr>
                        <a:t>Août. 2025</a:t>
                      </a:r>
                    </a:p>
                  </a:txBody>
                  <a:tcPr anchor="ctr">
                    <a:solidFill>
                      <a:srgbClr val="009EBA"/>
                    </a:solidFill>
                  </a:tcPr>
                </a:tc>
                <a:tc>
                  <a:txBody>
                    <a:bodyPr/>
                    <a:lstStyle/>
                    <a:p>
                      <a:pPr algn="ctr"/>
                      <a:r>
                        <a:rPr lang="fr-FR" sz="1400" b="1" dirty="0">
                          <a:solidFill>
                            <a:schemeClr val="bg1"/>
                          </a:solidFill>
                        </a:rPr>
                        <a:t>Sept. 2025</a:t>
                      </a:r>
                    </a:p>
                  </a:txBody>
                  <a:tcPr anchor="ctr">
                    <a:solidFill>
                      <a:srgbClr val="009EBA"/>
                    </a:solidFill>
                  </a:tcPr>
                </a:tc>
                <a:extLst>
                  <a:ext uri="{0D108BD9-81ED-4DB2-BD59-A6C34878D82A}">
                    <a16:rowId xmlns:a16="http://schemas.microsoft.com/office/drawing/2014/main" val="3683111162"/>
                  </a:ext>
                </a:extLst>
              </a:tr>
              <a:tr h="404027">
                <a:tc>
                  <a:txBody>
                    <a:bodyPr/>
                    <a:lstStyle/>
                    <a:p>
                      <a:r>
                        <a:rPr lang="fr-FR" sz="1400" b="1">
                          <a:solidFill>
                            <a:schemeClr val="tx1"/>
                          </a:solidFill>
                        </a:rPr>
                        <a:t>Total</a:t>
                      </a:r>
                    </a:p>
                  </a:txBody>
                  <a:tcPr anchor="ctr"/>
                </a:tc>
                <a:tc>
                  <a:txBody>
                    <a:bodyPr/>
                    <a:lstStyle/>
                    <a:p>
                      <a:pPr algn="ctr"/>
                      <a:r>
                        <a:rPr lang="fr-FR" sz="1400" dirty="0">
                          <a:solidFill>
                            <a:schemeClr val="tx1">
                              <a:lumMod val="95000"/>
                              <a:lumOff val="5000"/>
                            </a:schemeClr>
                          </a:solidFill>
                        </a:rPr>
                        <a:t>1.390</a:t>
                      </a:r>
                    </a:p>
                  </a:txBody>
                  <a:tcPr anchor="ctr"/>
                </a:tc>
                <a:tc>
                  <a:txBody>
                    <a:bodyPr/>
                    <a:lstStyle/>
                    <a:p>
                      <a:pPr algn="ctr"/>
                      <a:r>
                        <a:rPr lang="fr-FR" sz="1400" dirty="0">
                          <a:solidFill>
                            <a:schemeClr val="tx1">
                              <a:lumMod val="95000"/>
                              <a:lumOff val="5000"/>
                            </a:schemeClr>
                          </a:solidFill>
                        </a:rPr>
                        <a:t>2,6</a:t>
                      </a:r>
                    </a:p>
                  </a:txBody>
                  <a:tcPr anchor="ctr"/>
                </a:tc>
                <a:tc>
                  <a:txBody>
                    <a:bodyPr/>
                    <a:lstStyle/>
                    <a:p>
                      <a:pPr algn="ctr"/>
                      <a:r>
                        <a:rPr lang="fr-FR" sz="1400" dirty="0">
                          <a:solidFill>
                            <a:schemeClr val="tx1">
                              <a:lumMod val="95000"/>
                              <a:lumOff val="5000"/>
                            </a:schemeClr>
                          </a:solidFill>
                        </a:rPr>
                        <a:t>2,4</a:t>
                      </a:r>
                    </a:p>
                  </a:txBody>
                  <a:tcPr anchor="ctr"/>
                </a:tc>
                <a:tc>
                  <a:txBody>
                    <a:bodyPr/>
                    <a:lstStyle/>
                    <a:p>
                      <a:pPr algn="ctr"/>
                      <a:r>
                        <a:rPr lang="fr-FR" sz="1400" dirty="0">
                          <a:solidFill>
                            <a:schemeClr val="tx1">
                              <a:lumMod val="95000"/>
                              <a:lumOff val="5000"/>
                            </a:schemeClr>
                          </a:solidFill>
                        </a:rPr>
                        <a:t>2,6</a:t>
                      </a:r>
                    </a:p>
                  </a:txBody>
                  <a:tcPr anchor="ctr"/>
                </a:tc>
                <a:extLst>
                  <a:ext uri="{0D108BD9-81ED-4DB2-BD59-A6C34878D82A}">
                    <a16:rowId xmlns:a16="http://schemas.microsoft.com/office/drawing/2014/main" val="280684687"/>
                  </a:ext>
                </a:extLst>
              </a:tr>
              <a:tr h="467888">
                <a:tc>
                  <a:txBody>
                    <a:bodyPr/>
                    <a:lstStyle/>
                    <a:p>
                      <a:pPr lvl="0"/>
                      <a:r>
                        <a:rPr lang="fr-FR" sz="1400" b="1">
                          <a:solidFill>
                            <a:schemeClr val="tx1"/>
                          </a:solidFill>
                        </a:rPr>
                        <a:t>   Investissement</a:t>
                      </a:r>
                    </a:p>
                  </a:txBody>
                  <a:tcPr anchor="ctr"/>
                </a:tc>
                <a:tc>
                  <a:txBody>
                    <a:bodyPr/>
                    <a:lstStyle/>
                    <a:p>
                      <a:pPr algn="ctr"/>
                      <a:r>
                        <a:rPr lang="fr-FR" sz="1400" dirty="0">
                          <a:solidFill>
                            <a:schemeClr val="tx1">
                              <a:lumMod val="95000"/>
                              <a:lumOff val="5000"/>
                            </a:schemeClr>
                          </a:solidFill>
                        </a:rPr>
                        <a:t>1.015</a:t>
                      </a:r>
                    </a:p>
                  </a:txBody>
                  <a:tcPr anchor="ctr"/>
                </a:tc>
                <a:tc>
                  <a:txBody>
                    <a:bodyPr/>
                    <a:lstStyle/>
                    <a:p>
                      <a:pPr algn="ctr"/>
                      <a:r>
                        <a:rPr lang="fr-FR" sz="1400" dirty="0">
                          <a:solidFill>
                            <a:schemeClr val="tx1">
                              <a:lumMod val="95000"/>
                              <a:lumOff val="5000"/>
                            </a:schemeClr>
                          </a:solidFill>
                        </a:rPr>
                        <a:t>3,9</a:t>
                      </a:r>
                    </a:p>
                  </a:txBody>
                  <a:tcPr anchor="ctr"/>
                </a:tc>
                <a:tc>
                  <a:txBody>
                    <a:bodyPr/>
                    <a:lstStyle/>
                    <a:p>
                      <a:pPr algn="ctr"/>
                      <a:r>
                        <a:rPr lang="fr-FR" sz="1400" dirty="0">
                          <a:solidFill>
                            <a:schemeClr val="tx1">
                              <a:lumMod val="95000"/>
                              <a:lumOff val="5000"/>
                            </a:schemeClr>
                          </a:solidFill>
                        </a:rPr>
                        <a:t>3,9</a:t>
                      </a:r>
                    </a:p>
                  </a:txBody>
                  <a:tcPr anchor="ctr"/>
                </a:tc>
                <a:tc>
                  <a:txBody>
                    <a:bodyPr/>
                    <a:lstStyle/>
                    <a:p>
                      <a:pPr algn="ctr"/>
                      <a:r>
                        <a:rPr lang="fr-FR" sz="1400" dirty="0">
                          <a:solidFill>
                            <a:schemeClr val="tx1">
                              <a:lumMod val="95000"/>
                              <a:lumOff val="5000"/>
                            </a:schemeClr>
                          </a:solidFill>
                        </a:rPr>
                        <a:t>4,0</a:t>
                      </a:r>
                    </a:p>
                  </a:txBody>
                  <a:tcPr anchor="ctr"/>
                </a:tc>
                <a:extLst>
                  <a:ext uri="{0D108BD9-81ED-4DB2-BD59-A6C34878D82A}">
                    <a16:rowId xmlns:a16="http://schemas.microsoft.com/office/drawing/2014/main" val="3992131295"/>
                  </a:ext>
                </a:extLst>
              </a:tr>
              <a:tr h="377910">
                <a:tc>
                  <a:txBody>
                    <a:bodyPr/>
                    <a:lstStyle/>
                    <a:p>
                      <a:pPr lvl="0"/>
                      <a:r>
                        <a:rPr lang="fr-FR" sz="1400" b="1">
                          <a:solidFill>
                            <a:schemeClr val="tx1"/>
                          </a:solidFill>
                        </a:rPr>
                        <a:t>   Trésorerie</a:t>
                      </a:r>
                    </a:p>
                  </a:txBody>
                  <a:tcPr anchor="ctr"/>
                </a:tc>
                <a:tc>
                  <a:txBody>
                    <a:bodyPr/>
                    <a:lstStyle/>
                    <a:p>
                      <a:pPr algn="ctr"/>
                      <a:r>
                        <a:rPr lang="fr-FR" sz="1400" dirty="0">
                          <a:solidFill>
                            <a:schemeClr val="tx1">
                              <a:lumMod val="95000"/>
                              <a:lumOff val="5000"/>
                            </a:schemeClr>
                          </a:solidFill>
                        </a:rPr>
                        <a:t>296</a:t>
                      </a:r>
                    </a:p>
                  </a:txBody>
                  <a:tcPr anchor="ctr"/>
                </a:tc>
                <a:tc>
                  <a:txBody>
                    <a:bodyPr/>
                    <a:lstStyle/>
                    <a:p>
                      <a:pPr algn="ctr"/>
                      <a:r>
                        <a:rPr lang="fr-FR" sz="1400">
                          <a:solidFill>
                            <a:schemeClr val="tx1">
                              <a:lumMod val="95000"/>
                              <a:lumOff val="5000"/>
                            </a:schemeClr>
                          </a:solidFill>
                        </a:rPr>
                        <a:t>-2,2</a:t>
                      </a:r>
                    </a:p>
                  </a:txBody>
                  <a:tcPr anchor="ctr"/>
                </a:tc>
                <a:tc>
                  <a:txBody>
                    <a:bodyPr/>
                    <a:lstStyle/>
                    <a:p>
                      <a:pPr algn="ctr"/>
                      <a:r>
                        <a:rPr lang="fr-FR" sz="1400" dirty="0">
                          <a:solidFill>
                            <a:schemeClr val="tx1">
                              <a:lumMod val="95000"/>
                              <a:lumOff val="5000"/>
                            </a:schemeClr>
                          </a:solidFill>
                        </a:rPr>
                        <a:t>-3,2</a:t>
                      </a:r>
                    </a:p>
                  </a:txBody>
                  <a:tcPr anchor="ctr"/>
                </a:tc>
                <a:tc>
                  <a:txBody>
                    <a:bodyPr/>
                    <a:lstStyle/>
                    <a:p>
                      <a:pPr algn="ctr"/>
                      <a:r>
                        <a:rPr lang="fr-FR" sz="1400" dirty="0">
                          <a:solidFill>
                            <a:schemeClr val="tx1">
                              <a:lumMod val="95000"/>
                              <a:lumOff val="5000"/>
                            </a:schemeClr>
                          </a:solidFill>
                        </a:rPr>
                        <a:t>-2,7</a:t>
                      </a:r>
                    </a:p>
                  </a:txBody>
                  <a:tcPr anchor="ctr"/>
                </a:tc>
                <a:extLst>
                  <a:ext uri="{0D108BD9-81ED-4DB2-BD59-A6C34878D82A}">
                    <a16:rowId xmlns:a16="http://schemas.microsoft.com/office/drawing/2014/main" val="1692136614"/>
                  </a:ext>
                </a:extLst>
              </a:tr>
              <a:tr h="377910">
                <a:tc>
                  <a:txBody>
                    <a:bodyPr/>
                    <a:lstStyle/>
                    <a:p>
                      <a:pPr lvl="0"/>
                      <a:r>
                        <a:rPr lang="fr-FR" sz="1400" b="1">
                          <a:solidFill>
                            <a:schemeClr val="tx1"/>
                          </a:solidFill>
                        </a:rPr>
                        <a:t>   Autres</a:t>
                      </a:r>
                    </a:p>
                  </a:txBody>
                  <a:tcPr anchor="ctr"/>
                </a:tc>
                <a:tc>
                  <a:txBody>
                    <a:bodyPr/>
                    <a:lstStyle/>
                    <a:p>
                      <a:pPr algn="ctr"/>
                      <a:r>
                        <a:rPr lang="fr-FR" sz="1400">
                          <a:solidFill>
                            <a:schemeClr val="tx1">
                              <a:lumMod val="95000"/>
                              <a:lumOff val="5000"/>
                            </a:schemeClr>
                          </a:solidFill>
                        </a:rPr>
                        <a:t>78</a:t>
                      </a:r>
                    </a:p>
                  </a:txBody>
                  <a:tcPr anchor="ctr"/>
                </a:tc>
                <a:tc>
                  <a:txBody>
                    <a:bodyPr/>
                    <a:lstStyle/>
                    <a:p>
                      <a:pPr algn="ctr"/>
                      <a:r>
                        <a:rPr lang="fr-FR" sz="1400">
                          <a:solidFill>
                            <a:schemeClr val="tx1">
                              <a:lumMod val="95000"/>
                              <a:lumOff val="5000"/>
                            </a:schemeClr>
                          </a:solidFill>
                        </a:rPr>
                        <a:t>4,8</a:t>
                      </a:r>
                    </a:p>
                  </a:txBody>
                  <a:tcPr anchor="ctr"/>
                </a:tc>
                <a:tc>
                  <a:txBody>
                    <a:bodyPr/>
                    <a:lstStyle/>
                    <a:p>
                      <a:pPr algn="ctr"/>
                      <a:r>
                        <a:rPr lang="fr-FR" sz="1400" dirty="0">
                          <a:solidFill>
                            <a:schemeClr val="tx1">
                              <a:lumMod val="95000"/>
                              <a:lumOff val="5000"/>
                            </a:schemeClr>
                          </a:solidFill>
                        </a:rPr>
                        <a:t>5,1</a:t>
                      </a:r>
                    </a:p>
                  </a:txBody>
                  <a:tcPr anchor="ctr"/>
                </a:tc>
                <a:tc>
                  <a:txBody>
                    <a:bodyPr/>
                    <a:lstStyle/>
                    <a:p>
                      <a:pPr algn="ctr"/>
                      <a:r>
                        <a:rPr lang="fr-FR" sz="1400" dirty="0">
                          <a:solidFill>
                            <a:schemeClr val="tx1">
                              <a:lumMod val="95000"/>
                              <a:lumOff val="5000"/>
                            </a:schemeClr>
                          </a:solidFill>
                        </a:rPr>
                        <a:t>6,0</a:t>
                      </a:r>
                    </a:p>
                  </a:txBody>
                  <a:tcPr anchor="ctr"/>
                </a:tc>
                <a:extLst>
                  <a:ext uri="{0D108BD9-81ED-4DB2-BD59-A6C34878D82A}">
                    <a16:rowId xmlns:a16="http://schemas.microsoft.com/office/drawing/2014/main" val="2621401311"/>
                  </a:ext>
                </a:extLst>
              </a:tr>
            </a:tbl>
          </a:graphicData>
        </a:graphic>
      </p:graphicFrame>
      <p:sp>
        <p:nvSpPr>
          <p:cNvPr id="21" name="Rectangle 20">
            <a:extLst>
              <a:ext uri="{FF2B5EF4-FFF2-40B4-BE49-F238E27FC236}">
                <a16:creationId xmlns:a16="http://schemas.microsoft.com/office/drawing/2014/main" id="{178DD085-52CF-44D1-8B4B-D4331ED407A1}"/>
              </a:ext>
            </a:extLst>
          </p:cNvPr>
          <p:cNvSpPr/>
          <p:nvPr/>
        </p:nvSpPr>
        <p:spPr>
          <a:xfrm>
            <a:off x="10415239" y="6646127"/>
            <a:ext cx="1685972" cy="79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ED61AD28-6F8C-4BAE-B3DA-0E5A117E6E3C}"/>
              </a:ext>
            </a:extLst>
          </p:cNvPr>
          <p:cNvSpPr/>
          <p:nvPr/>
        </p:nvSpPr>
        <p:spPr>
          <a:xfrm>
            <a:off x="6294969" y="5258269"/>
            <a:ext cx="5685255" cy="1754326"/>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u="sng" dirty="0">
                <a:effectLst/>
                <a:latin typeface="Calibri" panose="020F0502020204030204" pitchFamily="34" charset="0"/>
                <a:ea typeface="Calibri" panose="020F0502020204030204" pitchFamily="34" charset="0"/>
              </a:rPr>
              <a:t>Comparaison européenne:</a:t>
            </a:r>
            <a:r>
              <a:rPr lang="fr-FR" b="1" dirty="0">
                <a:latin typeface="Calibri" panose="020F0502020204030204" pitchFamily="34" charset="0"/>
                <a:ea typeface="Calibri" panose="020F0502020204030204" pitchFamily="34" charset="0"/>
              </a:rPr>
              <a:t> </a:t>
            </a:r>
            <a:r>
              <a:rPr kumimoji="0" lang="fr-FR"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La croissance annuelle de l’encours des crédits aux entreprises en France (</a:t>
            </a:r>
            <a:r>
              <a:rPr kumimoji="0" lang="fr-FR"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+2</a:t>
            </a:r>
            <a:r>
              <a:rPr lang="fr-FR" b="1" dirty="0">
                <a:latin typeface="Calibri" panose="020F0502020204030204" pitchFamily="34" charset="0"/>
                <a:ea typeface="Calibri" panose="020F0502020204030204" pitchFamily="34" charset="0"/>
              </a:rPr>
              <a:t>,6</a:t>
            </a:r>
            <a:r>
              <a:rPr kumimoji="0" lang="fr-FR"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a:t>
            </a:r>
            <a:r>
              <a:rPr kumimoji="0" lang="fr-FR" sz="1800" b="0" i="0" u="none" strike="noStrike" kern="1200" cap="none" spc="0" normalizeH="0" baseline="0" noProof="0" dirty="0">
                <a:ln>
                  <a:noFill/>
                </a:ln>
                <a:effectLst/>
                <a:uLnTx/>
                <a:uFillTx/>
                <a:latin typeface="Calibri" panose="020F0502020204030204" pitchFamily="34" charset="0"/>
                <a:ea typeface="+mn-ea"/>
                <a:cs typeface="+mn-cs"/>
              </a:rPr>
              <a:t>en </a:t>
            </a:r>
            <a:r>
              <a:rPr lang="fr-FR" dirty="0">
                <a:latin typeface="Calibri" panose="020F0502020204030204" pitchFamily="34" charset="0"/>
              </a:rPr>
              <a:t>septembre</a:t>
            </a:r>
            <a:r>
              <a:rPr kumimoji="0" lang="fr-FR"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demeure élevée, soutenue par des taux inférieurs à la moyenne de la zone euro (taux moyen de </a:t>
            </a:r>
            <a:r>
              <a:rPr kumimoji="0" lang="fr-FR"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3,45% </a:t>
            </a:r>
            <a:r>
              <a:rPr kumimoji="0" lang="fr-FR"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en France en </a:t>
            </a:r>
            <a:r>
              <a:rPr lang="fr-FR" dirty="0">
                <a:latin typeface="Calibri" panose="020F0502020204030204" pitchFamily="34" charset="0"/>
                <a:ea typeface="Calibri" panose="020F0502020204030204" pitchFamily="34" charset="0"/>
              </a:rPr>
              <a:t>septembre</a:t>
            </a:r>
            <a:r>
              <a:rPr kumimoji="0" lang="fr-FR"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contre </a:t>
            </a:r>
            <a:r>
              <a:rPr lang="fr-FR" b="1" dirty="0">
                <a:latin typeface="Calibri" panose="020F0502020204030204" pitchFamily="34" charset="0"/>
                <a:ea typeface="Calibri" panose="020F0502020204030204" pitchFamily="34" charset="0"/>
              </a:rPr>
              <a:t>3,64</a:t>
            </a:r>
            <a:r>
              <a:rPr kumimoji="0" lang="fr-FR"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a:t>
            </a:r>
            <a:r>
              <a:rPr kumimoji="0" lang="fr-FR"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en zone euro appliqué aux nouveaux crédits aux PME)</a:t>
            </a:r>
            <a:endParaRPr lang="fr-FR" dirty="0">
              <a:effectLst/>
              <a:latin typeface="Calibri" panose="020F0502020204030204" pitchFamily="34" charset="0"/>
              <a:ea typeface="Calibri" panose="020F0502020204030204" pitchFamily="34" charset="0"/>
            </a:endParaRPr>
          </a:p>
        </p:txBody>
      </p:sp>
      <p:sp>
        <p:nvSpPr>
          <p:cNvPr id="24" name="ZoneTexte 23">
            <a:extLst>
              <a:ext uri="{FF2B5EF4-FFF2-40B4-BE49-F238E27FC236}">
                <a16:creationId xmlns:a16="http://schemas.microsoft.com/office/drawing/2014/main" id="{78146719-8326-4FEB-937F-4A054DAB9EBC}"/>
              </a:ext>
            </a:extLst>
          </p:cNvPr>
          <p:cNvSpPr txBox="1"/>
          <p:nvPr/>
        </p:nvSpPr>
        <p:spPr>
          <a:xfrm>
            <a:off x="6210027" y="7103937"/>
            <a:ext cx="5902153" cy="261610"/>
          </a:xfrm>
          <a:prstGeom prst="rect">
            <a:avLst/>
          </a:prstGeom>
          <a:noFill/>
        </p:spPr>
        <p:txBody>
          <a:bodyPr wrap="square" rtlCol="0">
            <a:spAutoFit/>
          </a:bodyPr>
          <a:lstStyle/>
          <a:p>
            <a:pPr algn="just"/>
            <a:r>
              <a:rPr lang="fr-FR" sz="1100" i="1">
                <a:solidFill>
                  <a:schemeClr val="bg1">
                    <a:lumMod val="50000"/>
                  </a:schemeClr>
                </a:solidFill>
                <a:latin typeface="Arial" panose="020B0604020202020204" pitchFamily="34" charset="0"/>
                <a:cs typeface="Arial" panose="020B0604020202020204" pitchFamily="34" charset="0"/>
              </a:rPr>
              <a:t>Sources: Banque de France et BCE</a:t>
            </a:r>
          </a:p>
        </p:txBody>
      </p:sp>
      <p:sp>
        <p:nvSpPr>
          <p:cNvPr id="25" name="ZoneTexte 24">
            <a:extLst>
              <a:ext uri="{FF2B5EF4-FFF2-40B4-BE49-F238E27FC236}">
                <a16:creationId xmlns:a16="http://schemas.microsoft.com/office/drawing/2014/main" id="{2DDD452D-5DC6-4A06-A507-06195E0E2AC4}"/>
              </a:ext>
            </a:extLst>
          </p:cNvPr>
          <p:cNvSpPr txBox="1"/>
          <p:nvPr/>
        </p:nvSpPr>
        <p:spPr>
          <a:xfrm>
            <a:off x="881768" y="7036038"/>
            <a:ext cx="4895017" cy="261610"/>
          </a:xfrm>
          <a:prstGeom prst="rect">
            <a:avLst/>
          </a:prstGeom>
          <a:noFill/>
        </p:spPr>
        <p:txBody>
          <a:bodyPr wrap="square" rtlCol="0">
            <a:spAutoFit/>
          </a:bodyPr>
          <a:lstStyle/>
          <a:p>
            <a:pPr algn="just"/>
            <a:r>
              <a:rPr lang="fr-FR" sz="1100" i="1">
                <a:solidFill>
                  <a:schemeClr val="bg1">
                    <a:lumMod val="50000"/>
                  </a:schemeClr>
                </a:solidFill>
                <a:latin typeface="Arial" panose="020B0604020202020204" pitchFamily="34" charset="0"/>
                <a:cs typeface="Arial" panose="020B0604020202020204" pitchFamily="34" charset="0"/>
              </a:rPr>
              <a:t>Source : Banque de France</a:t>
            </a:r>
          </a:p>
        </p:txBody>
      </p:sp>
      <p:sp>
        <p:nvSpPr>
          <p:cNvPr id="28" name="ZoneTexte 27">
            <a:extLst>
              <a:ext uri="{FF2B5EF4-FFF2-40B4-BE49-F238E27FC236}">
                <a16:creationId xmlns:a16="http://schemas.microsoft.com/office/drawing/2014/main" id="{6DB730C9-A20F-4A6A-B7BB-A375A76A9DA9}"/>
              </a:ext>
            </a:extLst>
          </p:cNvPr>
          <p:cNvSpPr txBox="1"/>
          <p:nvPr/>
        </p:nvSpPr>
        <p:spPr>
          <a:xfrm>
            <a:off x="6139510" y="1185863"/>
            <a:ext cx="4774018" cy="692497"/>
          </a:xfrm>
          <a:prstGeom prst="rect">
            <a:avLst/>
          </a:prstGeom>
          <a:noFill/>
        </p:spPr>
        <p:txBody>
          <a:bodyPr wrap="square" rtlCol="0">
            <a:spAutoFit/>
          </a:bodyPr>
          <a:lstStyle/>
          <a:p>
            <a:r>
              <a:rPr lang="fr-FR" sz="1600" b="1">
                <a:solidFill>
                  <a:srgbClr val="EB6025"/>
                </a:solidFill>
                <a:latin typeface="Arial" panose="020B0604020202020204" pitchFamily="34" charset="0"/>
                <a:cs typeface="Arial" panose="020B0604020202020204" pitchFamily="34" charset="0"/>
              </a:rPr>
              <a:t>Crédits aux entreprises en France</a:t>
            </a:r>
          </a:p>
          <a:p>
            <a:endParaRPr lang="fr-FR" sz="1200" b="1" i="1">
              <a:solidFill>
                <a:srgbClr val="EB602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cs typeface="Arial" panose="020B0604020202020204" pitchFamily="34" charset="0"/>
              </a:rPr>
              <a:t>Source : Banque de France</a:t>
            </a:r>
            <a:endParaRPr lang="fr-FR" sz="1100" i="1">
              <a:solidFill>
                <a:schemeClr val="bg1">
                  <a:lumMod val="50000"/>
                </a:schemeClr>
              </a:solidFill>
              <a:latin typeface="Arial" panose="020B0604020202020204" pitchFamily="34" charset="0"/>
            </a:endParaRPr>
          </a:p>
        </p:txBody>
      </p:sp>
      <p:pic>
        <p:nvPicPr>
          <p:cNvPr id="2" name="Image 1">
            <a:extLst>
              <a:ext uri="{FF2B5EF4-FFF2-40B4-BE49-F238E27FC236}">
                <a16:creationId xmlns:a16="http://schemas.microsoft.com/office/drawing/2014/main" id="{7705A409-E36A-3344-FC32-6B321C38AA34}"/>
              </a:ext>
            </a:extLst>
          </p:cNvPr>
          <p:cNvPicPr>
            <a:picLocks noChangeAspect="1"/>
          </p:cNvPicPr>
          <p:nvPr/>
        </p:nvPicPr>
        <p:blipFill>
          <a:blip r:embed="rId3"/>
          <a:stretch>
            <a:fillRect/>
          </a:stretch>
        </p:blipFill>
        <p:spPr>
          <a:xfrm>
            <a:off x="960769" y="2121910"/>
            <a:ext cx="4816016" cy="2657112"/>
          </a:xfrm>
          <a:prstGeom prst="rect">
            <a:avLst/>
          </a:prstGeom>
        </p:spPr>
      </p:pic>
    </p:spTree>
    <p:extLst>
      <p:ext uri="{BB962C8B-B14F-4D97-AF65-F5344CB8AC3E}">
        <p14:creationId xmlns:p14="http://schemas.microsoft.com/office/powerpoint/2010/main" val="13966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0" name="Espace réservé du texte 12">
            <a:extLst>
              <a:ext uri="{FF2B5EF4-FFF2-40B4-BE49-F238E27FC236}">
                <a16:creationId xmlns:a16="http://schemas.microsoft.com/office/drawing/2014/main" id="{A57243F7-B97B-423D-864C-2BF09336BA60}"/>
              </a:ext>
            </a:extLst>
          </p:cNvPr>
          <p:cNvSpPr txBox="1">
            <a:spLocks/>
          </p:cNvSpPr>
          <p:nvPr/>
        </p:nvSpPr>
        <p:spPr>
          <a:xfrm>
            <a:off x="868046" y="797481"/>
            <a:ext cx="11141815" cy="758373"/>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a:t>en cas de difficultés, Des options existent pour restructurer le pge</a:t>
            </a:r>
          </a:p>
        </p:txBody>
      </p:sp>
      <p:pic>
        <p:nvPicPr>
          <p:cNvPr id="4" name="Image 3">
            <a:extLst>
              <a:ext uri="{FF2B5EF4-FFF2-40B4-BE49-F238E27FC236}">
                <a16:creationId xmlns:a16="http://schemas.microsoft.com/office/drawing/2014/main" id="{021C5D84-1AB2-4106-ABAB-851A16F1559B}"/>
              </a:ext>
            </a:extLst>
          </p:cNvPr>
          <p:cNvPicPr>
            <a:picLocks noChangeAspect="1"/>
          </p:cNvPicPr>
          <p:nvPr/>
        </p:nvPicPr>
        <p:blipFill>
          <a:blip r:embed="rId2"/>
          <a:stretch>
            <a:fillRect/>
          </a:stretch>
        </p:blipFill>
        <p:spPr>
          <a:xfrm>
            <a:off x="868046" y="1778712"/>
            <a:ext cx="11141815" cy="5474627"/>
          </a:xfrm>
          <a:prstGeom prst="rect">
            <a:avLst/>
          </a:prstGeom>
        </p:spPr>
      </p:pic>
      <p:sp>
        <p:nvSpPr>
          <p:cNvPr id="5" name="Rectangle 4">
            <a:extLst>
              <a:ext uri="{FF2B5EF4-FFF2-40B4-BE49-F238E27FC236}">
                <a16:creationId xmlns:a16="http://schemas.microsoft.com/office/drawing/2014/main" id="{237D70F4-1414-44B3-AA73-AAC4161A254E}"/>
              </a:ext>
            </a:extLst>
          </p:cNvPr>
          <p:cNvSpPr/>
          <p:nvPr/>
        </p:nvSpPr>
        <p:spPr>
          <a:xfrm>
            <a:off x="11381362" y="6634264"/>
            <a:ext cx="628501" cy="75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061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0165DB8-CC7E-4748-8260-19B1CC53374D}"/>
              </a:ext>
            </a:extLst>
          </p:cNvPr>
          <p:cNvSpPr>
            <a:spLocks noGrp="1"/>
          </p:cNvSpPr>
          <p:nvPr>
            <p:ph type="body" idx="1"/>
          </p:nvPr>
        </p:nvSpPr>
        <p:spPr>
          <a:xfrm>
            <a:off x="1535445" y="2648758"/>
            <a:ext cx="9923737" cy="1460500"/>
          </a:xfrm>
        </p:spPr>
        <p:txBody>
          <a:bodyPr/>
          <a:lstStyle/>
          <a:p>
            <a:r>
              <a:rPr lang="fr-FR" sz="4800" b="1" cap="none"/>
              <a:t>RELATIONS TPE-PME / BANQUES</a:t>
            </a:r>
          </a:p>
        </p:txBody>
      </p:sp>
    </p:spTree>
    <p:extLst>
      <p:ext uri="{BB962C8B-B14F-4D97-AF65-F5344CB8AC3E}">
        <p14:creationId xmlns:p14="http://schemas.microsoft.com/office/powerpoint/2010/main" val="3440660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868047" y="1434142"/>
            <a:ext cx="7223006" cy="5557785"/>
          </a:xfrm>
        </p:spPr>
        <p:txBody>
          <a:bodyPr/>
          <a:lstStyle/>
          <a:p>
            <a:pPr algn="just"/>
            <a:r>
              <a:rPr lang="fr-FR" sz="1600" b="0" cap="none">
                <a:solidFill>
                  <a:schemeClr val="bg1">
                    <a:lumMod val="50000"/>
                  </a:schemeClr>
                </a:solidFill>
              </a:rPr>
              <a:t>Mise en œuvre de mesures pour </a:t>
            </a:r>
            <a:r>
              <a:rPr lang="fr-FR" sz="1600" cap="none"/>
              <a:t>répondre aux attentes des PME et renforcer la bonne relation entre l’entrepreneur et sa banque, </a:t>
            </a:r>
            <a:r>
              <a:rPr lang="fr-FR" sz="1600" b="0" cap="none">
                <a:solidFill>
                  <a:schemeClr val="bg1">
                    <a:lumMod val="50000"/>
                  </a:schemeClr>
                </a:solidFill>
              </a:rPr>
              <a:t>notamment sur les produits de financement court terme et la lisibilité de leurs tarifs</a:t>
            </a:r>
          </a:p>
          <a:p>
            <a:pPr algn="just"/>
            <a:endParaRPr lang="fr-FR" sz="1050" cap="none"/>
          </a:p>
          <a:p>
            <a:pPr algn="just"/>
            <a:r>
              <a:rPr lang="fr-FR" sz="1600" cap="none"/>
              <a:t>Une avancée des relations banques-TPE/PME constatée en 2015 par l’Observatoire du Financement des Entreprises :</a:t>
            </a:r>
          </a:p>
          <a:p>
            <a:pPr marL="314308" lvl="1" indent="0" algn="ctr">
              <a:buNone/>
            </a:pPr>
            <a:r>
              <a:rPr lang="fr-FR" sz="1600" b="1" i="1">
                <a:solidFill>
                  <a:srgbClr val="76B82A"/>
                </a:solidFill>
              </a:rPr>
              <a:t>« l'annonce des 5 mesures par la FBF en juin 2014 a conduit</a:t>
            </a:r>
            <a:br>
              <a:rPr lang="fr-FR" sz="1600" b="1" i="1">
                <a:solidFill>
                  <a:srgbClr val="76B82A"/>
                </a:solidFill>
              </a:rPr>
            </a:br>
            <a:r>
              <a:rPr lang="fr-FR" sz="1600" b="1" i="1">
                <a:solidFill>
                  <a:srgbClr val="76B82A"/>
                </a:solidFill>
              </a:rPr>
              <a:t> à une action des banques en faveur d'une amélioration du dialogue </a:t>
            </a:r>
            <a:br>
              <a:rPr lang="fr-FR" sz="1600" b="1" i="1">
                <a:solidFill>
                  <a:srgbClr val="76B82A"/>
                </a:solidFill>
              </a:rPr>
            </a:br>
            <a:r>
              <a:rPr lang="fr-FR" sz="1600" b="1" i="1">
                <a:solidFill>
                  <a:srgbClr val="76B82A"/>
                </a:solidFill>
              </a:rPr>
              <a:t>entre les banques et les TPE et PME, ce qui était l'objectif partagé </a:t>
            </a:r>
            <a:r>
              <a:rPr lang="fr-FR" sz="1600" b="1">
                <a:solidFill>
                  <a:srgbClr val="76B82A"/>
                </a:solidFill>
              </a:rPr>
              <a:t>».</a:t>
            </a:r>
          </a:p>
          <a:p>
            <a:endParaRPr lang="fr-FR" sz="1050"/>
          </a:p>
          <a:p>
            <a:pPr algn="just"/>
            <a:r>
              <a:rPr lang="fr-FR" sz="1600" cap="none"/>
              <a:t>4 préconisations </a:t>
            </a:r>
            <a:r>
              <a:rPr lang="fr-FR" sz="1600" cap="none">
                <a:solidFill>
                  <a:schemeClr val="bg1">
                    <a:lumMod val="50000"/>
                  </a:schemeClr>
                </a:solidFill>
              </a:rPr>
              <a:t>prises par les banques en 2016 </a:t>
            </a:r>
            <a:r>
              <a:rPr lang="fr-FR" sz="1600" cap="none"/>
              <a:t>pour améliorer la lisibilité des tarifs des produits de financement court terme </a:t>
            </a:r>
            <a:r>
              <a:rPr lang="fr-FR" sz="1600" cap="none">
                <a:solidFill>
                  <a:schemeClr val="bg1">
                    <a:lumMod val="50000"/>
                  </a:schemeClr>
                </a:solidFill>
              </a:rPr>
              <a:t>pour les professionnels et TPE </a:t>
            </a:r>
            <a:r>
              <a:rPr lang="fr-FR" sz="1600" b="0" cap="none">
                <a:solidFill>
                  <a:schemeClr val="bg1">
                    <a:lumMod val="50000"/>
                  </a:schemeClr>
                </a:solidFill>
              </a:rPr>
              <a:t>:</a:t>
            </a:r>
          </a:p>
          <a:p>
            <a:pPr lvl="1" algn="just"/>
            <a:r>
              <a:rPr lang="fr-FR" sz="1600" b="0" cap="none">
                <a:solidFill>
                  <a:schemeClr val="bg1">
                    <a:lumMod val="50000"/>
                  </a:schemeClr>
                </a:solidFill>
              </a:rPr>
              <a:t>réalisation d’un glossaire ;</a:t>
            </a:r>
          </a:p>
          <a:p>
            <a:pPr lvl="1" algn="just"/>
            <a:r>
              <a:rPr lang="fr-FR" sz="1600" b="0" cap="none">
                <a:solidFill>
                  <a:schemeClr val="bg1">
                    <a:lumMod val="50000"/>
                  </a:schemeClr>
                </a:solidFill>
              </a:rPr>
              <a:t>mise en place d’une nouvelle présentation des lignes tarifaires ;</a:t>
            </a:r>
          </a:p>
          <a:p>
            <a:pPr lvl="1" algn="just"/>
            <a:r>
              <a:rPr lang="fr-FR" sz="1600" b="0" cap="none">
                <a:solidFill>
                  <a:schemeClr val="bg1">
                    <a:lumMod val="50000"/>
                  </a:schemeClr>
                </a:solidFill>
              </a:rPr>
              <a:t>proposition d’un rendez-vous systématique entre le professionnel et son banquier ; </a:t>
            </a:r>
          </a:p>
          <a:p>
            <a:pPr lvl="1" algn="just"/>
            <a:r>
              <a:rPr lang="fr-FR" sz="1600" b="0" cap="none">
                <a:solidFill>
                  <a:schemeClr val="bg1">
                    <a:lumMod val="50000"/>
                  </a:schemeClr>
                </a:solidFill>
              </a:rPr>
              <a:t>création d’un nouveau service d’information sur les frais annuels payés)</a:t>
            </a:r>
          </a:p>
        </p:txBody>
      </p:sp>
      <p:sp>
        <p:nvSpPr>
          <p:cNvPr id="4" name="Espace réservé du texte 3"/>
          <p:cNvSpPr>
            <a:spLocks noGrp="1"/>
          </p:cNvSpPr>
          <p:nvPr>
            <p:ph type="body" sz="quarter" idx="19"/>
          </p:nvPr>
        </p:nvSpPr>
        <p:spPr>
          <a:xfrm>
            <a:off x="868047" y="778082"/>
            <a:ext cx="10662021" cy="452602"/>
          </a:xfrm>
        </p:spPr>
        <p:txBody>
          <a:bodyPr/>
          <a:lstStyle/>
          <a:p>
            <a:r>
              <a:rPr lang="fr-FR"/>
              <a:t>TPE-PME / BANQUES : DES améliorations continues</a:t>
            </a:r>
          </a:p>
        </p:txBody>
      </p:sp>
      <p:pic>
        <p:nvPicPr>
          <p:cNvPr id="6" name="Image 5">
            <a:extLst>
              <a:ext uri="{FF2B5EF4-FFF2-40B4-BE49-F238E27FC236}">
                <a16:creationId xmlns:a16="http://schemas.microsoft.com/office/drawing/2014/main" id="{026CA34D-FE6C-4A7B-878F-955D0F6C83B1}"/>
              </a:ext>
            </a:extLst>
          </p:cNvPr>
          <p:cNvPicPr>
            <a:picLocks noChangeAspect="1"/>
          </p:cNvPicPr>
          <p:nvPr/>
        </p:nvPicPr>
        <p:blipFill>
          <a:blip r:embed="rId2"/>
          <a:stretch>
            <a:fillRect/>
          </a:stretch>
        </p:blipFill>
        <p:spPr>
          <a:xfrm>
            <a:off x="9077130" y="1761046"/>
            <a:ext cx="2720357" cy="4037582"/>
          </a:xfrm>
          <a:prstGeom prst="rect">
            <a:avLst/>
          </a:prstGeom>
        </p:spPr>
      </p:pic>
      <p:sp>
        <p:nvSpPr>
          <p:cNvPr id="8" name="Espace réservé du texte 8">
            <a:extLst>
              <a:ext uri="{FF2B5EF4-FFF2-40B4-BE49-F238E27FC236}">
                <a16:creationId xmlns:a16="http://schemas.microsoft.com/office/drawing/2014/main" id="{6F530EB2-9D06-41FC-801B-21B2F9DB7D57}"/>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pic>
        <p:nvPicPr>
          <p:cNvPr id="11" name="Image 10">
            <a:extLst>
              <a:ext uri="{FF2B5EF4-FFF2-40B4-BE49-F238E27FC236}">
                <a16:creationId xmlns:a16="http://schemas.microsoft.com/office/drawing/2014/main" id="{9EE6FB0E-3F85-4E92-A45D-158EBC02D904}"/>
              </a:ext>
            </a:extLst>
          </p:cNvPr>
          <p:cNvPicPr>
            <a:picLocks noChangeAspect="1"/>
          </p:cNvPicPr>
          <p:nvPr/>
        </p:nvPicPr>
        <p:blipFill>
          <a:blip r:embed="rId3"/>
          <a:stretch>
            <a:fillRect/>
          </a:stretch>
        </p:blipFill>
        <p:spPr>
          <a:xfrm>
            <a:off x="9077130" y="1761046"/>
            <a:ext cx="1200150" cy="323850"/>
          </a:xfrm>
          <a:prstGeom prst="rect">
            <a:avLst/>
          </a:prstGeom>
        </p:spPr>
      </p:pic>
    </p:spTree>
    <p:extLst>
      <p:ext uri="{BB962C8B-B14F-4D97-AF65-F5344CB8AC3E}">
        <p14:creationId xmlns:p14="http://schemas.microsoft.com/office/powerpoint/2010/main" val="366771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868047" y="1779092"/>
            <a:ext cx="5477335" cy="4401273"/>
          </a:xfrm>
        </p:spPr>
        <p:txBody>
          <a:bodyPr/>
          <a:lstStyle/>
          <a:p>
            <a:pPr algn="just"/>
            <a:r>
              <a:rPr lang="fr-FR" sz="2000" cap="none"/>
              <a:t>Un engagement des banques françaises pour les TPE/PME salué par l’Observatoire du financement aux entreprises (OFE) </a:t>
            </a:r>
            <a:r>
              <a:rPr lang="fr-FR" sz="2000" cap="none">
                <a:solidFill>
                  <a:schemeClr val="bg1">
                    <a:lumMod val="50000"/>
                  </a:schemeClr>
                </a:solidFill>
              </a:rPr>
              <a:t>dans son rapport de mai 2021 </a:t>
            </a:r>
          </a:p>
          <a:p>
            <a:pPr algn="just"/>
            <a:endParaRPr lang="fr-FR" sz="2000" cap="none"/>
          </a:p>
          <a:p>
            <a:pPr algn="just"/>
            <a:r>
              <a:rPr lang="fr-FR" sz="2000" cap="none"/>
              <a:t>Préconisation de la FBF, en juillet 2021, à mettre en place une médiation bancaire conventionnelle pour les clients professionnels</a:t>
            </a:r>
          </a:p>
        </p:txBody>
      </p:sp>
      <p:sp>
        <p:nvSpPr>
          <p:cNvPr id="8" name="Espace réservé du texte 8">
            <a:extLst>
              <a:ext uri="{FF2B5EF4-FFF2-40B4-BE49-F238E27FC236}">
                <a16:creationId xmlns:a16="http://schemas.microsoft.com/office/drawing/2014/main" id="{6F530EB2-9D06-41FC-801B-21B2F9DB7D57}"/>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7" name="Rectangle 6">
            <a:extLst>
              <a:ext uri="{FF2B5EF4-FFF2-40B4-BE49-F238E27FC236}">
                <a16:creationId xmlns:a16="http://schemas.microsoft.com/office/drawing/2014/main" id="{D5DEA143-066B-4A2F-89BF-881DFFCBDE3C}"/>
              </a:ext>
            </a:extLst>
          </p:cNvPr>
          <p:cNvSpPr/>
          <p:nvPr/>
        </p:nvSpPr>
        <p:spPr>
          <a:xfrm>
            <a:off x="7217671" y="3979728"/>
            <a:ext cx="4312397" cy="2647969"/>
          </a:xfrm>
          <a:prstGeom prst="rect">
            <a:avLst/>
          </a:prstGeom>
          <a:ln>
            <a:noFill/>
          </a:ln>
        </p:spPr>
        <p:txBody>
          <a:bodyPr wrap="square" lIns="252000" tIns="252000" rIns="252000" bIns="252000">
            <a:spAutoFit/>
          </a:bodyPr>
          <a:lstStyle/>
          <a:p>
            <a:pPr algn="just"/>
            <a:r>
              <a:rPr lang="fr-FR" sz="1600" i="1">
                <a:solidFill>
                  <a:srgbClr val="00BCBA"/>
                </a:solidFill>
                <a:latin typeface="Arial" panose="020B0604020202020204" pitchFamily="34" charset="0"/>
                <a:cs typeface="Arial" panose="020B0604020202020204" pitchFamily="34" charset="0"/>
              </a:rPr>
              <a:t>« La faisabilité et les conditions de mise en place d’une médiation bancaire conventionnelle pour les clients professionnels ont fait l’objet de propositions de la FBF, favorablement accueillies par l’Observatoire lors de sa séance du 1</a:t>
            </a:r>
            <a:r>
              <a:rPr lang="fr-FR" sz="1600" i="1" baseline="30000">
                <a:solidFill>
                  <a:srgbClr val="00BCBA"/>
                </a:solidFill>
                <a:latin typeface="Arial" panose="020B0604020202020204" pitchFamily="34" charset="0"/>
                <a:cs typeface="Arial" panose="020B0604020202020204" pitchFamily="34" charset="0"/>
              </a:rPr>
              <a:t>er</a:t>
            </a:r>
            <a:r>
              <a:rPr lang="fr-FR" sz="1600" i="1">
                <a:solidFill>
                  <a:srgbClr val="00BCBA"/>
                </a:solidFill>
                <a:latin typeface="Arial" panose="020B0604020202020204" pitchFamily="34" charset="0"/>
                <a:cs typeface="Arial" panose="020B0604020202020204" pitchFamily="34" charset="0"/>
              </a:rPr>
              <a:t> juillet.»</a:t>
            </a:r>
          </a:p>
          <a:p>
            <a:pPr algn="r">
              <a:spcBef>
                <a:spcPts val="1800"/>
              </a:spcBef>
            </a:pPr>
            <a:r>
              <a:rPr lang="fr-FR" sz="1200" b="1">
                <a:solidFill>
                  <a:schemeClr val="bg1">
                    <a:lumMod val="50000"/>
                  </a:schemeClr>
                </a:solidFill>
                <a:latin typeface="Arial" panose="020B0604020202020204" pitchFamily="34" charset="0"/>
                <a:cs typeface="Arial" panose="020B0604020202020204" pitchFamily="34" charset="0"/>
              </a:rPr>
              <a:t>Communiqué de presse de l’OFE, </a:t>
            </a:r>
            <a:r>
              <a:rPr lang="fr-FR" sz="1200" i="1">
                <a:solidFill>
                  <a:schemeClr val="bg1">
                    <a:lumMod val="50000"/>
                  </a:schemeClr>
                </a:solidFill>
                <a:latin typeface="Arial" panose="020B0604020202020204" pitchFamily="34" charset="0"/>
                <a:cs typeface="Arial" panose="020B0604020202020204" pitchFamily="34" charset="0"/>
              </a:rPr>
              <a:t>20 juillet 2021</a:t>
            </a:r>
          </a:p>
        </p:txBody>
      </p:sp>
      <p:sp>
        <p:nvSpPr>
          <p:cNvPr id="10" name="Rectangle 9">
            <a:extLst>
              <a:ext uri="{FF2B5EF4-FFF2-40B4-BE49-F238E27FC236}">
                <a16:creationId xmlns:a16="http://schemas.microsoft.com/office/drawing/2014/main" id="{8A6BFA7A-5AE9-4827-AD62-756DA388B64B}"/>
              </a:ext>
            </a:extLst>
          </p:cNvPr>
          <p:cNvSpPr/>
          <p:nvPr/>
        </p:nvSpPr>
        <p:spPr>
          <a:xfrm>
            <a:off x="7217672" y="1552053"/>
            <a:ext cx="4312397" cy="2586414"/>
          </a:xfrm>
          <a:prstGeom prst="rect">
            <a:avLst/>
          </a:prstGeom>
          <a:ln>
            <a:noFill/>
          </a:ln>
        </p:spPr>
        <p:txBody>
          <a:bodyPr wrap="square" lIns="252000" tIns="252000" rIns="252000" bIns="252000">
            <a:spAutoFit/>
          </a:bodyPr>
          <a:lstStyle/>
          <a:p>
            <a:pPr algn="just"/>
            <a:r>
              <a:rPr lang="fr-FR" i="1">
                <a:solidFill>
                  <a:srgbClr val="E94B52"/>
                </a:solidFill>
                <a:latin typeface="Arial" panose="020B0604020202020204" pitchFamily="34" charset="0"/>
                <a:cs typeface="Arial" panose="020B0604020202020204" pitchFamily="34" charset="0"/>
              </a:rPr>
              <a:t>« Le rapport de l’OFE dresse un tableau largement positif de l’accès des TPE-PME aux services bancaires. »</a:t>
            </a:r>
          </a:p>
          <a:p>
            <a:pPr algn="r">
              <a:spcBef>
                <a:spcPts val="1800"/>
              </a:spcBef>
            </a:pPr>
            <a:r>
              <a:rPr lang="fr-FR" sz="1200" b="1">
                <a:solidFill>
                  <a:schemeClr val="bg1">
                    <a:lumMod val="50000"/>
                  </a:schemeClr>
                </a:solidFill>
                <a:latin typeface="Arial" panose="020B0604020202020204" pitchFamily="34" charset="0"/>
                <a:cs typeface="Arial" panose="020B0604020202020204" pitchFamily="34" charset="0"/>
              </a:rPr>
              <a:t>Communiqué de presse du Ministère de l’Economie, des Finances et de la Relance à la suite de la publication du rapport de l’OFE sur l’accès des TPE et PME aux services bancaires, </a:t>
            </a:r>
            <a:r>
              <a:rPr lang="fr-FR" sz="1200">
                <a:solidFill>
                  <a:schemeClr val="bg1">
                    <a:lumMod val="50000"/>
                  </a:schemeClr>
                </a:solidFill>
                <a:latin typeface="Arial" panose="020B0604020202020204" pitchFamily="34" charset="0"/>
                <a:cs typeface="Arial" panose="020B0604020202020204" pitchFamily="34" charset="0"/>
              </a:rPr>
              <a:t>7 </a:t>
            </a:r>
            <a:r>
              <a:rPr lang="fr-FR" sz="1200" i="1">
                <a:solidFill>
                  <a:schemeClr val="bg1">
                    <a:lumMod val="50000"/>
                  </a:schemeClr>
                </a:solidFill>
                <a:latin typeface="Arial" panose="020B0604020202020204" pitchFamily="34" charset="0"/>
                <a:cs typeface="Arial" panose="020B0604020202020204" pitchFamily="34" charset="0"/>
              </a:rPr>
              <a:t>mai 2021</a:t>
            </a:r>
          </a:p>
        </p:txBody>
      </p:sp>
      <p:sp>
        <p:nvSpPr>
          <p:cNvPr id="9" name="Espace réservé du texte 3">
            <a:extLst>
              <a:ext uri="{FF2B5EF4-FFF2-40B4-BE49-F238E27FC236}">
                <a16:creationId xmlns:a16="http://schemas.microsoft.com/office/drawing/2014/main" id="{1B5FBF8C-D9E4-4650-8594-BA6349244200}"/>
              </a:ext>
            </a:extLst>
          </p:cNvPr>
          <p:cNvSpPr txBox="1">
            <a:spLocks/>
          </p:cNvSpPr>
          <p:nvPr/>
        </p:nvSpPr>
        <p:spPr>
          <a:xfrm>
            <a:off x="868047" y="847503"/>
            <a:ext cx="10662021" cy="452602"/>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TPE-PME / BANQUES : DES améliorations continues</a:t>
            </a:r>
          </a:p>
        </p:txBody>
      </p:sp>
    </p:spTree>
    <p:extLst>
      <p:ext uri="{BB962C8B-B14F-4D97-AF65-F5344CB8AC3E}">
        <p14:creationId xmlns:p14="http://schemas.microsoft.com/office/powerpoint/2010/main" val="459629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a:xfrm>
            <a:off x="868048" y="1432032"/>
            <a:ext cx="9399902" cy="2604679"/>
          </a:xfrm>
        </p:spPr>
        <p:txBody>
          <a:bodyPr/>
          <a:lstStyle/>
          <a:p>
            <a:pPr algn="just"/>
            <a:r>
              <a:rPr lang="fr-FR" sz="2000" cap="none"/>
              <a:t>Des relations fréquentes avec les organisations représentant les PME :</a:t>
            </a:r>
          </a:p>
          <a:p>
            <a:pPr lvl="1"/>
            <a:r>
              <a:rPr lang="fr-FR" sz="2000" b="1">
                <a:solidFill>
                  <a:schemeClr val="tx1">
                    <a:lumMod val="50000"/>
                    <a:lumOff val="50000"/>
                  </a:schemeClr>
                </a:solidFill>
              </a:rPr>
              <a:t>La FBF au niveau national : </a:t>
            </a:r>
          </a:p>
          <a:p>
            <a:pPr lvl="2" algn="just">
              <a:spcBef>
                <a:spcPts val="600"/>
              </a:spcBef>
              <a:buFont typeface="Arial" panose="020B0604020202020204" pitchFamily="34" charset="0"/>
              <a:buChar char="•"/>
            </a:pPr>
            <a:r>
              <a:rPr lang="fr-FR" sz="1800"/>
              <a:t>Observatoire du financement des entreprises (OFE), Comité consultatif du secteur financier (CCSF), Médiation du crédit aux entreprises, bilatérales (Ordre des experts-comptables, CCI, MEDEF, CPME, U2P, fédérations professionnelles, réseaux d’accompagnement à la création d’entreprises…)</a:t>
            </a:r>
          </a:p>
          <a:p>
            <a:pPr lvl="1" algn="just"/>
            <a:r>
              <a:rPr lang="fr-FR" b="1">
                <a:solidFill>
                  <a:schemeClr val="tx1">
                    <a:lumMod val="50000"/>
                    <a:lumOff val="50000"/>
                  </a:schemeClr>
                </a:solidFill>
              </a:rPr>
              <a:t>Plus de 100 Comités des banques FBF </a:t>
            </a:r>
            <a:r>
              <a:rPr lang="fr-FR"/>
              <a:t>partout en France : </a:t>
            </a:r>
          </a:p>
          <a:p>
            <a:pPr lvl="2" algn="just">
              <a:spcBef>
                <a:spcPts val="600"/>
              </a:spcBef>
              <a:buFont typeface="Arial" panose="020B0604020202020204" pitchFamily="34" charset="0"/>
              <a:buChar char="•"/>
            </a:pPr>
            <a:r>
              <a:rPr lang="fr-FR" sz="1800"/>
              <a:t>MEDEF, CPME, fédérations professionnelles, CCI, Chambres des métiers, collectivités, préfectures, comités de suivi de la relance, Banque de France…</a:t>
            </a:r>
          </a:p>
          <a:p>
            <a:endParaRPr lang="fr-FR"/>
          </a:p>
        </p:txBody>
      </p:sp>
      <p:sp>
        <p:nvSpPr>
          <p:cNvPr id="4" name="Espace réservé du texte 3"/>
          <p:cNvSpPr>
            <a:spLocks noGrp="1"/>
          </p:cNvSpPr>
          <p:nvPr>
            <p:ph type="body" sz="quarter" idx="19"/>
          </p:nvPr>
        </p:nvSpPr>
        <p:spPr>
          <a:xfrm>
            <a:off x="868047" y="759719"/>
            <a:ext cx="10662021" cy="487217"/>
          </a:xfrm>
        </p:spPr>
        <p:txBody>
          <a:bodyPr/>
          <a:lstStyle/>
          <a:p>
            <a:r>
              <a:rPr lang="fr-FR"/>
              <a:t>PME / BANQUES : DIALOGUE SUR LE TERRAIN</a:t>
            </a:r>
          </a:p>
        </p:txBody>
      </p:sp>
      <p:sp>
        <p:nvSpPr>
          <p:cNvPr id="9" name="Espace réservé du texte 1"/>
          <p:cNvSpPr txBox="1">
            <a:spLocks/>
          </p:cNvSpPr>
          <p:nvPr/>
        </p:nvSpPr>
        <p:spPr>
          <a:xfrm>
            <a:off x="868048" y="4482844"/>
            <a:ext cx="9571352" cy="1927192"/>
          </a:xfrm>
          <a:prstGeom prst="rect">
            <a:avLst/>
          </a:prstGeom>
        </p:spPr>
        <p:txBody>
          <a:bodyPr/>
          <a:lstStyle>
            <a:lvl1pPr marL="228587" indent="-228587" algn="l" defTabSz="914348" rtl="0" eaLnBrk="1" latinLnBrk="0" hangingPunct="1">
              <a:lnSpc>
                <a:spcPct val="90000"/>
              </a:lnSpc>
              <a:spcBef>
                <a:spcPts val="1000"/>
              </a:spcBef>
              <a:buClr>
                <a:srgbClr val="EB6025"/>
              </a:buClr>
              <a:buFont typeface="Arial" panose="020B0604020202020204" pitchFamily="34" charset="0"/>
              <a:buChar char="●"/>
              <a:defRPr sz="1800" b="1" i="0" kern="1200" cap="all" baseline="0">
                <a:solidFill>
                  <a:srgbClr val="A2C748"/>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D3D800"/>
              </a:buClr>
            </a:pPr>
            <a:r>
              <a:rPr lang="fr-FR" sz="2000" cap="none">
                <a:solidFill>
                  <a:srgbClr val="009EBA"/>
                </a:solidFill>
              </a:rPr>
              <a:t>Un appui aux chefs d’entreprises et aux créateurs :</a:t>
            </a:r>
          </a:p>
          <a:p>
            <a:pPr lvl="2" algn="just">
              <a:buFont typeface="Arial" panose="020B0604020202020204" pitchFamily="34" charset="0"/>
              <a:buChar char="•"/>
            </a:pPr>
            <a:r>
              <a:rPr lang="fr-FR" sz="1800"/>
              <a:t>Programme d’éducation financière dédié avec les </a:t>
            </a:r>
            <a:r>
              <a:rPr lang="fr-FR" sz="1800">
                <a:hlinkClick r:id="rId2"/>
              </a:rPr>
              <a:t>clés de la banque entrepreneurs </a:t>
            </a:r>
            <a:r>
              <a:rPr lang="fr-FR" sz="1800"/>
              <a:t>contenant des vidéos, des guides, des outils pratiques à télécharger (comment créer son entreprise, se financer, gérer sa trésorerie…)</a:t>
            </a:r>
          </a:p>
          <a:p>
            <a:pPr lvl="2" algn="just">
              <a:buFont typeface="Arial" panose="020B0604020202020204" pitchFamily="34" charset="0"/>
              <a:buChar char="•"/>
            </a:pPr>
            <a:r>
              <a:rPr lang="fr-FR" sz="1800"/>
              <a:t>Organisations de réunions thématiques et de forums sur la sécurité, la création d’entreprise, le financement</a:t>
            </a:r>
          </a:p>
        </p:txBody>
      </p:sp>
      <p:sp>
        <p:nvSpPr>
          <p:cNvPr id="8" name="Espace réservé du texte 8">
            <a:extLst>
              <a:ext uri="{FF2B5EF4-FFF2-40B4-BE49-F238E27FC236}">
                <a16:creationId xmlns:a16="http://schemas.microsoft.com/office/drawing/2014/main" id="{18EA7919-BAD6-42CC-977D-15A5C112BB1F}"/>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Tree>
    <p:extLst>
      <p:ext uri="{BB962C8B-B14F-4D97-AF65-F5344CB8AC3E}">
        <p14:creationId xmlns:p14="http://schemas.microsoft.com/office/powerpoint/2010/main" val="296546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67B869-4842-6F18-0E46-A5C9DE8CE252}"/>
              </a:ext>
            </a:extLst>
          </p:cNvPr>
          <p:cNvPicPr>
            <a:picLocks noChangeAspect="1"/>
          </p:cNvPicPr>
          <p:nvPr/>
        </p:nvPicPr>
        <p:blipFill>
          <a:blip r:embed="rId2"/>
          <a:stretch>
            <a:fillRect/>
          </a:stretch>
        </p:blipFill>
        <p:spPr>
          <a:xfrm>
            <a:off x="965621" y="4171773"/>
            <a:ext cx="5246682" cy="3096257"/>
          </a:xfrm>
          <a:prstGeom prst="rect">
            <a:avLst/>
          </a:prstGeom>
        </p:spPr>
      </p:pic>
      <p:sp>
        <p:nvSpPr>
          <p:cNvPr id="10" name="Rectangle 9">
            <a:extLst>
              <a:ext uri="{FF2B5EF4-FFF2-40B4-BE49-F238E27FC236}">
                <a16:creationId xmlns:a16="http://schemas.microsoft.com/office/drawing/2014/main" id="{804365D8-2575-8994-4652-61F24CD20062}"/>
              </a:ext>
            </a:extLst>
          </p:cNvPr>
          <p:cNvSpPr/>
          <p:nvPr/>
        </p:nvSpPr>
        <p:spPr>
          <a:xfrm>
            <a:off x="10437091" y="6709144"/>
            <a:ext cx="1471374" cy="63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p:cNvSpPr>
            <a:spLocks noGrp="1"/>
          </p:cNvSpPr>
          <p:nvPr>
            <p:ph type="body" sz="quarter" idx="19"/>
          </p:nvPr>
        </p:nvSpPr>
        <p:spPr>
          <a:xfrm>
            <a:off x="868048" y="666750"/>
            <a:ext cx="11040417" cy="762000"/>
          </a:xfrm>
        </p:spPr>
        <p:txBody>
          <a:bodyPr/>
          <a:lstStyle/>
          <a:p>
            <a:pPr algn="just"/>
            <a:r>
              <a:rPr lang="fr-FR"/>
              <a:t>En 2024, la médiation du crédit aux entreprises reste moins sollicitée</a:t>
            </a:r>
          </a:p>
        </p:txBody>
      </p:sp>
      <p:sp>
        <p:nvSpPr>
          <p:cNvPr id="8" name="ZoneTexte 7"/>
          <p:cNvSpPr txBox="1"/>
          <p:nvPr/>
        </p:nvSpPr>
        <p:spPr>
          <a:xfrm>
            <a:off x="937051" y="3494665"/>
            <a:ext cx="8010139" cy="677108"/>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Médiation du crédit aux entreprises – Nombre de dossiers éligibles </a:t>
            </a:r>
          </a:p>
          <a:p>
            <a:endParaRPr lang="fr-FR" sz="1100" i="1">
              <a:solidFill>
                <a:schemeClr val="bg1">
                  <a:lumMod val="50000"/>
                </a:schemeClr>
              </a:solidFill>
              <a:latin typeface="Arial" panose="020B0604020202020204" pitchFamily="34" charset="0"/>
            </a:endParaRPr>
          </a:p>
          <a:p>
            <a:r>
              <a:rPr lang="fr-FR" sz="1100" i="1">
                <a:solidFill>
                  <a:schemeClr val="bg1">
                    <a:lumMod val="50000"/>
                  </a:schemeClr>
                </a:solidFill>
                <a:latin typeface="Arial" panose="020B0604020202020204" pitchFamily="34" charset="0"/>
              </a:rPr>
              <a:t>Source : Médiation du crédit aux entreprises</a:t>
            </a:r>
          </a:p>
        </p:txBody>
      </p:sp>
      <p:sp>
        <p:nvSpPr>
          <p:cNvPr id="12" name="Espace réservé du texte 8">
            <a:extLst>
              <a:ext uri="{FF2B5EF4-FFF2-40B4-BE49-F238E27FC236}">
                <a16:creationId xmlns:a16="http://schemas.microsoft.com/office/drawing/2014/main" id="{3BD197D4-9C65-46A0-9D38-8EC64AB22850}"/>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1" name="Espace réservé du texte 1">
            <a:extLst>
              <a:ext uri="{FF2B5EF4-FFF2-40B4-BE49-F238E27FC236}">
                <a16:creationId xmlns:a16="http://schemas.microsoft.com/office/drawing/2014/main" id="{BF71CB2E-7B39-410E-A7E4-426FAB177C1A}"/>
              </a:ext>
            </a:extLst>
          </p:cNvPr>
          <p:cNvSpPr txBox="1">
            <a:spLocks/>
          </p:cNvSpPr>
          <p:nvPr/>
        </p:nvSpPr>
        <p:spPr>
          <a:xfrm>
            <a:off x="868046" y="1595015"/>
            <a:ext cx="11217457" cy="1825380"/>
          </a:xfrm>
          <a:prstGeom prst="rect">
            <a:avLst/>
          </a:prstGeom>
        </p:spPr>
        <p:txBody>
          <a:bodyPr/>
          <a:lstStyle>
            <a:lvl1pPr marL="228587" indent="-228587" algn="l" defTabSz="914348" rtl="0" eaLnBrk="1" latinLnBrk="0" hangingPunct="1">
              <a:lnSpc>
                <a:spcPct val="90000"/>
              </a:lnSpc>
              <a:spcBef>
                <a:spcPts val="1000"/>
              </a:spcBef>
              <a:buClr>
                <a:srgbClr val="D3D800"/>
              </a:buClr>
              <a:buFont typeface="Arial" panose="020B0604020202020204" pitchFamily="34" charset="0"/>
              <a:buChar char="●"/>
              <a:defRPr sz="1800" b="1" i="0" kern="1200" cap="all" baseline="0">
                <a:solidFill>
                  <a:srgbClr val="009EBA"/>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600" cap="none">
                <a:solidFill>
                  <a:schemeClr val="bg1">
                    <a:lumMod val="50000"/>
                  </a:schemeClr>
                </a:solidFill>
              </a:rPr>
              <a:t>La médiation du crédit est un service de proximité, gratuit et confidentiel, qui vient en aide aux entreprises rencontrant des difficultés avec un ou plusieurs établissements financiers. Mis en œuvre par la Banque de France, ce dispositif est conduit sur tout le territoire métropolitain et en outre-mer par les 105 médiateurs du crédit territoriaux.</a:t>
            </a:r>
          </a:p>
          <a:p>
            <a:pPr algn="just"/>
            <a:r>
              <a:rPr lang="fr-FR" sz="1600" cap="none">
                <a:solidFill>
                  <a:schemeClr val="bg1">
                    <a:lumMod val="50000"/>
                  </a:schemeClr>
                </a:solidFill>
              </a:rPr>
              <a:t>Au 2</a:t>
            </a:r>
            <a:r>
              <a:rPr lang="fr-FR" sz="1600" cap="none" baseline="30000">
                <a:solidFill>
                  <a:schemeClr val="bg1">
                    <a:lumMod val="50000"/>
                  </a:schemeClr>
                </a:solidFill>
              </a:rPr>
              <a:t>ème</a:t>
            </a:r>
            <a:r>
              <a:rPr lang="fr-FR" sz="1600" cap="none">
                <a:solidFill>
                  <a:schemeClr val="bg1">
                    <a:lumMod val="50000"/>
                  </a:schemeClr>
                </a:solidFill>
              </a:rPr>
              <a:t> semestre 2024, la Médiation du crédit a recensé </a:t>
            </a:r>
            <a:r>
              <a:rPr lang="fr-FR" sz="1600" cap="none"/>
              <a:t>621 demandes éligibles </a:t>
            </a:r>
            <a:r>
              <a:rPr lang="fr-FR" sz="1600" cap="none">
                <a:solidFill>
                  <a:schemeClr val="bg1">
                    <a:lumMod val="50000"/>
                  </a:schemeClr>
                </a:solidFill>
              </a:rPr>
              <a:t>contre 733 au 1</a:t>
            </a:r>
            <a:r>
              <a:rPr lang="fr-FR" sz="1600" cap="none" baseline="30000">
                <a:solidFill>
                  <a:schemeClr val="bg1">
                    <a:lumMod val="50000"/>
                  </a:schemeClr>
                </a:solidFill>
              </a:rPr>
              <a:t>er</a:t>
            </a:r>
            <a:r>
              <a:rPr lang="fr-FR" sz="1600" cap="none">
                <a:solidFill>
                  <a:schemeClr val="bg1">
                    <a:lumMod val="50000"/>
                  </a:schemeClr>
                </a:solidFill>
              </a:rPr>
              <a:t> semestre 2023.</a:t>
            </a:r>
          </a:p>
          <a:p>
            <a:pPr algn="just"/>
            <a:r>
              <a:rPr lang="fr-FR" sz="1600" cap="none">
                <a:solidFill>
                  <a:schemeClr val="bg1">
                    <a:lumMod val="50000"/>
                  </a:schemeClr>
                </a:solidFill>
              </a:rPr>
              <a:t>Les interventions de la médiation liées à des restructurations de PGE représentent un peu moins d’</a:t>
            </a:r>
            <a:r>
              <a:rPr lang="fr-FR" sz="1600" cap="none"/>
              <a:t>1/3</a:t>
            </a:r>
            <a:r>
              <a:rPr lang="fr-FR" sz="1600" cap="none">
                <a:solidFill>
                  <a:schemeClr val="bg1">
                    <a:lumMod val="50000"/>
                  </a:schemeClr>
                </a:solidFill>
              </a:rPr>
              <a:t> des cas.</a:t>
            </a:r>
            <a:endParaRPr lang="fr-FR" sz="1600" i="1"/>
          </a:p>
        </p:txBody>
      </p:sp>
      <p:sp>
        <p:nvSpPr>
          <p:cNvPr id="17" name="Flèche : droite 16">
            <a:extLst>
              <a:ext uri="{FF2B5EF4-FFF2-40B4-BE49-F238E27FC236}">
                <a16:creationId xmlns:a16="http://schemas.microsoft.com/office/drawing/2014/main" id="{8456D829-7BF4-61EB-2270-FB6E08F278A0}"/>
              </a:ext>
            </a:extLst>
          </p:cNvPr>
          <p:cNvSpPr/>
          <p:nvPr/>
        </p:nvSpPr>
        <p:spPr>
          <a:xfrm rot="20535776">
            <a:off x="6277941" y="6291843"/>
            <a:ext cx="671423" cy="292788"/>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3E9D7F35-1B50-B445-F577-3CE8BF3AADCD}"/>
              </a:ext>
            </a:extLst>
          </p:cNvPr>
          <p:cNvSpPr/>
          <p:nvPr/>
        </p:nvSpPr>
        <p:spPr>
          <a:xfrm>
            <a:off x="5190880" y="6272451"/>
            <a:ext cx="1021423" cy="1064956"/>
          </a:xfrm>
          <a:prstGeom prst="ellipse">
            <a:avLst/>
          </a:prstGeom>
          <a:noFill/>
          <a:ln w="190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681362CD-9A92-74E4-67E4-345C72C8B68D}"/>
              </a:ext>
            </a:extLst>
          </p:cNvPr>
          <p:cNvPicPr>
            <a:picLocks noChangeAspect="1"/>
          </p:cNvPicPr>
          <p:nvPr/>
        </p:nvPicPr>
        <p:blipFill>
          <a:blip r:embed="rId3"/>
          <a:stretch>
            <a:fillRect/>
          </a:stretch>
        </p:blipFill>
        <p:spPr>
          <a:xfrm>
            <a:off x="6978005" y="4171773"/>
            <a:ext cx="4930460" cy="3005735"/>
          </a:xfrm>
          <a:prstGeom prst="rect">
            <a:avLst/>
          </a:prstGeom>
        </p:spPr>
      </p:pic>
    </p:spTree>
    <p:extLst>
      <p:ext uri="{BB962C8B-B14F-4D97-AF65-F5344CB8AC3E}">
        <p14:creationId xmlns:p14="http://schemas.microsoft.com/office/powerpoint/2010/main" val="201613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40165DB8-CC7E-4748-8260-19B1CC53374D}"/>
              </a:ext>
            </a:extLst>
          </p:cNvPr>
          <p:cNvSpPr>
            <a:spLocks noGrp="1"/>
          </p:cNvSpPr>
          <p:nvPr>
            <p:ph type="body" idx="1"/>
          </p:nvPr>
        </p:nvSpPr>
        <p:spPr>
          <a:xfrm>
            <a:off x="1535445" y="2648757"/>
            <a:ext cx="10536581" cy="1903787"/>
          </a:xfrm>
        </p:spPr>
        <p:txBody>
          <a:bodyPr/>
          <a:lstStyle/>
          <a:p>
            <a:r>
              <a:rPr lang="fr-FR" b="1" cap="none"/>
              <a:t>LE MODÈLE FRANÇAIS DE FINANCEMENT DES ENTREPRISES ET L’IMPACT DES NOUVELLES NORMES BÂLOISES</a:t>
            </a:r>
          </a:p>
        </p:txBody>
      </p:sp>
    </p:spTree>
    <p:extLst>
      <p:ext uri="{BB962C8B-B14F-4D97-AF65-F5344CB8AC3E}">
        <p14:creationId xmlns:p14="http://schemas.microsoft.com/office/powerpoint/2010/main" val="3372451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9"/>
          </p:nvPr>
        </p:nvSpPr>
        <p:spPr/>
        <p:txBody>
          <a:bodyPr/>
          <a:lstStyle/>
          <a:p>
            <a:pPr algn="just"/>
            <a:r>
              <a:rPr lang="fr-FR"/>
              <a:t>En France, LES ENTREPRISES sont FINANCÉES PAR LE CRÉDIT ET LE MARCHÉ GRÂCE AUX BANQUES</a:t>
            </a:r>
          </a:p>
        </p:txBody>
      </p:sp>
      <p:sp>
        <p:nvSpPr>
          <p:cNvPr id="2" name="Espace réservé du texte 1"/>
          <p:cNvSpPr>
            <a:spLocks noGrp="1"/>
          </p:cNvSpPr>
          <p:nvPr>
            <p:ph type="body" sz="quarter" idx="18"/>
          </p:nvPr>
        </p:nvSpPr>
        <p:spPr>
          <a:xfrm>
            <a:off x="868047" y="1590544"/>
            <a:ext cx="7233962" cy="1869898"/>
          </a:xfrm>
        </p:spPr>
        <p:txBody>
          <a:bodyPr/>
          <a:lstStyle/>
          <a:p>
            <a:pPr marL="0" indent="0">
              <a:buNone/>
            </a:pPr>
            <a:r>
              <a:rPr lang="fr-FR" dirty="0"/>
              <a:t>2.127 </a:t>
            </a:r>
            <a:r>
              <a:rPr lang="fr-FR" cap="none" dirty="0"/>
              <a:t>milliards d’euros </a:t>
            </a:r>
            <a:r>
              <a:rPr lang="fr-FR" cap="none" dirty="0">
                <a:solidFill>
                  <a:schemeClr val="tx1">
                    <a:lumMod val="50000"/>
                    <a:lumOff val="50000"/>
                  </a:schemeClr>
                </a:solidFill>
              </a:rPr>
              <a:t>de financement des entreprises </a:t>
            </a:r>
            <a:endParaRPr lang="fr-FR" dirty="0">
              <a:solidFill>
                <a:schemeClr val="tx1">
                  <a:lumMod val="50000"/>
                  <a:lumOff val="50000"/>
                </a:schemeClr>
              </a:solidFill>
            </a:endParaRPr>
          </a:p>
          <a:p>
            <a:pPr marL="0" indent="0">
              <a:buNone/>
            </a:pPr>
            <a:r>
              <a:rPr lang="fr-FR" sz="1200" b="0" i="1" cap="none" dirty="0">
                <a:solidFill>
                  <a:schemeClr val="bg1">
                    <a:lumMod val="50000"/>
                  </a:schemeClr>
                </a:solidFill>
              </a:rPr>
              <a:t>(Banque de France, financement des entreprises, à fin septembre 2025)</a:t>
            </a:r>
          </a:p>
          <a:p>
            <a:pPr lvl="1"/>
            <a:r>
              <a:rPr lang="fr-FR" b="1" dirty="0">
                <a:solidFill>
                  <a:schemeClr val="tx1">
                    <a:lumMod val="50000"/>
                    <a:lumOff val="50000"/>
                  </a:schemeClr>
                </a:solidFill>
              </a:rPr>
              <a:t>en progression :</a:t>
            </a:r>
            <a:r>
              <a:rPr lang="fr-FR" dirty="0">
                <a:solidFill>
                  <a:schemeClr val="tx1">
                    <a:lumMod val="50000"/>
                    <a:lumOff val="50000"/>
                  </a:schemeClr>
                </a:solidFill>
              </a:rPr>
              <a:t> </a:t>
            </a:r>
            <a:r>
              <a:rPr lang="fr-FR" b="1" dirty="0">
                <a:solidFill>
                  <a:srgbClr val="009EBA"/>
                </a:solidFill>
              </a:rPr>
              <a:t>+2,9% </a:t>
            </a:r>
            <a:r>
              <a:rPr lang="fr-FR" dirty="0"/>
              <a:t>sur un an</a:t>
            </a:r>
          </a:p>
          <a:p>
            <a:pPr lvl="1" algn="just"/>
            <a:r>
              <a:rPr lang="fr-FR" dirty="0">
                <a:solidFill>
                  <a:schemeClr val="tx1">
                    <a:lumMod val="50000"/>
                    <a:lumOff val="50000"/>
                  </a:schemeClr>
                </a:solidFill>
              </a:rPr>
              <a:t>par le crédit : </a:t>
            </a:r>
            <a:r>
              <a:rPr lang="fr-FR" b="1" dirty="0">
                <a:solidFill>
                  <a:srgbClr val="009EBA"/>
                </a:solidFill>
              </a:rPr>
              <a:t>1.390 milliards d’euros </a:t>
            </a:r>
            <a:r>
              <a:rPr lang="fr-FR" dirty="0"/>
              <a:t>(+2,6% sur un an) </a:t>
            </a:r>
          </a:p>
          <a:p>
            <a:pPr lvl="1"/>
            <a:r>
              <a:rPr lang="fr-FR" dirty="0">
                <a:solidFill>
                  <a:schemeClr val="tx1">
                    <a:lumMod val="50000"/>
                    <a:lumOff val="50000"/>
                  </a:schemeClr>
                </a:solidFill>
              </a:rPr>
              <a:t>par le marché : </a:t>
            </a:r>
            <a:r>
              <a:rPr lang="fr-FR" b="1" dirty="0">
                <a:solidFill>
                  <a:srgbClr val="009EBA"/>
                </a:solidFill>
              </a:rPr>
              <a:t>737 milliards d’euros </a:t>
            </a:r>
            <a:r>
              <a:rPr lang="fr-FR" dirty="0"/>
              <a:t>(+3,5% sur un an)</a:t>
            </a:r>
          </a:p>
          <a:p>
            <a:endParaRPr lang="fr-FR" dirty="0"/>
          </a:p>
        </p:txBody>
      </p:sp>
      <p:sp>
        <p:nvSpPr>
          <p:cNvPr id="5" name="Flèche droite 4"/>
          <p:cNvSpPr/>
          <p:nvPr/>
        </p:nvSpPr>
        <p:spPr>
          <a:xfrm rot="18900000">
            <a:off x="1175548" y="2281361"/>
            <a:ext cx="297712" cy="271672"/>
          </a:xfrm>
          <a:prstGeom prst="rightArrow">
            <a:avLst/>
          </a:prstGeom>
          <a:solidFill>
            <a:srgbClr val="0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8">
            <a:extLst>
              <a:ext uri="{FF2B5EF4-FFF2-40B4-BE49-F238E27FC236}">
                <a16:creationId xmlns:a16="http://schemas.microsoft.com/office/drawing/2014/main" id="{E7674DA0-2356-40C1-B379-6C82D58E073B}"/>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6" name="ZoneTexte 15">
            <a:extLst>
              <a:ext uri="{FF2B5EF4-FFF2-40B4-BE49-F238E27FC236}">
                <a16:creationId xmlns:a16="http://schemas.microsoft.com/office/drawing/2014/main" id="{E9F950F2-AA87-4798-8A37-EC17F843EA91}"/>
              </a:ext>
            </a:extLst>
          </p:cNvPr>
          <p:cNvSpPr txBox="1"/>
          <p:nvPr/>
        </p:nvSpPr>
        <p:spPr>
          <a:xfrm>
            <a:off x="749482" y="3568294"/>
            <a:ext cx="6281530" cy="615553"/>
          </a:xfrm>
          <a:prstGeom prst="rect">
            <a:avLst/>
          </a:prstGeom>
          <a:noFill/>
        </p:spPr>
        <p:txBody>
          <a:bodyPr wrap="square" rtlCol="0">
            <a:spAutoFit/>
          </a:bodyPr>
          <a:lstStyle/>
          <a:p>
            <a:pPr algn="just"/>
            <a:r>
              <a:rPr lang="fr-FR" sz="1400" b="1" dirty="0">
                <a:solidFill>
                  <a:srgbClr val="EB6025"/>
                </a:solidFill>
                <a:latin typeface="Arial" panose="020B0604020202020204" pitchFamily="34" charset="0"/>
                <a:cs typeface="Arial" panose="020B0604020202020204" pitchFamily="34" charset="0"/>
              </a:rPr>
              <a:t>Sources de financement des entreprises au premier trimestre 2025</a:t>
            </a:r>
          </a:p>
          <a:p>
            <a:pPr algn="just"/>
            <a:endParaRPr lang="fr-FR" sz="1000" i="1" dirty="0">
              <a:solidFill>
                <a:schemeClr val="bg1">
                  <a:lumMod val="50000"/>
                </a:schemeClr>
              </a:solidFill>
              <a:latin typeface="Arial" panose="020B0604020202020204" pitchFamily="34" charset="0"/>
            </a:endParaRPr>
          </a:p>
          <a:p>
            <a:r>
              <a:rPr lang="fr-FR" sz="1000" i="1" dirty="0">
                <a:solidFill>
                  <a:schemeClr val="bg1">
                    <a:lumMod val="50000"/>
                  </a:schemeClr>
                </a:solidFill>
                <a:latin typeface="Arial" panose="020B0604020202020204" pitchFamily="34" charset="0"/>
              </a:rPr>
              <a:t>Source : Banque de France</a:t>
            </a:r>
          </a:p>
        </p:txBody>
      </p:sp>
      <p:pic>
        <p:nvPicPr>
          <p:cNvPr id="7" name="Image 6">
            <a:extLst>
              <a:ext uri="{FF2B5EF4-FFF2-40B4-BE49-F238E27FC236}">
                <a16:creationId xmlns:a16="http://schemas.microsoft.com/office/drawing/2014/main" id="{7BA6F772-4C8B-1B30-266E-1FAEB7C3F2A8}"/>
              </a:ext>
            </a:extLst>
          </p:cNvPr>
          <p:cNvPicPr>
            <a:picLocks noChangeAspect="1"/>
          </p:cNvPicPr>
          <p:nvPr/>
        </p:nvPicPr>
        <p:blipFill>
          <a:blip r:embed="rId2"/>
          <a:stretch>
            <a:fillRect/>
          </a:stretch>
        </p:blipFill>
        <p:spPr>
          <a:xfrm>
            <a:off x="868047" y="4422420"/>
            <a:ext cx="7915849" cy="2606761"/>
          </a:xfrm>
          <a:prstGeom prst="rect">
            <a:avLst/>
          </a:prstGeom>
        </p:spPr>
      </p:pic>
    </p:spTree>
    <p:extLst>
      <p:ext uri="{BB962C8B-B14F-4D97-AF65-F5344CB8AC3E}">
        <p14:creationId xmlns:p14="http://schemas.microsoft.com/office/powerpoint/2010/main" val="4104620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3"/>
          <p:cNvSpPr>
            <a:spLocks noGrp="1"/>
          </p:cNvSpPr>
          <p:nvPr>
            <p:ph type="body" sz="quarter" idx="19"/>
          </p:nvPr>
        </p:nvSpPr>
        <p:spPr>
          <a:xfrm>
            <a:off x="868048" y="666750"/>
            <a:ext cx="10662021" cy="762000"/>
          </a:xfrm>
        </p:spPr>
        <p:txBody>
          <a:bodyPr/>
          <a:lstStyle/>
          <a:p>
            <a:pPr algn="just"/>
            <a:r>
              <a:rPr lang="fr-FR"/>
              <a:t>Des évolutions réglementaires menacent la  dynamique du financement (1/2)</a:t>
            </a:r>
          </a:p>
        </p:txBody>
      </p:sp>
      <p:sp>
        <p:nvSpPr>
          <p:cNvPr id="8" name="Espace réservé du texte 8">
            <a:extLst>
              <a:ext uri="{FF2B5EF4-FFF2-40B4-BE49-F238E27FC236}">
                <a16:creationId xmlns:a16="http://schemas.microsoft.com/office/drawing/2014/main" id="{A2DF4CF1-FE3B-4491-A340-78ACE809BF8D}"/>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2" name="Rectangle 1">
            <a:extLst>
              <a:ext uri="{FF2B5EF4-FFF2-40B4-BE49-F238E27FC236}">
                <a16:creationId xmlns:a16="http://schemas.microsoft.com/office/drawing/2014/main" id="{834E746D-41EF-409E-9FA7-8966C05377B0}"/>
              </a:ext>
            </a:extLst>
          </p:cNvPr>
          <p:cNvSpPr/>
          <p:nvPr/>
        </p:nvSpPr>
        <p:spPr>
          <a:xfrm>
            <a:off x="10496145" y="6789906"/>
            <a:ext cx="1420238" cy="486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3D05B7E5-5357-497B-C664-2D2B0270430B}"/>
              </a:ext>
            </a:extLst>
          </p:cNvPr>
          <p:cNvSpPr>
            <a:spLocks noGrp="1"/>
          </p:cNvSpPr>
          <p:nvPr>
            <p:ph type="body" sz="quarter" idx="18"/>
          </p:nvPr>
        </p:nvSpPr>
        <p:spPr/>
        <p:txBody>
          <a:bodyPr/>
          <a:lstStyle/>
          <a:p>
            <a:endParaRPr lang="fr-FR"/>
          </a:p>
        </p:txBody>
      </p:sp>
      <p:sp>
        <p:nvSpPr>
          <p:cNvPr id="6" name="Espace réservé du texte 1">
            <a:extLst>
              <a:ext uri="{FF2B5EF4-FFF2-40B4-BE49-F238E27FC236}">
                <a16:creationId xmlns:a16="http://schemas.microsoft.com/office/drawing/2014/main" id="{DBA9066D-76FF-5CA3-9795-31BF739BEA2C}"/>
              </a:ext>
            </a:extLst>
          </p:cNvPr>
          <p:cNvSpPr txBox="1">
            <a:spLocks/>
          </p:cNvSpPr>
          <p:nvPr/>
        </p:nvSpPr>
        <p:spPr>
          <a:xfrm>
            <a:off x="868047" y="1673612"/>
            <a:ext cx="10372608" cy="5743187"/>
          </a:xfrm>
          <a:prstGeom prst="rect">
            <a:avLst/>
          </a:prstGeom>
          <a:solidFill>
            <a:schemeClr val="bg1"/>
          </a:solidFill>
        </p:spPr>
        <p:txBody>
          <a:bodyPr/>
          <a:lstStyle>
            <a:lvl1pPr marL="228587" indent="-228587" algn="l" defTabSz="914348" rtl="0" eaLnBrk="1" latinLnBrk="0" hangingPunct="1">
              <a:lnSpc>
                <a:spcPct val="90000"/>
              </a:lnSpc>
              <a:spcBef>
                <a:spcPts val="1000"/>
              </a:spcBef>
              <a:buClr>
                <a:srgbClr val="D3D800"/>
              </a:buClr>
              <a:buFont typeface="Arial" panose="020B0604020202020204" pitchFamily="34" charset="0"/>
              <a:buChar char="●"/>
              <a:defRPr sz="1800" b="1" i="0" kern="1200" cap="all" baseline="0">
                <a:solidFill>
                  <a:srgbClr val="009EBA"/>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cap="none"/>
              <a:t>La transposition finale de Bâle 3 a été adoptée en Europe pour une mise en œuvre au 1</a:t>
            </a:r>
            <a:r>
              <a:rPr lang="fr-FR" cap="none" baseline="30000"/>
              <a:t>er</a:t>
            </a:r>
            <a:r>
              <a:rPr lang="fr-FR" cap="none"/>
              <a:t> janvier 2025, ce qui conduit à une augmentation des exigences en capital des banques (+15 % en moyenne pour les grandes banques internationales d’après l’EBA) qui viendra contraindre les volumes de financement et/ou renchérir leur coût. </a:t>
            </a:r>
          </a:p>
          <a:p>
            <a:pPr lvl="1" algn="just"/>
            <a:r>
              <a:rPr lang="fr-FR"/>
              <a:t>Cette transposition intervient alors que la solidité des banques s’est renforcée de manière considérable depuis 15 ans, que le financement européen passe toujours par les banques à plus de 80% dans la zone euro, et que les banques ont joué un rôle essentiel dans la traversée de la crise liée à la pandémie de Covid.</a:t>
            </a:r>
          </a:p>
          <a:p>
            <a:pPr marL="266685" lvl="1" indent="0" algn="just">
              <a:buNone/>
            </a:pPr>
            <a:endParaRPr lang="fr-FR"/>
          </a:p>
          <a:p>
            <a:pPr lvl="1" algn="just"/>
            <a:r>
              <a:rPr lang="fr-FR"/>
              <a:t>La transposition finale de Bâle pénalise potentiellement (i) le </a:t>
            </a:r>
            <a:r>
              <a:rPr lang="fr-FR" b="1"/>
              <a:t>financement des entreprises non notées</a:t>
            </a:r>
            <a:r>
              <a:rPr lang="fr-FR"/>
              <a:t> alors que la majorité des entreprises en Europe n’a pas de note externe, (ii) les lignes de crédit offertes aux entreprises, (iii) l’activité de financement du commerce international (lettre de crédit import/export par exemple),  (ii) les </a:t>
            </a:r>
            <a:r>
              <a:rPr lang="fr-FR" b="1"/>
              <a:t>financements spécialisés </a:t>
            </a:r>
            <a:r>
              <a:rPr lang="fr-FR"/>
              <a:t>mais aussi (iii) les </a:t>
            </a:r>
            <a:r>
              <a:rPr lang="fr-FR" b="1"/>
              <a:t>financements immobiliers </a:t>
            </a:r>
            <a:r>
              <a:rPr lang="fr-FR"/>
              <a:t>pour les particuliers. En outre, le nouveau texte réglementaire introduit un plancher d’exigences en fonds propres dans le calcul des actifs pondérés au moyen de modèles internes (output </a:t>
            </a:r>
            <a:r>
              <a:rPr lang="fr-FR" err="1"/>
              <a:t>floor</a:t>
            </a:r>
            <a:r>
              <a:rPr lang="fr-FR"/>
              <a:t>) qui va particulièrement pénaliser l’activité de financement des banques européennes utilisant plus les modèles internes que les banques anglo-saxonnes. Il  crée de plus une charge opérationnelle dont le surcoût sera in fine répercuté sur les activités de financement.</a:t>
            </a:r>
          </a:p>
          <a:p>
            <a:pPr lvl="1" algn="just"/>
            <a:endParaRPr lang="fr-FR">
              <a:solidFill>
                <a:srgbClr val="FF0000"/>
              </a:solidFill>
            </a:endParaRPr>
          </a:p>
        </p:txBody>
      </p:sp>
    </p:spTree>
    <p:extLst>
      <p:ext uri="{BB962C8B-B14F-4D97-AF65-F5344CB8AC3E}">
        <p14:creationId xmlns:p14="http://schemas.microsoft.com/office/powerpoint/2010/main" val="2183875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3"/>
          <p:cNvSpPr>
            <a:spLocks noGrp="1"/>
          </p:cNvSpPr>
          <p:nvPr>
            <p:ph type="body" sz="quarter" idx="19"/>
          </p:nvPr>
        </p:nvSpPr>
        <p:spPr>
          <a:xfrm>
            <a:off x="868048" y="666750"/>
            <a:ext cx="10662021" cy="762000"/>
          </a:xfrm>
        </p:spPr>
        <p:txBody>
          <a:bodyPr/>
          <a:lstStyle/>
          <a:p>
            <a:pPr algn="just"/>
            <a:r>
              <a:rPr lang="fr-FR"/>
              <a:t>Des évolutions réglementaires menacent la dynamique du financement (2/2)</a:t>
            </a:r>
          </a:p>
        </p:txBody>
      </p:sp>
      <p:sp>
        <p:nvSpPr>
          <p:cNvPr id="8" name="Espace réservé du texte 8">
            <a:extLst>
              <a:ext uri="{FF2B5EF4-FFF2-40B4-BE49-F238E27FC236}">
                <a16:creationId xmlns:a16="http://schemas.microsoft.com/office/drawing/2014/main" id="{A2DF4CF1-FE3B-4491-A340-78ACE809BF8D}"/>
              </a:ext>
            </a:extLst>
          </p:cNvPr>
          <p:cNvSpPr txBox="1">
            <a:spLocks/>
          </p:cNvSpPr>
          <p:nvPr/>
        </p:nvSpPr>
        <p:spPr>
          <a:xfrm>
            <a:off x="868047" y="3063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6" name="Rectangle 5">
            <a:extLst>
              <a:ext uri="{FF2B5EF4-FFF2-40B4-BE49-F238E27FC236}">
                <a16:creationId xmlns:a16="http://schemas.microsoft.com/office/drawing/2014/main" id="{7E6EC2D7-B504-4908-9C82-20E3ABAF88B7}"/>
              </a:ext>
            </a:extLst>
          </p:cNvPr>
          <p:cNvSpPr/>
          <p:nvPr/>
        </p:nvSpPr>
        <p:spPr>
          <a:xfrm>
            <a:off x="10496145" y="6624536"/>
            <a:ext cx="1420238" cy="651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
            <a:extLst>
              <a:ext uri="{FF2B5EF4-FFF2-40B4-BE49-F238E27FC236}">
                <a16:creationId xmlns:a16="http://schemas.microsoft.com/office/drawing/2014/main" id="{D9429675-8C17-9844-2503-E6A1CD58B1C9}"/>
              </a:ext>
            </a:extLst>
          </p:cNvPr>
          <p:cNvSpPr txBox="1">
            <a:spLocks/>
          </p:cNvSpPr>
          <p:nvPr/>
        </p:nvSpPr>
        <p:spPr>
          <a:xfrm>
            <a:off x="868048" y="1692053"/>
            <a:ext cx="10779008" cy="5473400"/>
          </a:xfrm>
          <a:prstGeom prst="rect">
            <a:avLst/>
          </a:prstGeom>
        </p:spPr>
        <p:txBody>
          <a:bodyPr/>
          <a:lstStyle>
            <a:lvl1pPr marL="228587" indent="-228587" algn="l" defTabSz="914348" rtl="0" eaLnBrk="1" latinLnBrk="0" hangingPunct="1">
              <a:lnSpc>
                <a:spcPct val="90000"/>
              </a:lnSpc>
              <a:spcBef>
                <a:spcPts val="1000"/>
              </a:spcBef>
              <a:buClr>
                <a:srgbClr val="D3D800"/>
              </a:buClr>
              <a:buFont typeface="Arial" panose="020B0604020202020204" pitchFamily="34" charset="0"/>
              <a:buChar char="●"/>
              <a:defRPr sz="1800" b="1" i="0" kern="1200" cap="all" baseline="0">
                <a:solidFill>
                  <a:srgbClr val="009EBA"/>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cap="none"/>
              <a:t>Le modèle français de financement a fait preuve de sa solidité mais les évolutions réglementaires ne tiennent pas compte de ces spécificités gage de résilience (taux fixe sur la durée du crédit, octroi de crédit basé sur la solvabilité de l’emprunteur plus que sur la valeur du bien, garanties d’organisme de cautionnement, stabilité des dépôts).</a:t>
            </a:r>
          </a:p>
          <a:p>
            <a:pPr lvl="1" algn="just"/>
            <a:r>
              <a:rPr lang="fr-FR"/>
              <a:t>Par exemple, l’accumulation des coussins de capital (coussin </a:t>
            </a:r>
            <a:r>
              <a:rPr lang="fr-FR" err="1"/>
              <a:t>contra-cyclique</a:t>
            </a:r>
            <a:r>
              <a:rPr lang="fr-FR"/>
              <a:t>, coussin de risque systémique, coussin systémique global, domestique…) ou le plafonnement de la maturité des dépôts à vue pour la gestion du risque de taux se surajoutent à la transposition de Bâle pour alourdir la charge pesant sur les activités de financement.</a:t>
            </a:r>
          </a:p>
          <a:p>
            <a:pPr lvl="1" algn="just"/>
            <a:r>
              <a:rPr lang="fr-FR"/>
              <a:t>Cela ne doit pas remettre en cause le modèle de financement de l’économie en Europe, et de son égalité de concurrence avec d’autres zones géographiques, à l'heure où les </a:t>
            </a:r>
            <a:r>
              <a:rPr lang="fr-FR" b="1"/>
              <a:t>besoins d'investissement </a:t>
            </a:r>
            <a:r>
              <a:rPr lang="fr-FR"/>
              <a:t>pour les révolutions </a:t>
            </a:r>
            <a:r>
              <a:rPr lang="fr-FR" b="1"/>
              <a:t>climatiques et numériques </a:t>
            </a:r>
            <a:r>
              <a:rPr lang="fr-FR"/>
              <a:t>sont gigantesques (environ 500 Mds€ / an pour la transition écologique selon la Commission européenne et plus de 100 Md€ / an pour le digital selon la BCE).</a:t>
            </a:r>
            <a:endParaRPr lang="fr-FR">
              <a:solidFill>
                <a:srgbClr val="FF0000"/>
              </a:solidFill>
            </a:endParaRPr>
          </a:p>
          <a:p>
            <a:pPr algn="just"/>
            <a:r>
              <a:rPr lang="fr-FR" cap="none"/>
              <a:t>Il est donc primordial de valoriser les bonnes pratiques du modèle de financement européen, et de tenir compte des spécificités du modèle de financement de notre continent. </a:t>
            </a:r>
          </a:p>
          <a:p>
            <a:pPr algn="just"/>
            <a:r>
              <a:rPr lang="fr-FR" cap="none"/>
              <a:t>La FBF continuera à échanger avec les autorités françaises et européennes pour défendre un modèle réglementaire assurant une cohérence entre les risques supportés les banques et les exigences en fonds propres (comme la pérennisation des dispositions transitoires de l’output </a:t>
            </a:r>
            <a:r>
              <a:rPr lang="fr-FR" cap="none" err="1"/>
              <a:t>floor</a:t>
            </a:r>
            <a:r>
              <a:rPr lang="fr-FR" cap="none"/>
              <a:t> ou la reconnaissance dans les modèles de gestion du risque de taux d’un bilan avec des crédits à taux fixes adossés à des dépôts stables). </a:t>
            </a:r>
          </a:p>
          <a:p>
            <a:pPr lvl="1" algn="just"/>
            <a:endParaRPr lang="fr-FR">
              <a:solidFill>
                <a:srgbClr val="FF0000"/>
              </a:solidFill>
            </a:endParaRPr>
          </a:p>
        </p:txBody>
      </p:sp>
    </p:spTree>
    <p:extLst>
      <p:ext uri="{BB962C8B-B14F-4D97-AF65-F5344CB8AC3E}">
        <p14:creationId xmlns:p14="http://schemas.microsoft.com/office/powerpoint/2010/main" val="315807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dirty="0"/>
              <a:t>LE FINANCEMENT DES ENTREPRISES </a:t>
            </a:r>
          </a:p>
        </p:txBody>
      </p:sp>
      <p:sp>
        <p:nvSpPr>
          <p:cNvPr id="7" name="Espace réservé du texte 12">
            <a:extLst>
              <a:ext uri="{FF2B5EF4-FFF2-40B4-BE49-F238E27FC236}">
                <a16:creationId xmlns:a16="http://schemas.microsoft.com/office/drawing/2014/main" id="{90D6CFF9-EB52-45F4-B556-3C5E88D0C8C3}"/>
              </a:ext>
            </a:extLst>
          </p:cNvPr>
          <p:cNvSpPr txBox="1">
            <a:spLocks/>
          </p:cNvSpPr>
          <p:nvPr/>
        </p:nvSpPr>
        <p:spPr>
          <a:xfrm>
            <a:off x="650815" y="772743"/>
            <a:ext cx="10970514" cy="455693"/>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a:t>Les entreprises ont confirmé leur résilience en 2024 </a:t>
            </a:r>
          </a:p>
        </p:txBody>
      </p:sp>
      <p:sp>
        <p:nvSpPr>
          <p:cNvPr id="8" name="Espace réservé du texte 1">
            <a:extLst>
              <a:ext uri="{FF2B5EF4-FFF2-40B4-BE49-F238E27FC236}">
                <a16:creationId xmlns:a16="http://schemas.microsoft.com/office/drawing/2014/main" id="{C03F3ACB-8238-4010-BEDB-414776FF0680}"/>
              </a:ext>
            </a:extLst>
          </p:cNvPr>
          <p:cNvSpPr txBox="1">
            <a:spLocks/>
          </p:cNvSpPr>
          <p:nvPr/>
        </p:nvSpPr>
        <p:spPr>
          <a:xfrm>
            <a:off x="607498" y="1381269"/>
            <a:ext cx="6149476" cy="1786804"/>
          </a:xfrm>
          <a:prstGeom prst="rect">
            <a:avLst/>
          </a:prstGeom>
          <a:solidFill>
            <a:schemeClr val="bg1"/>
          </a:solidFill>
        </p:spPr>
        <p:txBody>
          <a:bodyPr/>
          <a:lstStyle>
            <a:lvl1pPr marL="228587" indent="-228587" algn="l" defTabSz="914348" rtl="0" eaLnBrk="1" latinLnBrk="0" hangingPunct="1">
              <a:lnSpc>
                <a:spcPct val="90000"/>
              </a:lnSpc>
              <a:spcBef>
                <a:spcPts val="1000"/>
              </a:spcBef>
              <a:buClr>
                <a:srgbClr val="EB6025"/>
              </a:buClr>
              <a:buFont typeface="Arial" panose="020B0604020202020204" pitchFamily="34" charset="0"/>
              <a:buChar char="●"/>
              <a:defRPr sz="1800" b="1" i="0" kern="1200" cap="all" baseline="0">
                <a:solidFill>
                  <a:srgbClr val="A2C748"/>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D3D800"/>
              </a:buClr>
            </a:pPr>
            <a:r>
              <a:rPr lang="fr-FR" sz="1600" cap="none">
                <a:solidFill>
                  <a:schemeClr val="tx1">
                    <a:lumMod val="50000"/>
                    <a:lumOff val="50000"/>
                  </a:schemeClr>
                </a:solidFill>
              </a:rPr>
              <a:t>Le</a:t>
            </a:r>
            <a:r>
              <a:rPr lang="fr-FR" sz="1600" b="0" cap="none">
                <a:solidFill>
                  <a:schemeClr val="tx1">
                    <a:lumMod val="50000"/>
                    <a:lumOff val="50000"/>
                  </a:schemeClr>
                </a:solidFill>
              </a:rPr>
              <a:t> </a:t>
            </a:r>
            <a:r>
              <a:rPr lang="fr-FR" sz="1600" cap="none">
                <a:solidFill>
                  <a:srgbClr val="009EBA"/>
                </a:solidFill>
              </a:rPr>
              <a:t>taux de marge</a:t>
            </a:r>
            <a:r>
              <a:rPr lang="fr-FR" sz="1600" cap="none" baseline="30000">
                <a:solidFill>
                  <a:srgbClr val="009EBA"/>
                </a:solidFill>
              </a:rPr>
              <a:t>1</a:t>
            </a:r>
            <a:r>
              <a:rPr lang="fr-FR" sz="1600" cap="none">
                <a:solidFill>
                  <a:srgbClr val="009EBA"/>
                </a:solidFill>
              </a:rPr>
              <a:t> </a:t>
            </a:r>
            <a:r>
              <a:rPr lang="fr-FR" sz="1600" cap="none">
                <a:solidFill>
                  <a:schemeClr val="tx1">
                    <a:lumMod val="50000"/>
                    <a:lumOff val="50000"/>
                  </a:schemeClr>
                </a:solidFill>
              </a:rPr>
              <a:t>des ETI, des PME et des microentreprises françaises</a:t>
            </a:r>
            <a:r>
              <a:rPr lang="fr-FR" sz="1600" b="0" cap="none">
                <a:solidFill>
                  <a:schemeClr val="tx1">
                    <a:lumMod val="50000"/>
                    <a:lumOff val="50000"/>
                  </a:schemeClr>
                </a:solidFill>
              </a:rPr>
              <a:t> (ou Très petites entreprises, TPE) continue de bien résister </a:t>
            </a:r>
            <a:r>
              <a:rPr lang="fr-FR" sz="1600" cap="none">
                <a:solidFill>
                  <a:schemeClr val="tx1">
                    <a:lumMod val="50000"/>
                    <a:lumOff val="50000"/>
                  </a:schemeClr>
                </a:solidFill>
              </a:rPr>
              <a:t>en 2024 à un niveau supérieur à celui de 2019, </a:t>
            </a:r>
            <a:r>
              <a:rPr lang="fr-FR" sz="1600" b="0" cap="none">
                <a:solidFill>
                  <a:schemeClr val="tx1">
                    <a:lumMod val="50000"/>
                    <a:lumOff val="50000"/>
                  </a:schemeClr>
                </a:solidFill>
              </a:rPr>
              <a:t>en raison notamment de la baisse du poids des charges de personnel et des impôts de production.</a:t>
            </a:r>
          </a:p>
        </p:txBody>
      </p:sp>
      <p:sp>
        <p:nvSpPr>
          <p:cNvPr id="10" name="ZoneTexte 9">
            <a:extLst>
              <a:ext uri="{FF2B5EF4-FFF2-40B4-BE49-F238E27FC236}">
                <a16:creationId xmlns:a16="http://schemas.microsoft.com/office/drawing/2014/main" id="{49415F6E-6A93-6041-9B23-855F354C3B83}"/>
              </a:ext>
            </a:extLst>
          </p:cNvPr>
          <p:cNvSpPr txBox="1"/>
          <p:nvPr/>
        </p:nvSpPr>
        <p:spPr>
          <a:xfrm>
            <a:off x="6934474" y="1373255"/>
            <a:ext cx="5134664" cy="969496"/>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Taux de marge des ETI, PME et des microentreprises - TPE (en %)</a:t>
            </a:r>
          </a:p>
          <a:p>
            <a:pPr algn="just"/>
            <a:endParaRPr lang="fr-FR" sz="1400" b="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a:t>
            </a:r>
          </a:p>
        </p:txBody>
      </p:sp>
      <p:sp>
        <p:nvSpPr>
          <p:cNvPr id="14" name="Rectangle 13">
            <a:extLst>
              <a:ext uri="{FF2B5EF4-FFF2-40B4-BE49-F238E27FC236}">
                <a16:creationId xmlns:a16="http://schemas.microsoft.com/office/drawing/2014/main" id="{3BC5C0D4-4E58-7DA1-EA55-78F0B0913224}"/>
              </a:ext>
            </a:extLst>
          </p:cNvPr>
          <p:cNvSpPr/>
          <p:nvPr/>
        </p:nvSpPr>
        <p:spPr>
          <a:xfrm>
            <a:off x="10437091" y="6709144"/>
            <a:ext cx="1471374" cy="63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8" name="Tableau 17">
            <a:extLst>
              <a:ext uri="{FF2B5EF4-FFF2-40B4-BE49-F238E27FC236}">
                <a16:creationId xmlns:a16="http://schemas.microsoft.com/office/drawing/2014/main" id="{B35BCA1B-F48D-470A-0158-34BA3D55FB2F}"/>
              </a:ext>
            </a:extLst>
          </p:cNvPr>
          <p:cNvGraphicFramePr>
            <a:graphicFrameLocks noGrp="1"/>
          </p:cNvGraphicFramePr>
          <p:nvPr>
            <p:extLst>
              <p:ext uri="{D42A27DB-BD31-4B8C-83A1-F6EECF244321}">
                <p14:modId xmlns:p14="http://schemas.microsoft.com/office/powerpoint/2010/main" val="2044175427"/>
              </p:ext>
            </p:extLst>
          </p:nvPr>
        </p:nvGraphicFramePr>
        <p:xfrm>
          <a:off x="511981" y="2834569"/>
          <a:ext cx="6340510" cy="3343837"/>
        </p:xfrm>
        <a:graphic>
          <a:graphicData uri="http://schemas.openxmlformats.org/drawingml/2006/table">
            <a:tbl>
              <a:tblPr firstRow="1" bandRow="1">
                <a:tableStyleId>{5C22544A-7EE6-4342-B048-85BDC9FD1C3A}</a:tableStyleId>
              </a:tblPr>
              <a:tblGrid>
                <a:gridCol w="1663062">
                  <a:extLst>
                    <a:ext uri="{9D8B030D-6E8A-4147-A177-3AD203B41FA5}">
                      <a16:colId xmlns:a16="http://schemas.microsoft.com/office/drawing/2014/main" val="3142594376"/>
                    </a:ext>
                  </a:extLst>
                </a:gridCol>
                <a:gridCol w="737799">
                  <a:extLst>
                    <a:ext uri="{9D8B030D-6E8A-4147-A177-3AD203B41FA5}">
                      <a16:colId xmlns:a16="http://schemas.microsoft.com/office/drawing/2014/main" val="503144944"/>
                    </a:ext>
                  </a:extLst>
                </a:gridCol>
                <a:gridCol w="761952">
                  <a:extLst>
                    <a:ext uri="{9D8B030D-6E8A-4147-A177-3AD203B41FA5}">
                      <a16:colId xmlns:a16="http://schemas.microsoft.com/office/drawing/2014/main" val="1169086296"/>
                    </a:ext>
                  </a:extLst>
                </a:gridCol>
                <a:gridCol w="796621">
                  <a:extLst>
                    <a:ext uri="{9D8B030D-6E8A-4147-A177-3AD203B41FA5}">
                      <a16:colId xmlns:a16="http://schemas.microsoft.com/office/drawing/2014/main" val="3933516463"/>
                    </a:ext>
                  </a:extLst>
                </a:gridCol>
                <a:gridCol w="793692">
                  <a:extLst>
                    <a:ext uri="{9D8B030D-6E8A-4147-A177-3AD203B41FA5}">
                      <a16:colId xmlns:a16="http://schemas.microsoft.com/office/drawing/2014/main" val="1228113491"/>
                    </a:ext>
                  </a:extLst>
                </a:gridCol>
                <a:gridCol w="793692">
                  <a:extLst>
                    <a:ext uri="{9D8B030D-6E8A-4147-A177-3AD203B41FA5}">
                      <a16:colId xmlns:a16="http://schemas.microsoft.com/office/drawing/2014/main" val="2519389215"/>
                    </a:ext>
                  </a:extLst>
                </a:gridCol>
                <a:gridCol w="793692">
                  <a:extLst>
                    <a:ext uri="{9D8B030D-6E8A-4147-A177-3AD203B41FA5}">
                      <a16:colId xmlns:a16="http://schemas.microsoft.com/office/drawing/2014/main" val="4229910559"/>
                    </a:ext>
                  </a:extLst>
                </a:gridCol>
              </a:tblGrid>
              <a:tr h="914077">
                <a:tc>
                  <a:txBody>
                    <a:bodyPr/>
                    <a:lstStyle/>
                    <a:p>
                      <a:pPr algn="ctr"/>
                      <a:r>
                        <a:rPr lang="fr-FR" sz="1600"/>
                        <a:t>Taux de marge</a:t>
                      </a:r>
                      <a:endParaRPr lang="fr-FR" sz="1600" baseline="0"/>
                    </a:p>
                  </a:txBody>
                  <a:tcPr anchor="ctr">
                    <a:solidFill>
                      <a:srgbClr val="009EBA"/>
                    </a:solidFill>
                  </a:tcPr>
                </a:tc>
                <a:tc>
                  <a:txBody>
                    <a:bodyPr/>
                    <a:lstStyle/>
                    <a:p>
                      <a:pPr algn="ctr"/>
                      <a:r>
                        <a:rPr lang="fr-FR" sz="1500" b="1">
                          <a:solidFill>
                            <a:schemeClr val="bg1"/>
                          </a:solidFill>
                        </a:rPr>
                        <a:t>2019</a:t>
                      </a:r>
                    </a:p>
                  </a:txBody>
                  <a:tcPr anchor="ctr">
                    <a:solidFill>
                      <a:srgbClr val="009EBA"/>
                    </a:solidFill>
                  </a:tcPr>
                </a:tc>
                <a:tc>
                  <a:txBody>
                    <a:bodyPr/>
                    <a:lstStyle/>
                    <a:p>
                      <a:pPr algn="ctr"/>
                      <a:r>
                        <a:rPr lang="fr-FR" sz="1500" b="1">
                          <a:solidFill>
                            <a:schemeClr val="bg1"/>
                          </a:solidFill>
                        </a:rPr>
                        <a:t>2020</a:t>
                      </a:r>
                    </a:p>
                  </a:txBody>
                  <a:tcPr anchor="ctr">
                    <a:solidFill>
                      <a:srgbClr val="009EBA"/>
                    </a:solidFill>
                  </a:tcPr>
                </a:tc>
                <a:tc>
                  <a:txBody>
                    <a:bodyPr/>
                    <a:lstStyle/>
                    <a:p>
                      <a:pPr marL="0" marR="0" lvl="0" indent="0" algn="ctr" defTabSz="914348" rtl="0" eaLnBrk="1" fontAlgn="auto" latinLnBrk="0" hangingPunct="1">
                        <a:lnSpc>
                          <a:spcPct val="100000"/>
                        </a:lnSpc>
                        <a:spcBef>
                          <a:spcPts val="0"/>
                        </a:spcBef>
                        <a:spcAft>
                          <a:spcPts val="0"/>
                        </a:spcAft>
                        <a:buClrTx/>
                        <a:buSzTx/>
                        <a:buFontTx/>
                        <a:buNone/>
                        <a:tabLst/>
                        <a:defRPr/>
                      </a:pPr>
                      <a:r>
                        <a:rPr lang="fr-FR" sz="1500" b="1">
                          <a:solidFill>
                            <a:schemeClr val="bg1"/>
                          </a:solidFill>
                        </a:rPr>
                        <a:t>2021</a:t>
                      </a:r>
                    </a:p>
                  </a:txBody>
                  <a:tcPr anchor="ctr">
                    <a:solidFill>
                      <a:srgbClr val="009EBA"/>
                    </a:solidFill>
                  </a:tcPr>
                </a:tc>
                <a:tc>
                  <a:txBody>
                    <a:bodyPr/>
                    <a:lstStyle/>
                    <a:p>
                      <a:pPr algn="ctr"/>
                      <a:r>
                        <a:rPr lang="fr-FR" sz="1500" b="1">
                          <a:solidFill>
                            <a:schemeClr val="bg1"/>
                          </a:solidFill>
                        </a:rPr>
                        <a:t>2022</a:t>
                      </a:r>
                    </a:p>
                  </a:txBody>
                  <a:tcPr anchor="ctr">
                    <a:solidFill>
                      <a:srgbClr val="009EBA"/>
                    </a:solidFill>
                  </a:tcPr>
                </a:tc>
                <a:tc>
                  <a:txBody>
                    <a:bodyPr/>
                    <a:lstStyle/>
                    <a:p>
                      <a:pPr algn="ctr"/>
                      <a:r>
                        <a:rPr lang="fr-FR" sz="1500" b="1">
                          <a:solidFill>
                            <a:schemeClr val="bg1"/>
                          </a:solidFill>
                        </a:rPr>
                        <a:t>2023</a:t>
                      </a:r>
                    </a:p>
                  </a:txBody>
                  <a:tcPr anchor="ctr">
                    <a:solidFill>
                      <a:srgbClr val="009EBA"/>
                    </a:solidFill>
                  </a:tcPr>
                </a:tc>
                <a:tc>
                  <a:txBody>
                    <a:bodyPr/>
                    <a:lstStyle/>
                    <a:p>
                      <a:pPr algn="ctr"/>
                      <a:r>
                        <a:rPr lang="fr-FR" sz="1500" b="1">
                          <a:solidFill>
                            <a:schemeClr val="bg1"/>
                          </a:solidFill>
                        </a:rPr>
                        <a:t>2024</a:t>
                      </a:r>
                    </a:p>
                  </a:txBody>
                  <a:tcPr anchor="ctr">
                    <a:solidFill>
                      <a:srgbClr val="009EBA"/>
                    </a:solidFill>
                  </a:tcPr>
                </a:tc>
                <a:extLst>
                  <a:ext uri="{0D108BD9-81ED-4DB2-BD59-A6C34878D82A}">
                    <a16:rowId xmlns:a16="http://schemas.microsoft.com/office/drawing/2014/main" val="3683111162"/>
                  </a:ext>
                </a:extLst>
              </a:tr>
              <a:tr h="479461">
                <a:tc>
                  <a:txBody>
                    <a:bodyPr/>
                    <a:lstStyle/>
                    <a:p>
                      <a:r>
                        <a:rPr lang="fr-FR" sz="1500" b="1">
                          <a:solidFill>
                            <a:schemeClr val="tx1"/>
                          </a:solidFill>
                        </a:rPr>
                        <a:t>Microentreprises (TPE)</a:t>
                      </a:r>
                    </a:p>
                  </a:txBody>
                  <a:tcPr anchor="ctr"/>
                </a:tc>
                <a:tc>
                  <a:txBody>
                    <a:bodyPr/>
                    <a:lstStyle/>
                    <a:p>
                      <a:pPr algn="ctr"/>
                      <a:r>
                        <a:rPr lang="fr-FR" sz="1500">
                          <a:solidFill>
                            <a:schemeClr val="tx1">
                              <a:lumMod val="95000"/>
                              <a:lumOff val="5000"/>
                            </a:schemeClr>
                          </a:solidFill>
                        </a:rPr>
                        <a:t>28%</a:t>
                      </a:r>
                    </a:p>
                  </a:txBody>
                  <a:tcPr anchor="ctr"/>
                </a:tc>
                <a:tc>
                  <a:txBody>
                    <a:bodyPr/>
                    <a:lstStyle/>
                    <a:p>
                      <a:pPr algn="ctr"/>
                      <a:r>
                        <a:rPr lang="fr-FR" sz="1500">
                          <a:solidFill>
                            <a:schemeClr val="tx1">
                              <a:lumMod val="95000"/>
                              <a:lumOff val="5000"/>
                            </a:schemeClr>
                          </a:solidFill>
                        </a:rPr>
                        <a:t>29%</a:t>
                      </a:r>
                    </a:p>
                  </a:txBody>
                  <a:tcPr anchor="ctr"/>
                </a:tc>
                <a:tc>
                  <a:txBody>
                    <a:bodyPr/>
                    <a:lstStyle/>
                    <a:p>
                      <a:pPr algn="ctr"/>
                      <a:r>
                        <a:rPr lang="fr-FR" sz="1500">
                          <a:solidFill>
                            <a:schemeClr val="tx1">
                              <a:lumMod val="95000"/>
                              <a:lumOff val="5000"/>
                            </a:schemeClr>
                          </a:solidFill>
                        </a:rPr>
                        <a:t>34%</a:t>
                      </a:r>
                    </a:p>
                  </a:txBody>
                  <a:tcPr anchor="ctr"/>
                </a:tc>
                <a:tc>
                  <a:txBody>
                    <a:bodyPr/>
                    <a:lstStyle/>
                    <a:p>
                      <a:pPr algn="ctr"/>
                      <a:r>
                        <a:rPr lang="fr-FR" sz="1500">
                          <a:solidFill>
                            <a:schemeClr val="tx1">
                              <a:lumMod val="95000"/>
                              <a:lumOff val="5000"/>
                            </a:schemeClr>
                          </a:solidFill>
                        </a:rPr>
                        <a:t>30%</a:t>
                      </a:r>
                    </a:p>
                  </a:txBody>
                  <a:tcPr anchor="ctr"/>
                </a:tc>
                <a:tc>
                  <a:txBody>
                    <a:bodyPr/>
                    <a:lstStyle/>
                    <a:p>
                      <a:pPr algn="ctr"/>
                      <a:r>
                        <a:rPr lang="fr-FR" sz="1500">
                          <a:solidFill>
                            <a:schemeClr val="tx1">
                              <a:lumMod val="95000"/>
                              <a:lumOff val="5000"/>
                            </a:schemeClr>
                          </a:solidFill>
                        </a:rPr>
                        <a:t>31%</a:t>
                      </a:r>
                    </a:p>
                  </a:txBody>
                  <a:tcPr anchor="ctr"/>
                </a:tc>
                <a:tc>
                  <a:txBody>
                    <a:bodyPr/>
                    <a:lstStyle/>
                    <a:p>
                      <a:pPr algn="ctr"/>
                      <a:r>
                        <a:rPr lang="fr-FR" sz="1500">
                          <a:solidFill>
                            <a:schemeClr val="tx1">
                              <a:lumMod val="95000"/>
                              <a:lumOff val="5000"/>
                            </a:schemeClr>
                          </a:solidFill>
                        </a:rPr>
                        <a:t>32%</a:t>
                      </a:r>
                    </a:p>
                  </a:txBody>
                  <a:tcPr anchor="ctr"/>
                </a:tc>
                <a:extLst>
                  <a:ext uri="{0D108BD9-81ED-4DB2-BD59-A6C34878D82A}">
                    <a16:rowId xmlns:a16="http://schemas.microsoft.com/office/drawing/2014/main" val="280684687"/>
                  </a:ext>
                </a:extLst>
              </a:tr>
              <a:tr h="940560">
                <a:tc>
                  <a:txBody>
                    <a:bodyPr/>
                    <a:lstStyle/>
                    <a:p>
                      <a:pPr lvl="0"/>
                      <a:r>
                        <a:rPr lang="fr-FR" sz="1500" b="1">
                          <a:solidFill>
                            <a:schemeClr val="tx1"/>
                          </a:solidFill>
                        </a:rPr>
                        <a:t>PME (hors microentreprises)</a:t>
                      </a:r>
                    </a:p>
                  </a:txBody>
                  <a:tcPr anchor="ctr"/>
                </a:tc>
                <a:tc>
                  <a:txBody>
                    <a:bodyPr/>
                    <a:lstStyle/>
                    <a:p>
                      <a:pPr algn="ctr"/>
                      <a:r>
                        <a:rPr lang="fr-FR" sz="1500">
                          <a:solidFill>
                            <a:schemeClr val="tx1">
                              <a:lumMod val="95000"/>
                              <a:lumOff val="5000"/>
                            </a:schemeClr>
                          </a:solidFill>
                        </a:rPr>
                        <a:t>21%</a:t>
                      </a:r>
                    </a:p>
                  </a:txBody>
                  <a:tcPr anchor="ctr"/>
                </a:tc>
                <a:tc>
                  <a:txBody>
                    <a:bodyPr/>
                    <a:lstStyle/>
                    <a:p>
                      <a:pPr algn="ctr"/>
                      <a:r>
                        <a:rPr lang="fr-FR" sz="1500">
                          <a:solidFill>
                            <a:schemeClr val="tx1">
                              <a:lumMod val="95000"/>
                              <a:lumOff val="5000"/>
                            </a:schemeClr>
                          </a:solidFill>
                        </a:rPr>
                        <a:t>20%</a:t>
                      </a:r>
                    </a:p>
                  </a:txBody>
                  <a:tcPr anchor="ctr"/>
                </a:tc>
                <a:tc>
                  <a:txBody>
                    <a:bodyPr/>
                    <a:lstStyle/>
                    <a:p>
                      <a:pPr algn="ctr"/>
                      <a:r>
                        <a:rPr lang="fr-FR" sz="1500">
                          <a:solidFill>
                            <a:schemeClr val="tx1">
                              <a:lumMod val="95000"/>
                              <a:lumOff val="5000"/>
                            </a:schemeClr>
                          </a:solidFill>
                        </a:rPr>
                        <a:t>24%</a:t>
                      </a:r>
                    </a:p>
                  </a:txBody>
                  <a:tcPr anchor="ctr"/>
                </a:tc>
                <a:tc>
                  <a:txBody>
                    <a:bodyPr/>
                    <a:lstStyle/>
                    <a:p>
                      <a:pPr algn="ctr"/>
                      <a:r>
                        <a:rPr lang="fr-FR" sz="1500">
                          <a:solidFill>
                            <a:schemeClr val="tx1">
                              <a:lumMod val="95000"/>
                              <a:lumOff val="5000"/>
                            </a:schemeClr>
                          </a:solidFill>
                        </a:rPr>
                        <a:t>24%</a:t>
                      </a:r>
                    </a:p>
                  </a:txBody>
                  <a:tcPr anchor="ctr"/>
                </a:tc>
                <a:tc>
                  <a:txBody>
                    <a:bodyPr/>
                    <a:lstStyle/>
                    <a:p>
                      <a:pPr algn="ctr"/>
                      <a:r>
                        <a:rPr lang="fr-FR" sz="1500">
                          <a:solidFill>
                            <a:schemeClr val="tx1">
                              <a:lumMod val="95000"/>
                              <a:lumOff val="5000"/>
                            </a:schemeClr>
                          </a:solidFill>
                        </a:rPr>
                        <a:t>24%</a:t>
                      </a:r>
                    </a:p>
                  </a:txBody>
                  <a:tcPr anchor="ctr"/>
                </a:tc>
                <a:tc>
                  <a:txBody>
                    <a:bodyPr/>
                    <a:lstStyle/>
                    <a:p>
                      <a:pPr algn="ctr"/>
                      <a:r>
                        <a:rPr lang="fr-FR" sz="1500">
                          <a:solidFill>
                            <a:schemeClr val="tx1">
                              <a:lumMod val="95000"/>
                              <a:lumOff val="5000"/>
                            </a:schemeClr>
                          </a:solidFill>
                        </a:rPr>
                        <a:t>24%</a:t>
                      </a:r>
                    </a:p>
                  </a:txBody>
                  <a:tcPr anchor="ctr"/>
                </a:tc>
                <a:extLst>
                  <a:ext uri="{0D108BD9-81ED-4DB2-BD59-A6C34878D82A}">
                    <a16:rowId xmlns:a16="http://schemas.microsoft.com/office/drawing/2014/main" val="3992131295"/>
                  </a:ext>
                </a:extLst>
              </a:tr>
              <a:tr h="940560">
                <a:tc>
                  <a:txBody>
                    <a:bodyPr/>
                    <a:lstStyle/>
                    <a:p>
                      <a:pPr lvl="0"/>
                      <a:r>
                        <a:rPr lang="fr-FR" sz="1500" b="1">
                          <a:solidFill>
                            <a:schemeClr val="tx1"/>
                          </a:solidFill>
                        </a:rPr>
                        <a:t>Entreprises de taille intermédiaire - ETI</a:t>
                      </a:r>
                    </a:p>
                  </a:txBody>
                  <a:tcPr anchor="ctr"/>
                </a:tc>
                <a:tc>
                  <a:txBody>
                    <a:bodyPr/>
                    <a:lstStyle/>
                    <a:p>
                      <a:pPr algn="ctr"/>
                      <a:r>
                        <a:rPr lang="fr-FR" sz="1500">
                          <a:solidFill>
                            <a:schemeClr val="tx1">
                              <a:lumMod val="95000"/>
                              <a:lumOff val="5000"/>
                            </a:schemeClr>
                          </a:solidFill>
                        </a:rPr>
                        <a:t>24%</a:t>
                      </a:r>
                    </a:p>
                  </a:txBody>
                  <a:tcPr anchor="ctr"/>
                </a:tc>
                <a:tc>
                  <a:txBody>
                    <a:bodyPr/>
                    <a:lstStyle/>
                    <a:p>
                      <a:pPr algn="ctr"/>
                      <a:r>
                        <a:rPr lang="fr-FR" sz="1500">
                          <a:solidFill>
                            <a:schemeClr val="tx1">
                              <a:lumMod val="95000"/>
                              <a:lumOff val="5000"/>
                            </a:schemeClr>
                          </a:solidFill>
                        </a:rPr>
                        <a:t>23%</a:t>
                      </a:r>
                    </a:p>
                  </a:txBody>
                  <a:tcPr anchor="ctr"/>
                </a:tc>
                <a:tc>
                  <a:txBody>
                    <a:bodyPr/>
                    <a:lstStyle/>
                    <a:p>
                      <a:pPr algn="ctr"/>
                      <a:r>
                        <a:rPr lang="fr-FR" sz="1500">
                          <a:solidFill>
                            <a:schemeClr val="tx1">
                              <a:lumMod val="95000"/>
                              <a:lumOff val="5000"/>
                            </a:schemeClr>
                          </a:solidFill>
                        </a:rPr>
                        <a:t>26%</a:t>
                      </a:r>
                    </a:p>
                  </a:txBody>
                  <a:tcPr anchor="ctr"/>
                </a:tc>
                <a:tc>
                  <a:txBody>
                    <a:bodyPr/>
                    <a:lstStyle/>
                    <a:p>
                      <a:pPr algn="ctr"/>
                      <a:r>
                        <a:rPr lang="fr-FR" sz="1500">
                          <a:solidFill>
                            <a:schemeClr val="tx1">
                              <a:lumMod val="95000"/>
                              <a:lumOff val="5000"/>
                            </a:schemeClr>
                          </a:solidFill>
                        </a:rPr>
                        <a:t>27%</a:t>
                      </a:r>
                    </a:p>
                  </a:txBody>
                  <a:tcPr anchor="ctr"/>
                </a:tc>
                <a:tc>
                  <a:txBody>
                    <a:bodyPr/>
                    <a:lstStyle/>
                    <a:p>
                      <a:pPr algn="ctr"/>
                      <a:r>
                        <a:rPr lang="fr-FR" sz="1500">
                          <a:solidFill>
                            <a:schemeClr val="tx1">
                              <a:lumMod val="95000"/>
                              <a:lumOff val="5000"/>
                            </a:schemeClr>
                          </a:solidFill>
                        </a:rPr>
                        <a:t>27%</a:t>
                      </a:r>
                    </a:p>
                  </a:txBody>
                  <a:tcPr anchor="ctr"/>
                </a:tc>
                <a:tc>
                  <a:txBody>
                    <a:bodyPr/>
                    <a:lstStyle/>
                    <a:p>
                      <a:pPr algn="ctr"/>
                      <a:r>
                        <a:rPr lang="fr-FR" sz="1500">
                          <a:solidFill>
                            <a:schemeClr val="tx1">
                              <a:lumMod val="95000"/>
                              <a:lumOff val="5000"/>
                            </a:schemeClr>
                          </a:solidFill>
                        </a:rPr>
                        <a:t>27%</a:t>
                      </a:r>
                    </a:p>
                  </a:txBody>
                  <a:tcPr anchor="ctr"/>
                </a:tc>
                <a:extLst>
                  <a:ext uri="{0D108BD9-81ED-4DB2-BD59-A6C34878D82A}">
                    <a16:rowId xmlns:a16="http://schemas.microsoft.com/office/drawing/2014/main" val="1692136614"/>
                  </a:ext>
                </a:extLst>
              </a:tr>
            </a:tbl>
          </a:graphicData>
        </a:graphic>
      </p:graphicFrame>
      <p:sp>
        <p:nvSpPr>
          <p:cNvPr id="19" name="ZoneTexte 18">
            <a:extLst>
              <a:ext uri="{FF2B5EF4-FFF2-40B4-BE49-F238E27FC236}">
                <a16:creationId xmlns:a16="http://schemas.microsoft.com/office/drawing/2014/main" id="{2C8DFEA1-171C-E39F-AF6E-13F204320A95}"/>
              </a:ext>
            </a:extLst>
          </p:cNvPr>
          <p:cNvSpPr txBox="1"/>
          <p:nvPr/>
        </p:nvSpPr>
        <p:spPr>
          <a:xfrm>
            <a:off x="607498" y="6938429"/>
            <a:ext cx="7023774" cy="261610"/>
          </a:xfrm>
          <a:prstGeom prst="rect">
            <a:avLst/>
          </a:prstGeom>
          <a:noFill/>
        </p:spPr>
        <p:txBody>
          <a:bodyPr wrap="square" rtlCol="0">
            <a:spAutoFit/>
          </a:bodyPr>
          <a:lstStyle/>
          <a:p>
            <a:pPr algn="just"/>
            <a:r>
              <a:rPr lang="fr-FR" sz="1100" i="1" baseline="30000">
                <a:solidFill>
                  <a:schemeClr val="bg1">
                    <a:lumMod val="50000"/>
                  </a:schemeClr>
                </a:solidFill>
                <a:latin typeface="Arial" panose="020B0604020202020204" pitchFamily="34" charset="0"/>
                <a:cs typeface="Arial" panose="020B0604020202020204" pitchFamily="34" charset="0"/>
              </a:rPr>
              <a:t>1</a:t>
            </a:r>
            <a:r>
              <a:rPr lang="fr-FR" sz="1100" i="1">
                <a:solidFill>
                  <a:schemeClr val="bg1">
                    <a:lumMod val="50000"/>
                  </a:schemeClr>
                </a:solidFill>
                <a:latin typeface="Arial" panose="020B0604020202020204" pitchFamily="34" charset="0"/>
                <a:cs typeface="Arial" panose="020B0604020202020204" pitchFamily="34" charset="0"/>
              </a:rPr>
              <a:t>Le taux de marge est défini comme le rapport de l’excédent brut d’exploitation sur la valeur ajoutée.</a:t>
            </a:r>
          </a:p>
        </p:txBody>
      </p:sp>
      <p:pic>
        <p:nvPicPr>
          <p:cNvPr id="4" name="Image 3">
            <a:extLst>
              <a:ext uri="{FF2B5EF4-FFF2-40B4-BE49-F238E27FC236}">
                <a16:creationId xmlns:a16="http://schemas.microsoft.com/office/drawing/2014/main" id="{27D8F90A-8A1E-0CB9-F930-BF4B90017D1A}"/>
              </a:ext>
            </a:extLst>
          </p:cNvPr>
          <p:cNvPicPr>
            <a:picLocks noChangeAspect="1"/>
          </p:cNvPicPr>
          <p:nvPr/>
        </p:nvPicPr>
        <p:blipFill>
          <a:blip r:embed="rId2"/>
          <a:stretch>
            <a:fillRect/>
          </a:stretch>
        </p:blipFill>
        <p:spPr>
          <a:xfrm>
            <a:off x="6950028" y="2583067"/>
            <a:ext cx="5126887" cy="3379699"/>
          </a:xfrm>
          <a:prstGeom prst="rect">
            <a:avLst/>
          </a:prstGeom>
        </p:spPr>
      </p:pic>
    </p:spTree>
    <p:extLst>
      <p:ext uri="{BB962C8B-B14F-4D97-AF65-F5344CB8AC3E}">
        <p14:creationId xmlns:p14="http://schemas.microsoft.com/office/powerpoint/2010/main" val="178228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C5C0D4-4E58-7DA1-EA55-78F0B0913224}"/>
              </a:ext>
            </a:extLst>
          </p:cNvPr>
          <p:cNvSpPr/>
          <p:nvPr/>
        </p:nvSpPr>
        <p:spPr>
          <a:xfrm>
            <a:off x="10437091" y="6709144"/>
            <a:ext cx="1471374" cy="63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8" name="Espace réservé du texte 1">
            <a:extLst>
              <a:ext uri="{FF2B5EF4-FFF2-40B4-BE49-F238E27FC236}">
                <a16:creationId xmlns:a16="http://schemas.microsoft.com/office/drawing/2014/main" id="{C03F3ACB-8238-4010-BEDB-414776FF0680}"/>
              </a:ext>
            </a:extLst>
          </p:cNvPr>
          <p:cNvSpPr txBox="1">
            <a:spLocks/>
          </p:cNvSpPr>
          <p:nvPr/>
        </p:nvSpPr>
        <p:spPr>
          <a:xfrm>
            <a:off x="650815" y="1407874"/>
            <a:ext cx="5921478" cy="2900392"/>
          </a:xfrm>
          <a:prstGeom prst="rect">
            <a:avLst/>
          </a:prstGeom>
          <a:solidFill>
            <a:schemeClr val="bg1"/>
          </a:solidFill>
        </p:spPr>
        <p:txBody>
          <a:bodyPr/>
          <a:lstStyle>
            <a:lvl1pPr marL="228587" indent="-228587" algn="l" defTabSz="914348" rtl="0" eaLnBrk="1" latinLnBrk="0" hangingPunct="1">
              <a:lnSpc>
                <a:spcPct val="90000"/>
              </a:lnSpc>
              <a:spcBef>
                <a:spcPts val="1000"/>
              </a:spcBef>
              <a:buClr>
                <a:srgbClr val="EB6025"/>
              </a:buClr>
              <a:buFont typeface="Arial" panose="020B0604020202020204" pitchFamily="34" charset="0"/>
              <a:buChar char="●"/>
              <a:defRPr sz="1800" b="1" i="0" kern="1200" cap="all" baseline="0">
                <a:solidFill>
                  <a:srgbClr val="A2C748"/>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D3D800"/>
              </a:buClr>
            </a:pPr>
            <a:r>
              <a:rPr lang="fr-FR" sz="1600" b="0" cap="none">
                <a:solidFill>
                  <a:schemeClr val="tx1">
                    <a:lumMod val="50000"/>
                    <a:lumOff val="50000"/>
                  </a:schemeClr>
                </a:solidFill>
              </a:rPr>
              <a:t>Après les hausses record observées entre 2019 et 2021, sous l’effet notamment du recours aux PGE, </a:t>
            </a:r>
            <a:r>
              <a:rPr lang="fr-FR" sz="1600" cap="none">
                <a:solidFill>
                  <a:schemeClr val="bg1">
                    <a:lumMod val="50000"/>
                  </a:schemeClr>
                </a:solidFill>
              </a:rPr>
              <a:t>la </a:t>
            </a:r>
            <a:r>
              <a:rPr lang="fr-FR" sz="1600" cap="none">
                <a:solidFill>
                  <a:srgbClr val="009EBA"/>
                </a:solidFill>
              </a:rPr>
              <a:t>trésorerie des entreprises </a:t>
            </a:r>
            <a:r>
              <a:rPr lang="fr-FR" sz="1600" cap="none">
                <a:solidFill>
                  <a:schemeClr val="bg1">
                    <a:lumMod val="50000"/>
                  </a:schemeClr>
                </a:solidFill>
              </a:rPr>
              <a:t>est stable depuis 2021 – </a:t>
            </a:r>
            <a:r>
              <a:rPr lang="fr-FR" sz="1600" cap="none">
                <a:solidFill>
                  <a:schemeClr val="tx1">
                    <a:lumMod val="50000"/>
                    <a:lumOff val="50000"/>
                  </a:schemeClr>
                </a:solidFill>
              </a:rPr>
              <a:t>avec, depuis 2023, une réallocation d’une partie des dépôts à vue vers des dépôts à terme. </a:t>
            </a:r>
            <a:r>
              <a:rPr lang="fr-FR" sz="1600" b="0" cap="none">
                <a:solidFill>
                  <a:schemeClr val="tx1">
                    <a:lumMod val="50000"/>
                    <a:lumOff val="50000"/>
                  </a:schemeClr>
                </a:solidFill>
              </a:rPr>
              <a:t>Le maintien du niveau de trésorerie au niveau macroéconomique peut toutefois masquer des situations individuelles plus contrastées.</a:t>
            </a:r>
          </a:p>
          <a:p>
            <a:pPr algn="just">
              <a:buClr>
                <a:srgbClr val="D3D800"/>
              </a:buClr>
            </a:pPr>
            <a:r>
              <a:rPr lang="fr-FR" sz="1600" b="0" cap="none">
                <a:solidFill>
                  <a:schemeClr val="tx1">
                    <a:lumMod val="50000"/>
                    <a:lumOff val="50000"/>
                  </a:schemeClr>
                </a:solidFill>
              </a:rPr>
              <a:t>La trésorerie renforce la résilience financière des entreprises et génère des intérêts lorsqu’elle est placée en dépôts à terme.</a:t>
            </a:r>
          </a:p>
        </p:txBody>
      </p:sp>
      <p:sp>
        <p:nvSpPr>
          <p:cNvPr id="10" name="ZoneTexte 9">
            <a:extLst>
              <a:ext uri="{FF2B5EF4-FFF2-40B4-BE49-F238E27FC236}">
                <a16:creationId xmlns:a16="http://schemas.microsoft.com/office/drawing/2014/main" id="{49415F6E-6A93-6041-9B23-855F354C3B83}"/>
              </a:ext>
            </a:extLst>
          </p:cNvPr>
          <p:cNvSpPr txBox="1"/>
          <p:nvPr/>
        </p:nvSpPr>
        <p:spPr>
          <a:xfrm>
            <a:off x="6867482" y="1407874"/>
            <a:ext cx="4876902" cy="969496"/>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Sources de trésorerie des entreprises en France (en milliards d’euros)</a:t>
            </a:r>
          </a:p>
          <a:p>
            <a:pPr algn="just"/>
            <a:endParaRPr lang="fr-FR" sz="1400" b="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 Rapport sur la stabilité financière, Juin 2025</a:t>
            </a:r>
          </a:p>
        </p:txBody>
      </p:sp>
      <p:sp>
        <p:nvSpPr>
          <p:cNvPr id="23" name="Ellipse 22">
            <a:extLst>
              <a:ext uri="{FF2B5EF4-FFF2-40B4-BE49-F238E27FC236}">
                <a16:creationId xmlns:a16="http://schemas.microsoft.com/office/drawing/2014/main" id="{AC8B3F7D-A523-5FC3-F81F-355524EC7415}"/>
              </a:ext>
            </a:extLst>
          </p:cNvPr>
          <p:cNvSpPr/>
          <p:nvPr/>
        </p:nvSpPr>
        <p:spPr>
          <a:xfrm>
            <a:off x="2190541" y="3908814"/>
            <a:ext cx="2863781" cy="2790599"/>
          </a:xfrm>
          <a:prstGeom prst="ellipse">
            <a:avLst/>
          </a:prstGeom>
          <a:solidFill>
            <a:srgbClr val="0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984"/>
          </a:p>
        </p:txBody>
      </p:sp>
      <p:sp>
        <p:nvSpPr>
          <p:cNvPr id="24" name="Rectangle 23">
            <a:extLst>
              <a:ext uri="{FF2B5EF4-FFF2-40B4-BE49-F238E27FC236}">
                <a16:creationId xmlns:a16="http://schemas.microsoft.com/office/drawing/2014/main" id="{1484225B-6C35-08AC-7B3F-CDCE6BFFBA1C}"/>
              </a:ext>
            </a:extLst>
          </p:cNvPr>
          <p:cNvSpPr/>
          <p:nvPr/>
        </p:nvSpPr>
        <p:spPr>
          <a:xfrm>
            <a:off x="2427463" y="4426900"/>
            <a:ext cx="2444638" cy="2000548"/>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a:solidFill>
                  <a:srgbClr val="FFFFFF"/>
                </a:solidFill>
                <a:latin typeface="Arial" panose="020B0604020202020204" pitchFamily="34" charset="0"/>
                <a:cs typeface="Arial" panose="020B0604020202020204" pitchFamily="34" charset="0"/>
              </a:rPr>
              <a:t>Entre 2019 et 2024, la trésorerie médiane des PME (hors microentreprises) a augmenté de </a:t>
            </a:r>
            <a:r>
              <a:rPr lang="fr-FR" sz="4000" b="1">
                <a:solidFill>
                  <a:srgbClr val="FFFFFF"/>
                </a:solidFill>
                <a:latin typeface="Arial" panose="020B0604020202020204" pitchFamily="34" charset="0"/>
                <a:cs typeface="Arial" panose="020B0604020202020204" pitchFamily="34" charset="0"/>
              </a:rPr>
              <a:t>31%</a:t>
            </a:r>
            <a:endParaRPr lang="fr-FR" sz="4000" b="1" baseline="30000">
              <a:solidFill>
                <a:srgbClr val="FFFFFF"/>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530D485-D548-2224-9DEC-AF1828EA24D1}"/>
              </a:ext>
            </a:extLst>
          </p:cNvPr>
          <p:cNvSpPr/>
          <p:nvPr/>
        </p:nvSpPr>
        <p:spPr>
          <a:xfrm>
            <a:off x="803392" y="7061539"/>
            <a:ext cx="5025466" cy="276999"/>
          </a:xfrm>
          <a:prstGeom prst="rect">
            <a:avLst/>
          </a:prstGeom>
        </p:spPr>
        <p:txBody>
          <a:bodyPr wrap="square">
            <a:spAutoFit/>
          </a:bodyPr>
          <a:lstStyle/>
          <a:p>
            <a:pPr algn="just"/>
            <a:r>
              <a:rPr lang="fr-FR" sz="1200" i="1">
                <a:solidFill>
                  <a:schemeClr val="bg1">
                    <a:lumMod val="50000"/>
                  </a:schemeClr>
                </a:solidFill>
                <a:latin typeface="Arial" panose="020B0604020202020204" pitchFamily="34" charset="0"/>
                <a:cs typeface="Arial" panose="020B0604020202020204" pitchFamily="34" charset="0"/>
              </a:rPr>
              <a:t>Source : Banque de France, Bulletin 259/2, Juillet 2025</a:t>
            </a:r>
          </a:p>
        </p:txBody>
      </p:sp>
      <p:sp>
        <p:nvSpPr>
          <p:cNvPr id="2" name="Espace réservé du texte 12">
            <a:extLst>
              <a:ext uri="{FF2B5EF4-FFF2-40B4-BE49-F238E27FC236}">
                <a16:creationId xmlns:a16="http://schemas.microsoft.com/office/drawing/2014/main" id="{266A5B39-3730-7A01-BBF5-9490E86AC9E6}"/>
              </a:ext>
            </a:extLst>
          </p:cNvPr>
          <p:cNvSpPr txBox="1">
            <a:spLocks/>
          </p:cNvSpPr>
          <p:nvPr/>
        </p:nvSpPr>
        <p:spPr>
          <a:xfrm>
            <a:off x="650815" y="772743"/>
            <a:ext cx="10970514" cy="455693"/>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a:t>Les entreprises ont confirmé leur résilience en 2024 </a:t>
            </a:r>
          </a:p>
        </p:txBody>
      </p:sp>
      <p:pic>
        <p:nvPicPr>
          <p:cNvPr id="5" name="Image 4">
            <a:extLst>
              <a:ext uri="{FF2B5EF4-FFF2-40B4-BE49-F238E27FC236}">
                <a16:creationId xmlns:a16="http://schemas.microsoft.com/office/drawing/2014/main" id="{0641730E-7AD3-CE27-409F-28C132CEC88C}"/>
              </a:ext>
            </a:extLst>
          </p:cNvPr>
          <p:cNvPicPr>
            <a:picLocks noChangeAspect="1"/>
          </p:cNvPicPr>
          <p:nvPr/>
        </p:nvPicPr>
        <p:blipFill>
          <a:blip r:embed="rId2"/>
          <a:stretch>
            <a:fillRect/>
          </a:stretch>
        </p:blipFill>
        <p:spPr>
          <a:xfrm>
            <a:off x="6719887" y="2612173"/>
            <a:ext cx="5222918" cy="3539628"/>
          </a:xfrm>
          <a:prstGeom prst="rect">
            <a:avLst/>
          </a:prstGeom>
        </p:spPr>
      </p:pic>
    </p:spTree>
    <p:extLst>
      <p:ext uri="{BB962C8B-B14F-4D97-AF65-F5344CB8AC3E}">
        <p14:creationId xmlns:p14="http://schemas.microsoft.com/office/powerpoint/2010/main" val="208904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C5C0D4-4E58-7DA1-EA55-78F0B0913224}"/>
              </a:ext>
            </a:extLst>
          </p:cNvPr>
          <p:cNvSpPr/>
          <p:nvPr/>
        </p:nvSpPr>
        <p:spPr>
          <a:xfrm>
            <a:off x="10437091" y="6709144"/>
            <a:ext cx="1471374" cy="63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8" name="Espace réservé du texte 1">
            <a:extLst>
              <a:ext uri="{FF2B5EF4-FFF2-40B4-BE49-F238E27FC236}">
                <a16:creationId xmlns:a16="http://schemas.microsoft.com/office/drawing/2014/main" id="{C03F3ACB-8238-4010-BEDB-414776FF0680}"/>
              </a:ext>
            </a:extLst>
          </p:cNvPr>
          <p:cNvSpPr txBox="1">
            <a:spLocks/>
          </p:cNvSpPr>
          <p:nvPr/>
        </p:nvSpPr>
        <p:spPr>
          <a:xfrm>
            <a:off x="652799" y="1550081"/>
            <a:ext cx="5558296" cy="5478733"/>
          </a:xfrm>
          <a:prstGeom prst="rect">
            <a:avLst/>
          </a:prstGeom>
          <a:solidFill>
            <a:schemeClr val="bg1"/>
          </a:solidFill>
        </p:spPr>
        <p:txBody>
          <a:bodyPr/>
          <a:lstStyle>
            <a:lvl1pPr marL="228587" indent="-228587" algn="l" defTabSz="914348" rtl="0" eaLnBrk="1" latinLnBrk="0" hangingPunct="1">
              <a:lnSpc>
                <a:spcPct val="90000"/>
              </a:lnSpc>
              <a:spcBef>
                <a:spcPts val="1000"/>
              </a:spcBef>
              <a:buClr>
                <a:srgbClr val="EB6025"/>
              </a:buClr>
              <a:buFont typeface="Arial" panose="020B0604020202020204" pitchFamily="34" charset="0"/>
              <a:buChar char="●"/>
              <a:defRPr sz="1800" b="1" i="0" kern="1200" cap="all" baseline="0">
                <a:solidFill>
                  <a:srgbClr val="A2C748"/>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D3D800"/>
              </a:buClr>
            </a:pPr>
            <a:r>
              <a:rPr lang="fr-FR" sz="1600" cap="none">
                <a:solidFill>
                  <a:schemeClr val="bg1">
                    <a:lumMod val="50000"/>
                  </a:schemeClr>
                </a:solidFill>
              </a:rPr>
              <a:t>Le </a:t>
            </a:r>
            <a:r>
              <a:rPr lang="fr-FR" sz="1600" cap="none">
                <a:solidFill>
                  <a:srgbClr val="009EBA"/>
                </a:solidFill>
              </a:rPr>
              <a:t>taux d’endettement brut</a:t>
            </a:r>
            <a:r>
              <a:rPr lang="fr-FR" sz="1600" cap="none">
                <a:solidFill>
                  <a:schemeClr val="bg1">
                    <a:lumMod val="50000"/>
                  </a:schemeClr>
                </a:solidFill>
              </a:rPr>
              <a:t>, </a:t>
            </a:r>
            <a:r>
              <a:rPr lang="fr-FR" sz="1600" b="0" cap="none">
                <a:solidFill>
                  <a:schemeClr val="bg1">
                    <a:lumMod val="50000"/>
                  </a:schemeClr>
                </a:solidFill>
              </a:rPr>
              <a:t>qui rapporte l’endettement financier aux capitaux propres,</a:t>
            </a:r>
            <a:r>
              <a:rPr lang="fr-FR" sz="1600" b="0" cap="none">
                <a:solidFill>
                  <a:srgbClr val="009EBA"/>
                </a:solidFill>
              </a:rPr>
              <a:t> </a:t>
            </a:r>
            <a:r>
              <a:rPr lang="fr-FR" sz="1600" cap="none">
                <a:solidFill>
                  <a:srgbClr val="009EBA"/>
                </a:solidFill>
              </a:rPr>
              <a:t>a diminué </a:t>
            </a:r>
            <a:r>
              <a:rPr lang="fr-FR" sz="1600" cap="none">
                <a:solidFill>
                  <a:schemeClr val="bg1">
                    <a:lumMod val="50000"/>
                  </a:schemeClr>
                </a:solidFill>
              </a:rPr>
              <a:t>en 2024 pour  les microentreprises (ou TPE), les PME et les ETI. </a:t>
            </a:r>
            <a:r>
              <a:rPr lang="fr-FR" sz="1600" b="0" cap="none">
                <a:solidFill>
                  <a:schemeClr val="bg1">
                    <a:lumMod val="50000"/>
                  </a:schemeClr>
                </a:solidFill>
              </a:rPr>
              <a:t>Comme l’année passée, cette baisse s’explique en particulier par un renforcement marqué des fonds propres (+7% pour les TPE, +5% pour les PME et +4% pour les ETI)</a:t>
            </a:r>
          </a:p>
          <a:p>
            <a:pPr algn="just">
              <a:buClr>
                <a:srgbClr val="D3D800"/>
              </a:buClr>
            </a:pPr>
            <a:r>
              <a:rPr lang="fr-FR" sz="1600" cap="none">
                <a:solidFill>
                  <a:schemeClr val="bg1">
                    <a:lumMod val="50000"/>
                  </a:schemeClr>
                </a:solidFill>
              </a:rPr>
              <a:t>Les conclusions évoluent peu si l’on considère le </a:t>
            </a:r>
            <a:r>
              <a:rPr lang="fr-FR" sz="1600" cap="none">
                <a:solidFill>
                  <a:srgbClr val="009EBA"/>
                </a:solidFill>
              </a:rPr>
              <a:t>taux d’endettement net </a:t>
            </a:r>
            <a:r>
              <a:rPr lang="fr-FR" sz="1600" cap="none">
                <a:solidFill>
                  <a:schemeClr val="bg1">
                    <a:lumMod val="50000"/>
                  </a:schemeClr>
                </a:solidFill>
              </a:rPr>
              <a:t>de la trésorerie.</a:t>
            </a:r>
            <a:endParaRPr lang="fr-FR" sz="1600" b="0" cap="none">
              <a:solidFill>
                <a:schemeClr val="bg1">
                  <a:lumMod val="50000"/>
                </a:schemeClr>
              </a:solidFill>
            </a:endParaRPr>
          </a:p>
        </p:txBody>
      </p:sp>
      <p:sp>
        <p:nvSpPr>
          <p:cNvPr id="10" name="ZoneTexte 9">
            <a:extLst>
              <a:ext uri="{FF2B5EF4-FFF2-40B4-BE49-F238E27FC236}">
                <a16:creationId xmlns:a16="http://schemas.microsoft.com/office/drawing/2014/main" id="{49415F6E-6A93-6041-9B23-855F354C3B83}"/>
              </a:ext>
            </a:extLst>
          </p:cNvPr>
          <p:cNvSpPr txBox="1"/>
          <p:nvPr/>
        </p:nvSpPr>
        <p:spPr>
          <a:xfrm>
            <a:off x="6773801" y="1368275"/>
            <a:ext cx="5134664" cy="723275"/>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Taux d’endettement net (en %)</a:t>
            </a:r>
          </a:p>
          <a:p>
            <a:pPr algn="just"/>
            <a:endParaRPr lang="fr-FR" sz="1400" b="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a:t>
            </a:r>
          </a:p>
        </p:txBody>
      </p:sp>
      <p:sp>
        <p:nvSpPr>
          <p:cNvPr id="2" name="Espace réservé du texte 12">
            <a:extLst>
              <a:ext uri="{FF2B5EF4-FFF2-40B4-BE49-F238E27FC236}">
                <a16:creationId xmlns:a16="http://schemas.microsoft.com/office/drawing/2014/main" id="{F4C3F6CD-8B3F-677A-9933-836353315504}"/>
              </a:ext>
            </a:extLst>
          </p:cNvPr>
          <p:cNvSpPr txBox="1">
            <a:spLocks/>
          </p:cNvSpPr>
          <p:nvPr/>
        </p:nvSpPr>
        <p:spPr>
          <a:xfrm>
            <a:off x="650815" y="772743"/>
            <a:ext cx="10970514" cy="455693"/>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a:t>Les entreprises ont confirmé leur résilience en 2024 </a:t>
            </a:r>
          </a:p>
        </p:txBody>
      </p:sp>
      <p:sp>
        <p:nvSpPr>
          <p:cNvPr id="17" name="Ellipse 16">
            <a:extLst>
              <a:ext uri="{FF2B5EF4-FFF2-40B4-BE49-F238E27FC236}">
                <a16:creationId xmlns:a16="http://schemas.microsoft.com/office/drawing/2014/main" id="{39B0FC78-804B-5B78-B8B4-1271FE0DEE1F}"/>
              </a:ext>
            </a:extLst>
          </p:cNvPr>
          <p:cNvSpPr/>
          <p:nvPr/>
        </p:nvSpPr>
        <p:spPr>
          <a:xfrm>
            <a:off x="2202950" y="3779837"/>
            <a:ext cx="2877284" cy="2831349"/>
          </a:xfrm>
          <a:prstGeom prst="ellipse">
            <a:avLst/>
          </a:prstGeom>
          <a:solidFill>
            <a:srgbClr val="0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984"/>
          </a:p>
        </p:txBody>
      </p:sp>
      <p:sp>
        <p:nvSpPr>
          <p:cNvPr id="18" name="Rectangle 17">
            <a:extLst>
              <a:ext uri="{FF2B5EF4-FFF2-40B4-BE49-F238E27FC236}">
                <a16:creationId xmlns:a16="http://schemas.microsoft.com/office/drawing/2014/main" id="{57FE8C83-AED6-096E-D593-C36B8029F765}"/>
              </a:ext>
            </a:extLst>
          </p:cNvPr>
          <p:cNvSpPr/>
          <p:nvPr/>
        </p:nvSpPr>
        <p:spPr>
          <a:xfrm>
            <a:off x="2419273" y="4267796"/>
            <a:ext cx="2444638" cy="192360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700" b="1">
                <a:solidFill>
                  <a:srgbClr val="FFFFFF"/>
                </a:solidFill>
                <a:latin typeface="Arial" panose="020B0604020202020204" pitchFamily="34" charset="0"/>
                <a:cs typeface="Arial" panose="020B0604020202020204" pitchFamily="34" charset="0"/>
              </a:rPr>
              <a:t>Que ce soit pour les TPE, les PME ou les ETI, le taux d’endettement net en 2024 atteint le point le plus bas sur l’horizon observé</a:t>
            </a:r>
            <a:endParaRPr lang="fr-FR" sz="4400" b="1" baseline="30000">
              <a:solidFill>
                <a:srgbClr val="FFFFFF"/>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01EDBCC-322F-598E-9E5F-3956C30667A6}"/>
              </a:ext>
            </a:extLst>
          </p:cNvPr>
          <p:cNvSpPr/>
          <p:nvPr/>
        </p:nvSpPr>
        <p:spPr>
          <a:xfrm>
            <a:off x="785154" y="7028814"/>
            <a:ext cx="5025466" cy="276999"/>
          </a:xfrm>
          <a:prstGeom prst="rect">
            <a:avLst/>
          </a:prstGeom>
        </p:spPr>
        <p:txBody>
          <a:bodyPr wrap="square">
            <a:spAutoFit/>
          </a:bodyPr>
          <a:lstStyle/>
          <a:p>
            <a:pPr algn="just"/>
            <a:r>
              <a:rPr lang="fr-FR" sz="1200" i="1">
                <a:solidFill>
                  <a:schemeClr val="bg1">
                    <a:lumMod val="50000"/>
                  </a:schemeClr>
                </a:solidFill>
                <a:latin typeface="Arial" panose="020B0604020202020204" pitchFamily="34" charset="0"/>
                <a:cs typeface="Arial" panose="020B0604020202020204" pitchFamily="34" charset="0"/>
              </a:rPr>
              <a:t>Source : Banque de France, Bulletins 259/2, Juillet 2025</a:t>
            </a:r>
          </a:p>
        </p:txBody>
      </p:sp>
      <p:pic>
        <p:nvPicPr>
          <p:cNvPr id="4" name="Image 3">
            <a:extLst>
              <a:ext uri="{FF2B5EF4-FFF2-40B4-BE49-F238E27FC236}">
                <a16:creationId xmlns:a16="http://schemas.microsoft.com/office/drawing/2014/main" id="{BB12305A-19E1-3921-6C05-1E82514A99B8}"/>
              </a:ext>
            </a:extLst>
          </p:cNvPr>
          <p:cNvPicPr>
            <a:picLocks noChangeAspect="1"/>
          </p:cNvPicPr>
          <p:nvPr/>
        </p:nvPicPr>
        <p:blipFill>
          <a:blip r:embed="rId2"/>
          <a:stretch>
            <a:fillRect/>
          </a:stretch>
        </p:blipFill>
        <p:spPr>
          <a:xfrm>
            <a:off x="6773801" y="2572572"/>
            <a:ext cx="5134664" cy="3034120"/>
          </a:xfrm>
          <a:prstGeom prst="rect">
            <a:avLst/>
          </a:prstGeom>
        </p:spPr>
      </p:pic>
      <p:pic>
        <p:nvPicPr>
          <p:cNvPr id="7" name="Image 6">
            <a:extLst>
              <a:ext uri="{FF2B5EF4-FFF2-40B4-BE49-F238E27FC236}">
                <a16:creationId xmlns:a16="http://schemas.microsoft.com/office/drawing/2014/main" id="{1A47AA1A-9E43-2F33-4035-FCDE86D2C8CB}"/>
              </a:ext>
            </a:extLst>
          </p:cNvPr>
          <p:cNvPicPr>
            <a:picLocks noChangeAspect="1"/>
          </p:cNvPicPr>
          <p:nvPr/>
        </p:nvPicPr>
        <p:blipFill>
          <a:blip r:embed="rId3"/>
          <a:stretch>
            <a:fillRect/>
          </a:stretch>
        </p:blipFill>
        <p:spPr>
          <a:xfrm>
            <a:off x="7529794" y="2276190"/>
            <a:ext cx="3466019" cy="296382"/>
          </a:xfrm>
          <a:prstGeom prst="rect">
            <a:avLst/>
          </a:prstGeom>
        </p:spPr>
      </p:pic>
    </p:spTree>
    <p:extLst>
      <p:ext uri="{BB962C8B-B14F-4D97-AF65-F5344CB8AC3E}">
        <p14:creationId xmlns:p14="http://schemas.microsoft.com/office/powerpoint/2010/main" val="28778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C5C0D4-4E58-7DA1-EA55-78F0B0913224}"/>
              </a:ext>
            </a:extLst>
          </p:cNvPr>
          <p:cNvSpPr/>
          <p:nvPr/>
        </p:nvSpPr>
        <p:spPr>
          <a:xfrm>
            <a:off x="10437091" y="6709144"/>
            <a:ext cx="1471374" cy="63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7" name="Espace réservé du texte 12">
            <a:extLst>
              <a:ext uri="{FF2B5EF4-FFF2-40B4-BE49-F238E27FC236}">
                <a16:creationId xmlns:a16="http://schemas.microsoft.com/office/drawing/2014/main" id="{90D6CFF9-EB52-45F4-B556-3C5E88D0C8C3}"/>
              </a:ext>
            </a:extLst>
          </p:cNvPr>
          <p:cNvSpPr txBox="1">
            <a:spLocks/>
          </p:cNvSpPr>
          <p:nvPr/>
        </p:nvSpPr>
        <p:spPr>
          <a:xfrm>
            <a:off x="650815" y="772743"/>
            <a:ext cx="10970514" cy="784298"/>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La résistance des entreprises faiblit néanmoins</a:t>
            </a:r>
          </a:p>
        </p:txBody>
      </p:sp>
      <p:sp>
        <p:nvSpPr>
          <p:cNvPr id="8" name="Espace réservé du texte 1">
            <a:extLst>
              <a:ext uri="{FF2B5EF4-FFF2-40B4-BE49-F238E27FC236}">
                <a16:creationId xmlns:a16="http://schemas.microsoft.com/office/drawing/2014/main" id="{C03F3ACB-8238-4010-BEDB-414776FF0680}"/>
              </a:ext>
            </a:extLst>
          </p:cNvPr>
          <p:cNvSpPr txBox="1">
            <a:spLocks/>
          </p:cNvSpPr>
          <p:nvPr/>
        </p:nvSpPr>
        <p:spPr>
          <a:xfrm>
            <a:off x="522990" y="1697811"/>
            <a:ext cx="5983900" cy="1956032"/>
          </a:xfrm>
          <a:prstGeom prst="rect">
            <a:avLst/>
          </a:prstGeom>
          <a:solidFill>
            <a:schemeClr val="bg1"/>
          </a:solidFill>
        </p:spPr>
        <p:txBody>
          <a:bodyPr/>
          <a:lstStyle>
            <a:lvl1pPr marL="228587" indent="-228587" algn="l" defTabSz="914348" rtl="0" eaLnBrk="1" latinLnBrk="0" hangingPunct="1">
              <a:lnSpc>
                <a:spcPct val="90000"/>
              </a:lnSpc>
              <a:spcBef>
                <a:spcPts val="1000"/>
              </a:spcBef>
              <a:buClr>
                <a:srgbClr val="EB6025"/>
              </a:buClr>
              <a:buFont typeface="Arial" panose="020B0604020202020204" pitchFamily="34" charset="0"/>
              <a:buChar char="●"/>
              <a:defRPr sz="1800" b="1" i="0" kern="1200" cap="all" baseline="0">
                <a:solidFill>
                  <a:srgbClr val="A2C748"/>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D3D800"/>
              </a:buClr>
            </a:pPr>
            <a:r>
              <a:rPr lang="fr-FR" sz="1600" b="0" cap="none" dirty="0">
                <a:solidFill>
                  <a:schemeClr val="bg1">
                    <a:lumMod val="50000"/>
                  </a:schemeClr>
                </a:solidFill>
              </a:rPr>
              <a:t>Dans un contexte économique mondial morose, </a:t>
            </a:r>
            <a:r>
              <a:rPr lang="fr-FR" sz="1600" cap="none" dirty="0">
                <a:solidFill>
                  <a:schemeClr val="bg1">
                    <a:lumMod val="50000"/>
                  </a:schemeClr>
                </a:solidFill>
              </a:rPr>
              <a:t>les entreprises françaises voient leurs </a:t>
            </a:r>
            <a:r>
              <a:rPr lang="fr-FR" sz="1600" cap="none" dirty="0">
                <a:solidFill>
                  <a:srgbClr val="009EBA"/>
                </a:solidFill>
              </a:rPr>
              <a:t>carnets de commandes p</a:t>
            </a:r>
            <a:r>
              <a:rPr lang="fr-FR" sz="1600" cap="none" dirty="0">
                <a:solidFill>
                  <a:schemeClr val="bg1">
                    <a:lumMod val="50000"/>
                  </a:schemeClr>
                </a:solidFill>
              </a:rPr>
              <a:t>oursuivre leur repli, </a:t>
            </a:r>
            <a:r>
              <a:rPr lang="fr-FR" sz="1600" b="0" cap="none" dirty="0">
                <a:solidFill>
                  <a:schemeClr val="bg1">
                    <a:lumMod val="50000"/>
                  </a:schemeClr>
                </a:solidFill>
              </a:rPr>
              <a:t>notamment dans l’industrie et le bâtiment.</a:t>
            </a:r>
          </a:p>
          <a:p>
            <a:pPr algn="just">
              <a:buClr>
                <a:srgbClr val="D3D800"/>
              </a:buClr>
            </a:pPr>
            <a:r>
              <a:rPr lang="fr-FR" sz="1600" b="0" cap="none" dirty="0">
                <a:solidFill>
                  <a:schemeClr val="bg1">
                    <a:lumMod val="50000"/>
                  </a:schemeClr>
                </a:solidFill>
              </a:rPr>
              <a:t>Le </a:t>
            </a:r>
            <a:r>
              <a:rPr lang="fr-FR" sz="1600" cap="none" dirty="0">
                <a:solidFill>
                  <a:schemeClr val="bg1">
                    <a:lumMod val="50000"/>
                  </a:schemeClr>
                </a:solidFill>
              </a:rPr>
              <a:t>solde net d’opinion de dirigeants de TPE-PME déclarant que les </a:t>
            </a:r>
            <a:r>
              <a:rPr lang="fr-FR" sz="1600" cap="none" dirty="0">
                <a:solidFill>
                  <a:srgbClr val="009EBA"/>
                </a:solidFill>
              </a:rPr>
              <a:t>délais de paiement </a:t>
            </a:r>
            <a:r>
              <a:rPr lang="fr-FR" sz="1600" cap="none" dirty="0">
                <a:solidFill>
                  <a:schemeClr val="bg1">
                    <a:lumMod val="50000"/>
                  </a:schemeClr>
                </a:solidFill>
              </a:rPr>
              <a:t>de leurs clients ont progressé reste à un niveau élevé.</a:t>
            </a:r>
          </a:p>
        </p:txBody>
      </p:sp>
      <p:sp>
        <p:nvSpPr>
          <p:cNvPr id="10" name="ZoneTexte 9">
            <a:extLst>
              <a:ext uri="{FF2B5EF4-FFF2-40B4-BE49-F238E27FC236}">
                <a16:creationId xmlns:a16="http://schemas.microsoft.com/office/drawing/2014/main" id="{49415F6E-6A93-6041-9B23-855F354C3B83}"/>
              </a:ext>
            </a:extLst>
          </p:cNvPr>
          <p:cNvSpPr txBox="1"/>
          <p:nvPr/>
        </p:nvSpPr>
        <p:spPr>
          <a:xfrm>
            <a:off x="6932885" y="1447412"/>
            <a:ext cx="4975579" cy="654025"/>
          </a:xfrm>
          <a:prstGeom prst="rect">
            <a:avLst/>
          </a:prstGeom>
          <a:noFill/>
        </p:spPr>
        <p:txBody>
          <a:bodyPr wrap="square" rtlCol="0">
            <a:spAutoFit/>
          </a:bodyPr>
          <a:lstStyle/>
          <a:p>
            <a:pPr algn="just"/>
            <a:r>
              <a:rPr lang="fr-FR" sz="1400" b="1">
                <a:solidFill>
                  <a:srgbClr val="EB6025"/>
                </a:solidFill>
                <a:latin typeface="Arial" panose="020B0604020202020204" pitchFamily="34" charset="0"/>
                <a:cs typeface="Arial" panose="020B0604020202020204" pitchFamily="34" charset="0"/>
              </a:rPr>
              <a:t>Situation des carnets de commandes (soldes d’opinion</a:t>
            </a:r>
            <a:r>
              <a:rPr lang="fr-FR" sz="1400" b="1" baseline="30000">
                <a:solidFill>
                  <a:srgbClr val="EB6025"/>
                </a:solidFill>
                <a:latin typeface="Arial" panose="020B0604020202020204" pitchFamily="34" charset="0"/>
                <a:cs typeface="Arial" panose="020B0604020202020204" pitchFamily="34" charset="0"/>
              </a:rPr>
              <a:t>2</a:t>
            </a:r>
            <a:r>
              <a:rPr lang="fr-FR" sz="1400" b="1">
                <a:solidFill>
                  <a:srgbClr val="EB6025"/>
                </a:solidFill>
                <a:latin typeface="Arial" panose="020B0604020202020204" pitchFamily="34" charset="0"/>
                <a:cs typeface="Arial" panose="020B0604020202020204" pitchFamily="34" charset="0"/>
              </a:rPr>
              <a:t>)</a:t>
            </a:r>
          </a:p>
          <a:p>
            <a:pPr algn="just"/>
            <a:endParaRPr lang="fr-FR" sz="1200" b="1">
              <a:solidFill>
                <a:srgbClr val="D70365"/>
              </a:solidFill>
              <a:latin typeface="Arial" panose="020B0604020202020204" pitchFamily="34" charset="0"/>
              <a:cs typeface="Arial" panose="020B0604020202020204" pitchFamily="34" charset="0"/>
            </a:endParaRPr>
          </a:p>
          <a:p>
            <a:r>
              <a:rPr lang="fr-FR" sz="1050" i="1">
                <a:solidFill>
                  <a:schemeClr val="bg1">
                    <a:lumMod val="50000"/>
                  </a:schemeClr>
                </a:solidFill>
                <a:latin typeface="Arial" panose="020B0604020202020204" pitchFamily="34" charset="0"/>
              </a:rPr>
              <a:t>Source : Banque de France</a:t>
            </a:r>
          </a:p>
        </p:txBody>
      </p:sp>
      <p:sp>
        <p:nvSpPr>
          <p:cNvPr id="3" name="ZoneTexte 2">
            <a:extLst>
              <a:ext uri="{FF2B5EF4-FFF2-40B4-BE49-F238E27FC236}">
                <a16:creationId xmlns:a16="http://schemas.microsoft.com/office/drawing/2014/main" id="{D787AD29-BC06-55BD-5E0A-A9D796229638}"/>
              </a:ext>
            </a:extLst>
          </p:cNvPr>
          <p:cNvSpPr txBox="1"/>
          <p:nvPr/>
        </p:nvSpPr>
        <p:spPr>
          <a:xfrm>
            <a:off x="824930" y="3794613"/>
            <a:ext cx="5358452" cy="846386"/>
          </a:xfrm>
          <a:prstGeom prst="rect">
            <a:avLst/>
          </a:prstGeom>
          <a:noFill/>
        </p:spPr>
        <p:txBody>
          <a:bodyPr wrap="square" rtlCol="0">
            <a:spAutoFit/>
          </a:bodyPr>
          <a:lstStyle/>
          <a:p>
            <a:r>
              <a:rPr lang="fr-FR" sz="1400" b="1">
                <a:solidFill>
                  <a:srgbClr val="EB6025"/>
                </a:solidFill>
                <a:latin typeface="Arial" panose="020B0604020202020204" pitchFamily="34" charset="0"/>
                <a:cs typeface="Arial" panose="020B0604020202020204" pitchFamily="34" charset="0"/>
              </a:rPr>
              <a:t>Opinion des TPE-PME sur les délais de paiement de leurs clients et vis-à-vis de leurs fournisseurs</a:t>
            </a:r>
            <a:r>
              <a:rPr lang="fr-FR" sz="1400" b="1" baseline="30000">
                <a:solidFill>
                  <a:srgbClr val="EB6025"/>
                </a:solidFill>
                <a:latin typeface="Arial" panose="020B0604020202020204" pitchFamily="34" charset="0"/>
                <a:cs typeface="Arial" panose="020B0604020202020204" pitchFamily="34" charset="0"/>
              </a:rPr>
              <a:t>1</a:t>
            </a:r>
            <a:endParaRPr lang="fr-FR" sz="1400" b="1">
              <a:solidFill>
                <a:srgbClr val="EB6025"/>
              </a:solidFill>
              <a:latin typeface="Arial" panose="020B0604020202020204" pitchFamily="34" charset="0"/>
              <a:cs typeface="Arial" panose="020B0604020202020204" pitchFamily="34" charset="0"/>
            </a:endParaRPr>
          </a:p>
          <a:p>
            <a:pPr algn="just"/>
            <a:endParaRPr lang="fr-FR" sz="1050" b="1">
              <a:solidFill>
                <a:srgbClr val="D70365"/>
              </a:solidFill>
              <a:latin typeface="Arial" panose="020B0604020202020204" pitchFamily="34" charset="0"/>
              <a:cs typeface="Arial" panose="020B0604020202020204" pitchFamily="34" charset="0"/>
            </a:endParaRPr>
          </a:p>
          <a:p>
            <a:r>
              <a:rPr lang="fr-FR" sz="1050" i="1">
                <a:solidFill>
                  <a:schemeClr val="bg1">
                    <a:lumMod val="50000"/>
                  </a:schemeClr>
                </a:solidFill>
                <a:latin typeface="Arial" panose="020B0604020202020204" pitchFamily="34" charset="0"/>
              </a:rPr>
              <a:t>Source : Bpifrance - </a:t>
            </a:r>
            <a:r>
              <a:rPr lang="fr-FR" sz="1050" i="1" err="1">
                <a:solidFill>
                  <a:schemeClr val="bg1">
                    <a:lumMod val="50000"/>
                  </a:schemeClr>
                </a:solidFill>
                <a:latin typeface="Arial" panose="020B0604020202020204" pitchFamily="34" charset="0"/>
              </a:rPr>
              <a:t>Rexecode</a:t>
            </a:r>
            <a:endParaRPr lang="fr-FR" sz="1050" i="1">
              <a:solidFill>
                <a:schemeClr val="bg1">
                  <a:lumMod val="50000"/>
                </a:schemeClr>
              </a:solidFill>
              <a:latin typeface="Arial" panose="020B0604020202020204" pitchFamily="34" charset="0"/>
            </a:endParaRPr>
          </a:p>
        </p:txBody>
      </p:sp>
      <p:sp>
        <p:nvSpPr>
          <p:cNvPr id="13" name="Rectangle 12">
            <a:extLst>
              <a:ext uri="{FF2B5EF4-FFF2-40B4-BE49-F238E27FC236}">
                <a16:creationId xmlns:a16="http://schemas.microsoft.com/office/drawing/2014/main" id="{E25392CA-85CE-B466-328E-6817886C31A8}"/>
              </a:ext>
            </a:extLst>
          </p:cNvPr>
          <p:cNvSpPr/>
          <p:nvPr/>
        </p:nvSpPr>
        <p:spPr>
          <a:xfrm>
            <a:off x="6932885" y="7132557"/>
            <a:ext cx="5102444" cy="369332"/>
          </a:xfrm>
          <a:prstGeom prst="rect">
            <a:avLst/>
          </a:prstGeom>
        </p:spPr>
        <p:txBody>
          <a:bodyPr wrap="square">
            <a:spAutoFit/>
          </a:bodyPr>
          <a:lstStyle/>
          <a:p>
            <a:pPr algn="just"/>
            <a:r>
              <a:rPr lang="fr-FR" sz="900" i="1" baseline="30000">
                <a:solidFill>
                  <a:schemeClr val="bg1">
                    <a:lumMod val="50000"/>
                  </a:schemeClr>
                </a:solidFill>
                <a:latin typeface="Arial" panose="020B0604020202020204" pitchFamily="34" charset="0"/>
                <a:cs typeface="Arial" panose="020B0604020202020204" pitchFamily="34" charset="0"/>
              </a:rPr>
              <a:t>2</a:t>
            </a:r>
            <a:r>
              <a:rPr lang="fr-FR" sz="900" i="1">
                <a:solidFill>
                  <a:schemeClr val="bg1">
                    <a:lumMod val="50000"/>
                  </a:schemeClr>
                </a:solidFill>
                <a:latin typeface="Arial" panose="020B0604020202020204" pitchFamily="34" charset="0"/>
                <a:cs typeface="Arial" panose="020B0604020202020204" pitchFamily="34" charset="0"/>
              </a:rPr>
              <a:t>Différence entre la proportion d‘entreprises estimant qu‘il y a eu progression ou amélioration et celles qui jugent qu‘il y a eu fléchissement ou détérioration</a:t>
            </a:r>
          </a:p>
        </p:txBody>
      </p:sp>
      <p:sp>
        <p:nvSpPr>
          <p:cNvPr id="15" name="Rectangle 14">
            <a:extLst>
              <a:ext uri="{FF2B5EF4-FFF2-40B4-BE49-F238E27FC236}">
                <a16:creationId xmlns:a16="http://schemas.microsoft.com/office/drawing/2014/main" id="{927A9BBE-99EC-EC6F-D41F-03C5665DB923}"/>
              </a:ext>
            </a:extLst>
          </p:cNvPr>
          <p:cNvSpPr/>
          <p:nvPr/>
        </p:nvSpPr>
        <p:spPr>
          <a:xfrm>
            <a:off x="824930" y="7132557"/>
            <a:ext cx="5102444" cy="369332"/>
          </a:xfrm>
          <a:prstGeom prst="rect">
            <a:avLst/>
          </a:prstGeom>
        </p:spPr>
        <p:txBody>
          <a:bodyPr wrap="square">
            <a:spAutoFit/>
          </a:bodyPr>
          <a:lstStyle/>
          <a:p>
            <a:pPr algn="just"/>
            <a:r>
              <a:rPr lang="fr-FR" sz="900" i="1" baseline="30000">
                <a:solidFill>
                  <a:schemeClr val="bg1">
                    <a:lumMod val="50000"/>
                  </a:schemeClr>
                </a:solidFill>
                <a:latin typeface="Arial" panose="020B0604020202020204" pitchFamily="34" charset="0"/>
                <a:cs typeface="Arial" panose="020B0604020202020204" pitchFamily="34" charset="0"/>
              </a:rPr>
              <a:t>1</a:t>
            </a:r>
            <a:r>
              <a:rPr lang="fr-FR" sz="900" i="1">
                <a:solidFill>
                  <a:schemeClr val="bg1">
                    <a:lumMod val="50000"/>
                  </a:schemeClr>
                </a:solidFill>
                <a:latin typeface="Arial" panose="020B0604020202020204" pitchFamily="34" charset="0"/>
                <a:cs typeface="Arial" panose="020B0604020202020204" pitchFamily="34" charset="0"/>
              </a:rPr>
              <a:t>Différence entre la proportion d‘entreprises déclarant que les délais de paiement ont augmenté  et celles qui jugent qu‘elles sont en recul</a:t>
            </a:r>
          </a:p>
        </p:txBody>
      </p:sp>
      <p:pic>
        <p:nvPicPr>
          <p:cNvPr id="4" name="Image 3">
            <a:extLst>
              <a:ext uri="{FF2B5EF4-FFF2-40B4-BE49-F238E27FC236}">
                <a16:creationId xmlns:a16="http://schemas.microsoft.com/office/drawing/2014/main" id="{89E38C64-B749-369A-3BF1-1B3A41B1A054}"/>
              </a:ext>
            </a:extLst>
          </p:cNvPr>
          <p:cNvPicPr>
            <a:picLocks noChangeAspect="1"/>
          </p:cNvPicPr>
          <p:nvPr/>
        </p:nvPicPr>
        <p:blipFill>
          <a:blip r:embed="rId2"/>
          <a:stretch>
            <a:fillRect/>
          </a:stretch>
        </p:blipFill>
        <p:spPr>
          <a:xfrm>
            <a:off x="824930" y="4640999"/>
            <a:ext cx="4468430" cy="2417134"/>
          </a:xfrm>
          <a:prstGeom prst="rect">
            <a:avLst/>
          </a:prstGeom>
        </p:spPr>
      </p:pic>
      <p:pic>
        <p:nvPicPr>
          <p:cNvPr id="6" name="Image 5">
            <a:extLst>
              <a:ext uri="{FF2B5EF4-FFF2-40B4-BE49-F238E27FC236}">
                <a16:creationId xmlns:a16="http://schemas.microsoft.com/office/drawing/2014/main" id="{CDF50A67-4F9B-8F9E-79E3-93662BC4FD9D}"/>
              </a:ext>
            </a:extLst>
          </p:cNvPr>
          <p:cNvPicPr>
            <a:picLocks noChangeAspect="1"/>
          </p:cNvPicPr>
          <p:nvPr/>
        </p:nvPicPr>
        <p:blipFill>
          <a:blip r:embed="rId3"/>
          <a:stretch>
            <a:fillRect/>
          </a:stretch>
        </p:blipFill>
        <p:spPr>
          <a:xfrm>
            <a:off x="6932885" y="2093964"/>
            <a:ext cx="3681083" cy="2366986"/>
          </a:xfrm>
          <a:prstGeom prst="rect">
            <a:avLst/>
          </a:prstGeom>
        </p:spPr>
      </p:pic>
      <p:pic>
        <p:nvPicPr>
          <p:cNvPr id="12" name="Image 11">
            <a:extLst>
              <a:ext uri="{FF2B5EF4-FFF2-40B4-BE49-F238E27FC236}">
                <a16:creationId xmlns:a16="http://schemas.microsoft.com/office/drawing/2014/main" id="{2368FA9E-9FFE-59C0-5F0A-94D9A9B77B93}"/>
              </a:ext>
            </a:extLst>
          </p:cNvPr>
          <p:cNvPicPr>
            <a:picLocks noChangeAspect="1"/>
          </p:cNvPicPr>
          <p:nvPr/>
        </p:nvPicPr>
        <p:blipFill>
          <a:blip r:embed="rId4"/>
          <a:stretch>
            <a:fillRect/>
          </a:stretch>
        </p:blipFill>
        <p:spPr>
          <a:xfrm>
            <a:off x="6932884" y="4579742"/>
            <a:ext cx="3681083" cy="2399410"/>
          </a:xfrm>
          <a:prstGeom prst="rect">
            <a:avLst/>
          </a:prstGeom>
        </p:spPr>
      </p:pic>
    </p:spTree>
    <p:extLst>
      <p:ext uri="{BB962C8B-B14F-4D97-AF65-F5344CB8AC3E}">
        <p14:creationId xmlns:p14="http://schemas.microsoft.com/office/powerpoint/2010/main" val="197702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C5C0D4-4E58-7DA1-EA55-78F0B0913224}"/>
              </a:ext>
            </a:extLst>
          </p:cNvPr>
          <p:cNvSpPr/>
          <p:nvPr/>
        </p:nvSpPr>
        <p:spPr>
          <a:xfrm>
            <a:off x="10437091" y="6709144"/>
            <a:ext cx="1471374" cy="63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36E74349-4344-4C1D-8F6C-AAF0511F0925}"/>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7" name="Espace réservé du texte 12">
            <a:extLst>
              <a:ext uri="{FF2B5EF4-FFF2-40B4-BE49-F238E27FC236}">
                <a16:creationId xmlns:a16="http://schemas.microsoft.com/office/drawing/2014/main" id="{90D6CFF9-EB52-45F4-B556-3C5E88D0C8C3}"/>
              </a:ext>
            </a:extLst>
          </p:cNvPr>
          <p:cNvSpPr txBox="1">
            <a:spLocks/>
          </p:cNvSpPr>
          <p:nvPr/>
        </p:nvSpPr>
        <p:spPr>
          <a:xfrm>
            <a:off x="650815" y="772743"/>
            <a:ext cx="10970514" cy="784298"/>
          </a:xfrm>
          <a:prstGeom prst="rect">
            <a:avLst/>
          </a:prstGeom>
        </p:spPr>
        <p:txBody>
          <a:bodyPr/>
          <a:lstStyle>
            <a:lvl1pPr marL="0" indent="0" algn="l" defTabSz="914348" rtl="0" eaLnBrk="1" latinLnBrk="0" hangingPunct="1">
              <a:lnSpc>
                <a:spcPct val="90000"/>
              </a:lnSpc>
              <a:spcBef>
                <a:spcPts val="1000"/>
              </a:spcBef>
              <a:buClr>
                <a:srgbClr val="DD3211"/>
              </a:buClr>
              <a:buFont typeface="Arial" panose="020B0604020202020204" pitchFamily="34" charset="0"/>
              <a:buNone/>
              <a:defRPr sz="2600" kern="1200" cap="all" baseline="0">
                <a:solidFill>
                  <a:srgbClr val="D3D800"/>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La résistance des entreprises faiblit néanmoins</a:t>
            </a:r>
          </a:p>
        </p:txBody>
      </p:sp>
      <p:sp>
        <p:nvSpPr>
          <p:cNvPr id="8" name="Espace réservé du texte 1">
            <a:extLst>
              <a:ext uri="{FF2B5EF4-FFF2-40B4-BE49-F238E27FC236}">
                <a16:creationId xmlns:a16="http://schemas.microsoft.com/office/drawing/2014/main" id="{C03F3ACB-8238-4010-BEDB-414776FF0680}"/>
              </a:ext>
            </a:extLst>
          </p:cNvPr>
          <p:cNvSpPr txBox="1">
            <a:spLocks/>
          </p:cNvSpPr>
          <p:nvPr/>
        </p:nvSpPr>
        <p:spPr>
          <a:xfrm>
            <a:off x="549577" y="1645745"/>
            <a:ext cx="5909906" cy="2201061"/>
          </a:xfrm>
          <a:prstGeom prst="rect">
            <a:avLst/>
          </a:prstGeom>
          <a:solidFill>
            <a:schemeClr val="bg1"/>
          </a:solidFill>
        </p:spPr>
        <p:txBody>
          <a:bodyPr/>
          <a:lstStyle>
            <a:lvl1pPr marL="228587" indent="-228587" algn="l" defTabSz="914348" rtl="0" eaLnBrk="1" latinLnBrk="0" hangingPunct="1">
              <a:lnSpc>
                <a:spcPct val="90000"/>
              </a:lnSpc>
              <a:spcBef>
                <a:spcPts val="1000"/>
              </a:spcBef>
              <a:buClr>
                <a:srgbClr val="EB6025"/>
              </a:buClr>
              <a:buFont typeface="Arial" panose="020B0604020202020204" pitchFamily="34" charset="0"/>
              <a:buChar char="●"/>
              <a:defRPr sz="1800" b="1" i="0" kern="1200" cap="all" baseline="0">
                <a:solidFill>
                  <a:srgbClr val="A2C748"/>
                </a:solidFill>
                <a:latin typeface="Arial" panose="020B0604020202020204" pitchFamily="34" charset="0"/>
                <a:ea typeface="+mn-ea"/>
                <a:cs typeface="Arial" panose="020B0604020202020204" pitchFamily="34" charset="0"/>
              </a:defRPr>
            </a:lvl1pPr>
            <a:lvl2pPr marL="542895" indent="-276210" algn="l" defTabSz="914348" rtl="0" eaLnBrk="1" latinLnBrk="0" hangingPunct="1">
              <a:lnSpc>
                <a:spcPct val="90000"/>
              </a:lnSpc>
              <a:spcBef>
                <a:spcPts val="1200"/>
              </a:spcBef>
              <a:buClr>
                <a:srgbClr val="71777A"/>
              </a:buClr>
              <a:buFont typeface="Wingdings" panose="05000000000000000000" pitchFamily="2" charset="2"/>
              <a:buChar char="ü"/>
              <a:defRPr sz="1800" kern="1200" baseline="0">
                <a:solidFill>
                  <a:schemeClr val="bg1">
                    <a:lumMod val="50000"/>
                  </a:schemeClr>
                </a:solidFill>
                <a:latin typeface="Arial" panose="020B0604020202020204" pitchFamily="34" charset="0"/>
                <a:ea typeface="+mn-ea"/>
                <a:cs typeface="Arial" panose="020B0604020202020204" pitchFamily="34" charset="0"/>
              </a:defRPr>
            </a:lvl2pPr>
            <a:lvl3pPr marL="627063" indent="-85725" algn="l" defTabSz="914348" rtl="0" eaLnBrk="1" latinLnBrk="0" hangingPunct="1">
              <a:lnSpc>
                <a:spcPct val="90000"/>
              </a:lnSpc>
              <a:spcBef>
                <a:spcPts val="1200"/>
              </a:spcBef>
              <a:buClr>
                <a:srgbClr val="71777A"/>
              </a:buClr>
              <a:buSzPct val="80000"/>
              <a:buFont typeface="Arial" panose="020B0604020202020204" pitchFamily="34" charset="0"/>
              <a:buChar char="_"/>
              <a:defRPr sz="1600" kern="1200" baseline="0">
                <a:solidFill>
                  <a:schemeClr val="bg1">
                    <a:lumMod val="50000"/>
                  </a:schemeClr>
                </a:solidFill>
                <a:latin typeface="Arial" panose="020B0604020202020204" pitchFamily="34" charset="0"/>
                <a:ea typeface="+mn-ea"/>
                <a:cs typeface="Arial" panose="020B0604020202020204" pitchFamily="34" charset="0"/>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D3D800"/>
              </a:buClr>
            </a:pPr>
            <a:r>
              <a:rPr lang="fr-FR" sz="1400" cap="none" dirty="0">
                <a:solidFill>
                  <a:schemeClr val="bg1">
                    <a:lumMod val="50000"/>
                  </a:schemeClr>
                </a:solidFill>
              </a:rPr>
              <a:t>Le nombre de </a:t>
            </a:r>
            <a:r>
              <a:rPr lang="fr-FR" sz="1400" cap="none" dirty="0">
                <a:solidFill>
                  <a:srgbClr val="009EBA"/>
                </a:solidFill>
              </a:rPr>
              <a:t>défaillances d’entreprises </a:t>
            </a:r>
            <a:r>
              <a:rPr lang="fr-FR" sz="1400" cap="none" dirty="0">
                <a:solidFill>
                  <a:schemeClr val="bg1">
                    <a:lumMod val="50000"/>
                  </a:schemeClr>
                </a:solidFill>
              </a:rPr>
              <a:t>sur un an (</a:t>
            </a:r>
            <a:r>
              <a:rPr lang="fr-FR" sz="1400" cap="none" dirty="0">
                <a:solidFill>
                  <a:srgbClr val="009EBA"/>
                </a:solidFill>
              </a:rPr>
              <a:t>68 227  unités </a:t>
            </a:r>
            <a:r>
              <a:rPr lang="fr-FR" sz="1400" cap="none" dirty="0">
                <a:solidFill>
                  <a:schemeClr val="bg1">
                    <a:lumMod val="50000"/>
                  </a:schemeClr>
                </a:solidFill>
              </a:rPr>
              <a:t>à fin septembre) est depuis plusieurs mois </a:t>
            </a:r>
            <a:r>
              <a:rPr lang="fr-FR" sz="1400" cap="none" dirty="0">
                <a:solidFill>
                  <a:srgbClr val="009EBA"/>
                </a:solidFill>
              </a:rPr>
              <a:t>supérieur à sa moyenne d’avant-Covid</a:t>
            </a:r>
            <a:r>
              <a:rPr lang="fr-FR" sz="1400" cap="none" dirty="0">
                <a:solidFill>
                  <a:schemeClr val="bg1">
                    <a:lumMod val="50000"/>
                  </a:schemeClr>
                </a:solidFill>
              </a:rPr>
              <a:t> </a:t>
            </a:r>
            <a:r>
              <a:rPr lang="fr-FR" sz="1400" cap="none" dirty="0">
                <a:solidFill>
                  <a:srgbClr val="009EBA"/>
                </a:solidFill>
              </a:rPr>
              <a:t>(59.342 </a:t>
            </a:r>
            <a:r>
              <a:rPr lang="fr-FR" sz="1400" b="0" cap="none" dirty="0">
                <a:solidFill>
                  <a:schemeClr val="bg1">
                    <a:lumMod val="50000"/>
                  </a:schemeClr>
                </a:solidFill>
              </a:rPr>
              <a:t>sur la période 2010-2019</a:t>
            </a:r>
            <a:r>
              <a:rPr lang="fr-FR" sz="1400" b="0" cap="none" dirty="0">
                <a:solidFill>
                  <a:schemeClr val="tx1">
                    <a:lumMod val="50000"/>
                    <a:lumOff val="50000"/>
                  </a:schemeClr>
                </a:solidFill>
              </a:rPr>
              <a:t>). Pendant la pandémie, ce nombre avait drastiquement chuté </a:t>
            </a:r>
            <a:r>
              <a:rPr lang="fr-FR" sz="1400" b="0" cap="none" dirty="0">
                <a:solidFill>
                  <a:schemeClr val="bg1">
                    <a:lumMod val="50000"/>
                  </a:schemeClr>
                </a:solidFill>
              </a:rPr>
              <a:t>(autour de 28.000) en lien notamment avec les mesures de soutien.</a:t>
            </a:r>
          </a:p>
          <a:p>
            <a:pPr algn="just">
              <a:buClr>
                <a:srgbClr val="D3D800"/>
              </a:buClr>
            </a:pPr>
            <a:r>
              <a:rPr lang="fr-FR" sz="1400" b="0" cap="none" dirty="0">
                <a:solidFill>
                  <a:schemeClr val="tx1">
                    <a:lumMod val="50000"/>
                    <a:lumOff val="50000"/>
                  </a:schemeClr>
                </a:solidFill>
              </a:rPr>
              <a:t>Il est aussi important de resituer l'évolution des défaillances dans l'ensemble de l'évolution du tissu entrepreneurial </a:t>
            </a:r>
            <a:r>
              <a:rPr lang="fr-FR" sz="1400" cap="none" dirty="0">
                <a:solidFill>
                  <a:schemeClr val="bg1">
                    <a:lumMod val="50000"/>
                  </a:schemeClr>
                </a:solidFill>
              </a:rPr>
              <a:t>marqué par le maintien, ces derniers mois, d'un niveau élevé de créations d'entreprises </a:t>
            </a:r>
            <a:r>
              <a:rPr lang="fr-FR" sz="1400" b="0" cap="none" dirty="0">
                <a:solidFill>
                  <a:schemeClr val="tx1">
                    <a:lumMod val="50000"/>
                    <a:lumOff val="50000"/>
                  </a:schemeClr>
                </a:solidFill>
              </a:rPr>
              <a:t>(1,14 million sur 12 mois glissants).</a:t>
            </a:r>
          </a:p>
        </p:txBody>
      </p:sp>
      <p:sp>
        <p:nvSpPr>
          <p:cNvPr id="10" name="ZoneTexte 9">
            <a:extLst>
              <a:ext uri="{FF2B5EF4-FFF2-40B4-BE49-F238E27FC236}">
                <a16:creationId xmlns:a16="http://schemas.microsoft.com/office/drawing/2014/main" id="{49415F6E-6A93-6041-9B23-855F354C3B83}"/>
              </a:ext>
            </a:extLst>
          </p:cNvPr>
          <p:cNvSpPr txBox="1"/>
          <p:nvPr/>
        </p:nvSpPr>
        <p:spPr>
          <a:xfrm>
            <a:off x="6879055" y="1741917"/>
            <a:ext cx="4934882" cy="969496"/>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Nombre de défaillances d’entreprises (en cumul sur un an)</a:t>
            </a:r>
          </a:p>
          <a:p>
            <a:pPr algn="just"/>
            <a:endParaRPr lang="fr-FR" sz="1400" b="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 : Banque de France</a:t>
            </a:r>
          </a:p>
        </p:txBody>
      </p:sp>
      <p:sp>
        <p:nvSpPr>
          <p:cNvPr id="4" name="ZoneTexte 3">
            <a:extLst>
              <a:ext uri="{FF2B5EF4-FFF2-40B4-BE49-F238E27FC236}">
                <a16:creationId xmlns:a16="http://schemas.microsoft.com/office/drawing/2014/main" id="{3947DBCD-2842-A082-F1A0-3B61B7EC67B4}"/>
              </a:ext>
            </a:extLst>
          </p:cNvPr>
          <p:cNvSpPr txBox="1"/>
          <p:nvPr/>
        </p:nvSpPr>
        <p:spPr>
          <a:xfrm>
            <a:off x="855646" y="3846806"/>
            <a:ext cx="5603837" cy="877163"/>
          </a:xfrm>
          <a:prstGeom prst="rect">
            <a:avLst/>
          </a:prstGeom>
          <a:noFill/>
        </p:spPr>
        <p:txBody>
          <a:bodyPr wrap="square" rtlCol="0">
            <a:spAutoFit/>
          </a:bodyPr>
          <a:lstStyle/>
          <a:p>
            <a:pPr algn="just"/>
            <a:r>
              <a:rPr lang="fr-FR" sz="1600" b="1" dirty="0">
                <a:solidFill>
                  <a:srgbClr val="EB6025"/>
                </a:solidFill>
                <a:latin typeface="Arial" panose="020B0604020202020204" pitchFamily="34" charset="0"/>
                <a:cs typeface="Arial" panose="020B0604020202020204" pitchFamily="34" charset="0"/>
              </a:rPr>
              <a:t>Nombre de créations d’entreprises (en cumul sur un an, dernière donnée au T3 2025)</a:t>
            </a:r>
          </a:p>
          <a:p>
            <a:pPr algn="just"/>
            <a:endParaRPr lang="fr-FR" sz="800" b="1" dirty="0">
              <a:solidFill>
                <a:srgbClr val="D70365"/>
              </a:solidFill>
              <a:latin typeface="Arial" panose="020B0604020202020204" pitchFamily="34" charset="0"/>
              <a:cs typeface="Arial" panose="020B0604020202020204" pitchFamily="34" charset="0"/>
            </a:endParaRPr>
          </a:p>
          <a:p>
            <a:r>
              <a:rPr lang="fr-FR" sz="1100" i="1" dirty="0">
                <a:solidFill>
                  <a:schemeClr val="bg1">
                    <a:lumMod val="50000"/>
                  </a:schemeClr>
                </a:solidFill>
                <a:latin typeface="Arial" panose="020B0604020202020204" pitchFamily="34" charset="0"/>
              </a:rPr>
              <a:t>Source : Insee</a:t>
            </a:r>
          </a:p>
        </p:txBody>
      </p:sp>
      <p:pic>
        <p:nvPicPr>
          <p:cNvPr id="2" name="Image 1">
            <a:extLst>
              <a:ext uri="{FF2B5EF4-FFF2-40B4-BE49-F238E27FC236}">
                <a16:creationId xmlns:a16="http://schemas.microsoft.com/office/drawing/2014/main" id="{3255B2BE-CC58-AD9D-6FB9-29C1E30A8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055" y="2746275"/>
            <a:ext cx="4934882" cy="3297783"/>
          </a:xfrm>
          <a:prstGeom prst="rect">
            <a:avLst/>
          </a:prstGeom>
        </p:spPr>
      </p:pic>
      <p:pic>
        <p:nvPicPr>
          <p:cNvPr id="6" name="Image 5">
            <a:extLst>
              <a:ext uri="{FF2B5EF4-FFF2-40B4-BE49-F238E27FC236}">
                <a16:creationId xmlns:a16="http://schemas.microsoft.com/office/drawing/2014/main" id="{0F8A5B16-7C66-B059-9F53-F2987DD774F8}"/>
              </a:ext>
            </a:extLst>
          </p:cNvPr>
          <p:cNvPicPr>
            <a:picLocks noChangeAspect="1"/>
          </p:cNvPicPr>
          <p:nvPr/>
        </p:nvPicPr>
        <p:blipFill>
          <a:blip r:embed="rId3"/>
          <a:stretch>
            <a:fillRect/>
          </a:stretch>
        </p:blipFill>
        <p:spPr>
          <a:xfrm>
            <a:off x="934338" y="4720726"/>
            <a:ext cx="4819189" cy="2627758"/>
          </a:xfrm>
          <a:prstGeom prst="rect">
            <a:avLst/>
          </a:prstGeom>
        </p:spPr>
      </p:pic>
    </p:spTree>
    <p:extLst>
      <p:ext uri="{BB962C8B-B14F-4D97-AF65-F5344CB8AC3E}">
        <p14:creationId xmlns:p14="http://schemas.microsoft.com/office/powerpoint/2010/main" val="2607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1A89D7D-590A-05E7-DDF1-C1174E5D9A21}"/>
              </a:ext>
            </a:extLst>
          </p:cNvPr>
          <p:cNvPicPr>
            <a:picLocks noChangeAspect="1"/>
          </p:cNvPicPr>
          <p:nvPr/>
        </p:nvPicPr>
        <p:blipFill>
          <a:blip r:embed="rId3"/>
          <a:stretch>
            <a:fillRect/>
          </a:stretch>
        </p:blipFill>
        <p:spPr>
          <a:xfrm>
            <a:off x="6302796" y="2688490"/>
            <a:ext cx="5486402" cy="3989712"/>
          </a:xfrm>
          <a:prstGeom prst="rect">
            <a:avLst/>
          </a:prstGeom>
        </p:spPr>
      </p:pic>
      <p:sp>
        <p:nvSpPr>
          <p:cNvPr id="3" name="Espace réservé du texte 2"/>
          <p:cNvSpPr>
            <a:spLocks noGrp="1"/>
          </p:cNvSpPr>
          <p:nvPr>
            <p:ph type="body" sz="quarter" idx="19"/>
          </p:nvPr>
        </p:nvSpPr>
        <p:spPr>
          <a:xfrm>
            <a:off x="650815" y="704600"/>
            <a:ext cx="10987254" cy="1139354"/>
          </a:xfrm>
        </p:spPr>
        <p:txBody>
          <a:bodyPr/>
          <a:lstStyle/>
          <a:p>
            <a:pPr algn="just"/>
            <a:r>
              <a:rPr lang="fr-FR" sz="2200"/>
              <a:t>La remontée des taux directeurs entre juillet 2022 et septembre 2023 et la réduction en cours du bilan de la BCE continuent de peser sur la demande de crédits des entreprises</a:t>
            </a:r>
          </a:p>
        </p:txBody>
      </p:sp>
      <p:sp>
        <p:nvSpPr>
          <p:cNvPr id="8" name="ZoneTexte 7">
            <a:extLst>
              <a:ext uri="{FF2B5EF4-FFF2-40B4-BE49-F238E27FC236}">
                <a16:creationId xmlns:a16="http://schemas.microsoft.com/office/drawing/2014/main" id="{F59B96B2-68F7-F5B0-260E-AB4E5760EDF5}"/>
              </a:ext>
            </a:extLst>
          </p:cNvPr>
          <p:cNvSpPr txBox="1"/>
          <p:nvPr/>
        </p:nvSpPr>
        <p:spPr>
          <a:xfrm>
            <a:off x="6302796" y="1842104"/>
            <a:ext cx="5486402" cy="846386"/>
          </a:xfrm>
          <a:prstGeom prst="rect">
            <a:avLst/>
          </a:prstGeom>
          <a:noFill/>
        </p:spPr>
        <p:txBody>
          <a:bodyPr wrap="square" rtlCol="0">
            <a:spAutoFit/>
          </a:bodyPr>
          <a:lstStyle/>
          <a:p>
            <a:pPr algn="just"/>
            <a:r>
              <a:rPr lang="fr-FR" sz="1400" b="1" dirty="0">
                <a:solidFill>
                  <a:srgbClr val="EB6025"/>
                </a:solidFill>
                <a:latin typeface="Arial" panose="020B0604020202020204" pitchFamily="34" charset="0"/>
                <a:cs typeface="Arial" panose="020B0604020202020204" pitchFamily="34" charset="0"/>
              </a:rPr>
              <a:t>Pourcentages nets de banques signalant une augmentation de la demande nette de prêts aux entreprises</a:t>
            </a:r>
            <a:endParaRPr lang="fr-FR" sz="1400" b="1" baseline="30000" dirty="0">
              <a:solidFill>
                <a:srgbClr val="EB6025"/>
              </a:solidFill>
              <a:latin typeface="Arial" panose="020B0604020202020204" pitchFamily="34" charset="0"/>
              <a:cs typeface="Arial" panose="020B0604020202020204" pitchFamily="34" charset="0"/>
            </a:endParaRPr>
          </a:p>
          <a:p>
            <a:endParaRPr lang="fr-FR" sz="1000" i="1" dirty="0">
              <a:solidFill>
                <a:schemeClr val="bg1">
                  <a:lumMod val="50000"/>
                </a:schemeClr>
              </a:solidFill>
              <a:latin typeface="Arial" panose="020B0604020202020204" pitchFamily="34" charset="0"/>
            </a:endParaRPr>
          </a:p>
          <a:p>
            <a:r>
              <a:rPr lang="fr-FR" sz="1100" i="1" dirty="0">
                <a:solidFill>
                  <a:schemeClr val="bg1">
                    <a:lumMod val="50000"/>
                  </a:schemeClr>
                </a:solidFill>
                <a:latin typeface="Arial" panose="020B0604020202020204" pitchFamily="34" charset="0"/>
              </a:rPr>
              <a:t>Source : BCE, Bank </a:t>
            </a:r>
            <a:r>
              <a:rPr lang="fr-FR" sz="1100" i="1" dirty="0" err="1">
                <a:solidFill>
                  <a:schemeClr val="bg1">
                    <a:lumMod val="50000"/>
                  </a:schemeClr>
                </a:solidFill>
                <a:latin typeface="Arial" panose="020B0604020202020204" pitchFamily="34" charset="0"/>
              </a:rPr>
              <a:t>Lending</a:t>
            </a:r>
            <a:r>
              <a:rPr lang="fr-FR" sz="1100" i="1" dirty="0">
                <a:solidFill>
                  <a:schemeClr val="bg1">
                    <a:lumMod val="50000"/>
                  </a:schemeClr>
                </a:solidFill>
                <a:latin typeface="Arial" panose="020B0604020202020204" pitchFamily="34" charset="0"/>
              </a:rPr>
              <a:t> Survey, </a:t>
            </a:r>
            <a:r>
              <a:rPr lang="fr-FR" sz="1100" i="1" dirty="0" err="1">
                <a:solidFill>
                  <a:schemeClr val="bg1">
                    <a:lumMod val="50000"/>
                  </a:schemeClr>
                </a:solidFill>
                <a:latin typeface="Arial" panose="020B0604020202020204" pitchFamily="34" charset="0"/>
              </a:rPr>
              <a:t>October</a:t>
            </a:r>
            <a:r>
              <a:rPr lang="fr-FR" sz="1100" i="1" dirty="0">
                <a:solidFill>
                  <a:schemeClr val="bg1">
                    <a:lumMod val="50000"/>
                  </a:schemeClr>
                </a:solidFill>
                <a:latin typeface="Arial" panose="020B0604020202020204" pitchFamily="34" charset="0"/>
              </a:rPr>
              <a:t> 2025</a:t>
            </a:r>
          </a:p>
        </p:txBody>
      </p:sp>
      <p:sp>
        <p:nvSpPr>
          <p:cNvPr id="2" name="ZoneTexte 1">
            <a:extLst>
              <a:ext uri="{FF2B5EF4-FFF2-40B4-BE49-F238E27FC236}">
                <a16:creationId xmlns:a16="http://schemas.microsoft.com/office/drawing/2014/main" id="{DB771751-017E-6700-7B30-C86C05B8E91D}"/>
              </a:ext>
            </a:extLst>
          </p:cNvPr>
          <p:cNvSpPr txBox="1"/>
          <p:nvPr/>
        </p:nvSpPr>
        <p:spPr>
          <a:xfrm>
            <a:off x="650815" y="1842104"/>
            <a:ext cx="5228601" cy="738664"/>
          </a:xfrm>
          <a:prstGeom prst="rect">
            <a:avLst/>
          </a:prstGeom>
          <a:noFill/>
        </p:spPr>
        <p:txBody>
          <a:bodyPr wrap="square" rtlCol="0">
            <a:spAutoFit/>
          </a:bodyPr>
          <a:lstStyle/>
          <a:p>
            <a:pPr algn="just"/>
            <a:r>
              <a:rPr lang="fr-FR" sz="1200" b="1">
                <a:solidFill>
                  <a:srgbClr val="EB6025"/>
                </a:solidFill>
                <a:latin typeface="Arial" panose="020B0604020202020204" pitchFamily="34" charset="0"/>
                <a:cs typeface="Arial" panose="020B0604020202020204" pitchFamily="34" charset="0"/>
              </a:rPr>
              <a:t>Taux d’inflation annuel dans la zone euro et principaux taux directeurs de la BCE</a:t>
            </a:r>
          </a:p>
          <a:p>
            <a:pPr algn="just"/>
            <a:endParaRPr lang="fr-FR" sz="700" b="1" i="1">
              <a:solidFill>
                <a:srgbClr val="D70365"/>
              </a:solidFill>
              <a:latin typeface="Arial" panose="020B0604020202020204" pitchFamily="34" charset="0"/>
              <a:cs typeface="Arial" panose="020B0604020202020204" pitchFamily="34" charset="0"/>
            </a:endParaRPr>
          </a:p>
          <a:p>
            <a:r>
              <a:rPr lang="fr-FR" sz="1100" i="1">
                <a:solidFill>
                  <a:schemeClr val="bg1">
                    <a:lumMod val="50000"/>
                  </a:schemeClr>
                </a:solidFill>
                <a:latin typeface="Arial" panose="020B0604020202020204" pitchFamily="34" charset="0"/>
              </a:rPr>
              <a:t>Sources : Eurostat et BCE</a:t>
            </a:r>
          </a:p>
        </p:txBody>
      </p:sp>
      <p:pic>
        <p:nvPicPr>
          <p:cNvPr id="20" name="Image 19">
            <a:extLst>
              <a:ext uri="{FF2B5EF4-FFF2-40B4-BE49-F238E27FC236}">
                <a16:creationId xmlns:a16="http://schemas.microsoft.com/office/drawing/2014/main" id="{02076AFE-C24F-3882-0E91-1B9AD6D076DE}"/>
              </a:ext>
            </a:extLst>
          </p:cNvPr>
          <p:cNvPicPr>
            <a:picLocks noChangeAspect="1"/>
          </p:cNvPicPr>
          <p:nvPr/>
        </p:nvPicPr>
        <p:blipFill>
          <a:blip r:embed="rId4"/>
          <a:stretch>
            <a:fillRect/>
          </a:stretch>
        </p:blipFill>
        <p:spPr>
          <a:xfrm>
            <a:off x="9507001" y="2981458"/>
            <a:ext cx="1654124" cy="334255"/>
          </a:xfrm>
          <a:prstGeom prst="rect">
            <a:avLst/>
          </a:prstGeom>
        </p:spPr>
      </p:pic>
      <p:sp>
        <p:nvSpPr>
          <p:cNvPr id="4" name="Espace réservé du texte 8">
            <a:extLst>
              <a:ext uri="{FF2B5EF4-FFF2-40B4-BE49-F238E27FC236}">
                <a16:creationId xmlns:a16="http://schemas.microsoft.com/office/drawing/2014/main" id="{73765111-FBBC-2A4F-FE42-CA77C8AB1FE2}"/>
              </a:ext>
            </a:extLst>
          </p:cNvPr>
          <p:cNvSpPr txBox="1">
            <a:spLocks/>
          </p:cNvSpPr>
          <p:nvPr/>
        </p:nvSpPr>
        <p:spPr>
          <a:xfrm>
            <a:off x="650815" y="359636"/>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7" name="ZoneTexte 6">
            <a:extLst>
              <a:ext uri="{FF2B5EF4-FFF2-40B4-BE49-F238E27FC236}">
                <a16:creationId xmlns:a16="http://schemas.microsoft.com/office/drawing/2014/main" id="{92760144-D14F-267A-3245-BFC9DF357E1B}"/>
              </a:ext>
            </a:extLst>
          </p:cNvPr>
          <p:cNvSpPr txBox="1"/>
          <p:nvPr/>
        </p:nvSpPr>
        <p:spPr>
          <a:xfrm>
            <a:off x="650814" y="4794176"/>
            <a:ext cx="5673360" cy="523220"/>
          </a:xfrm>
          <a:prstGeom prst="rect">
            <a:avLst/>
          </a:prstGeom>
          <a:noFill/>
        </p:spPr>
        <p:txBody>
          <a:bodyPr wrap="square" rtlCol="0">
            <a:spAutoFit/>
          </a:bodyPr>
          <a:lstStyle/>
          <a:p>
            <a:pPr algn="just"/>
            <a:r>
              <a:rPr lang="fr-FR" sz="1200" b="1" dirty="0">
                <a:solidFill>
                  <a:srgbClr val="EB6025"/>
                </a:solidFill>
                <a:latin typeface="Arial" panose="020B0604020202020204" pitchFamily="34" charset="0"/>
                <a:cs typeface="Arial" panose="020B0604020202020204" pitchFamily="34" charset="0"/>
              </a:rPr>
              <a:t>Bilan de l’Eurosystème (en milliards d’euros, à fin octobre 2025)</a:t>
            </a:r>
          </a:p>
          <a:p>
            <a:endParaRPr lang="fr-FR" sz="600" b="1" i="1" dirty="0">
              <a:solidFill>
                <a:srgbClr val="D70365"/>
              </a:solidFill>
              <a:latin typeface="Arial" panose="020B0604020202020204" pitchFamily="34" charset="0"/>
              <a:cs typeface="Arial" panose="020B0604020202020204" pitchFamily="34" charset="0"/>
            </a:endParaRPr>
          </a:p>
          <a:p>
            <a:r>
              <a:rPr lang="fr-FR" sz="1000" i="1" dirty="0">
                <a:solidFill>
                  <a:schemeClr val="bg1">
                    <a:lumMod val="50000"/>
                  </a:schemeClr>
                </a:solidFill>
                <a:latin typeface="Arial" panose="020B0604020202020204" pitchFamily="34" charset="0"/>
              </a:rPr>
              <a:t>Sources : BCE et Fed de St-Louis </a:t>
            </a:r>
          </a:p>
        </p:txBody>
      </p:sp>
      <p:sp>
        <p:nvSpPr>
          <p:cNvPr id="18" name="Rectangle 17">
            <a:extLst>
              <a:ext uri="{FF2B5EF4-FFF2-40B4-BE49-F238E27FC236}">
                <a16:creationId xmlns:a16="http://schemas.microsoft.com/office/drawing/2014/main" id="{C78BF071-395F-450A-5214-09B1FBEEB4B3}"/>
              </a:ext>
            </a:extLst>
          </p:cNvPr>
          <p:cNvSpPr/>
          <p:nvPr/>
        </p:nvSpPr>
        <p:spPr>
          <a:xfrm>
            <a:off x="9294893" y="3749015"/>
            <a:ext cx="1154547" cy="28983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EC2E337-2632-3E49-B7E0-853B364631E7}"/>
              </a:ext>
            </a:extLst>
          </p:cNvPr>
          <p:cNvPicPr>
            <a:picLocks noChangeAspect="1"/>
          </p:cNvPicPr>
          <p:nvPr/>
        </p:nvPicPr>
        <p:blipFill>
          <a:blip r:embed="rId5"/>
          <a:stretch>
            <a:fillRect/>
          </a:stretch>
        </p:blipFill>
        <p:spPr>
          <a:xfrm>
            <a:off x="689360" y="2580768"/>
            <a:ext cx="5180967" cy="2105686"/>
          </a:xfrm>
          <a:prstGeom prst="rect">
            <a:avLst/>
          </a:prstGeom>
        </p:spPr>
      </p:pic>
      <p:pic>
        <p:nvPicPr>
          <p:cNvPr id="12" name="Image 11">
            <a:extLst>
              <a:ext uri="{FF2B5EF4-FFF2-40B4-BE49-F238E27FC236}">
                <a16:creationId xmlns:a16="http://schemas.microsoft.com/office/drawing/2014/main" id="{63426519-E4CA-11C6-45C8-C75B29B07224}"/>
              </a:ext>
            </a:extLst>
          </p:cNvPr>
          <p:cNvPicPr>
            <a:picLocks noChangeAspect="1"/>
          </p:cNvPicPr>
          <p:nvPr/>
        </p:nvPicPr>
        <p:blipFill>
          <a:blip r:embed="rId6"/>
          <a:stretch>
            <a:fillRect/>
          </a:stretch>
        </p:blipFill>
        <p:spPr>
          <a:xfrm>
            <a:off x="689360" y="5320571"/>
            <a:ext cx="4712541" cy="2102511"/>
          </a:xfrm>
          <a:prstGeom prst="rect">
            <a:avLst/>
          </a:prstGeom>
        </p:spPr>
      </p:pic>
    </p:spTree>
    <p:extLst>
      <p:ext uri="{BB962C8B-B14F-4D97-AF65-F5344CB8AC3E}">
        <p14:creationId xmlns:p14="http://schemas.microsoft.com/office/powerpoint/2010/main" val="8956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1284D80F-043D-C882-847A-35F134CFE38D}"/>
              </a:ext>
            </a:extLst>
          </p:cNvPr>
          <p:cNvSpPr/>
          <p:nvPr/>
        </p:nvSpPr>
        <p:spPr>
          <a:xfrm>
            <a:off x="988720" y="1686948"/>
            <a:ext cx="2592312" cy="2427832"/>
          </a:xfrm>
          <a:prstGeom prst="ellipse">
            <a:avLst/>
          </a:prstGeom>
          <a:solidFill>
            <a:srgbClr val="D3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984"/>
          </a:p>
        </p:txBody>
      </p:sp>
      <p:sp>
        <p:nvSpPr>
          <p:cNvPr id="4" name="Espace réservé du texte 3"/>
          <p:cNvSpPr>
            <a:spLocks noGrp="1"/>
          </p:cNvSpPr>
          <p:nvPr>
            <p:ph type="body" sz="quarter" idx="19"/>
          </p:nvPr>
        </p:nvSpPr>
        <p:spPr>
          <a:xfrm>
            <a:off x="575757" y="655927"/>
            <a:ext cx="11205117" cy="826430"/>
          </a:xfrm>
        </p:spPr>
        <p:txBody>
          <a:bodyPr/>
          <a:lstStyle/>
          <a:p>
            <a:pPr algn="just"/>
            <a:r>
              <a:rPr lang="fr-FR"/>
              <a:t>Malgré les turbulences, la croissance des CRÉDITS aux entreprises EN FRANCE demeure dynamique</a:t>
            </a:r>
          </a:p>
        </p:txBody>
      </p:sp>
      <p:sp>
        <p:nvSpPr>
          <p:cNvPr id="11" name="ZoneTexte 10"/>
          <p:cNvSpPr txBox="1"/>
          <p:nvPr/>
        </p:nvSpPr>
        <p:spPr>
          <a:xfrm>
            <a:off x="4734313" y="1999571"/>
            <a:ext cx="7208305" cy="661720"/>
          </a:xfrm>
          <a:prstGeom prst="rect">
            <a:avLst/>
          </a:prstGeom>
          <a:noFill/>
        </p:spPr>
        <p:txBody>
          <a:bodyPr wrap="square" rtlCol="0">
            <a:spAutoFit/>
          </a:bodyPr>
          <a:lstStyle/>
          <a:p>
            <a:pPr algn="just"/>
            <a:r>
              <a:rPr lang="fr-FR" sz="1600" b="1">
                <a:solidFill>
                  <a:srgbClr val="EB6025"/>
                </a:solidFill>
                <a:latin typeface="Arial" panose="020B0604020202020204" pitchFamily="34" charset="0"/>
                <a:cs typeface="Arial" panose="020B0604020202020204" pitchFamily="34" charset="0"/>
              </a:rPr>
              <a:t>Taux de croissance annuel des crédits aux entreprises en Europe</a:t>
            </a:r>
          </a:p>
          <a:p>
            <a:endParaRPr lang="fr-FR" sz="1000" i="1">
              <a:solidFill>
                <a:schemeClr val="bg1">
                  <a:lumMod val="50000"/>
                </a:schemeClr>
              </a:solidFill>
              <a:latin typeface="Arial" panose="020B0604020202020204" pitchFamily="34" charset="0"/>
            </a:endParaRPr>
          </a:p>
          <a:p>
            <a:r>
              <a:rPr lang="fr-FR" sz="1100" i="1">
                <a:solidFill>
                  <a:schemeClr val="bg1">
                    <a:lumMod val="50000"/>
                  </a:schemeClr>
                </a:solidFill>
                <a:latin typeface="Arial" panose="020B0604020202020204" pitchFamily="34" charset="0"/>
              </a:rPr>
              <a:t>Sources : Banque de France et BCE</a:t>
            </a:r>
          </a:p>
        </p:txBody>
      </p:sp>
      <p:sp>
        <p:nvSpPr>
          <p:cNvPr id="10" name="Espace réservé du texte 8">
            <a:extLst>
              <a:ext uri="{FF2B5EF4-FFF2-40B4-BE49-F238E27FC236}">
                <a16:creationId xmlns:a16="http://schemas.microsoft.com/office/drawing/2014/main" id="{D9BCEE87-2C90-4C44-8006-94CFBFAFE7AA}"/>
              </a:ext>
            </a:extLst>
          </p:cNvPr>
          <p:cNvSpPr txBox="1">
            <a:spLocks/>
          </p:cNvSpPr>
          <p:nvPr/>
        </p:nvSpPr>
        <p:spPr>
          <a:xfrm>
            <a:off x="575757" y="260574"/>
            <a:ext cx="4549775" cy="268288"/>
          </a:xfrm>
          <a:prstGeom prst="rect">
            <a:avLst/>
          </a:prstGeom>
        </p:spPr>
        <p:txBody>
          <a:bodyPr/>
          <a:lstStyle>
            <a:lvl1pPr marL="219075" indent="-219075" algn="l" defTabSz="914348" rtl="0" eaLnBrk="1" latinLnBrk="0" hangingPunct="1">
              <a:lnSpc>
                <a:spcPct val="90000"/>
              </a:lnSpc>
              <a:spcBef>
                <a:spcPts val="1000"/>
              </a:spcBef>
              <a:buFont typeface="+mj-lt"/>
              <a:buAutoNum type="romanUcPeriod"/>
              <a:tabLst/>
              <a:defRPr sz="1400" kern="1200">
                <a:solidFill>
                  <a:srgbClr val="009EBA"/>
                </a:solidFill>
                <a:latin typeface="Arial" panose="020B0604020202020204" pitchFamily="34" charset="0"/>
                <a:ea typeface="+mn-ea"/>
                <a:cs typeface="Arial" panose="020B0604020202020204" pitchFamily="34" charset="0"/>
              </a:defRPr>
            </a:lvl1pPr>
            <a:lvl2pPr marL="685762" indent="-228587" algn="l" defTabSz="91434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5" indent="-228587" algn="l" defTabSz="91434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9"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4"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8"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2"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06"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0" indent="-228587" algn="l" defTabSz="9143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a:t>LE FINANCEMENT DES ENTREPRISES </a:t>
            </a:r>
          </a:p>
        </p:txBody>
      </p:sp>
      <p:sp>
        <p:nvSpPr>
          <p:cNvPr id="12" name="Ellipse 11">
            <a:extLst>
              <a:ext uri="{FF2B5EF4-FFF2-40B4-BE49-F238E27FC236}">
                <a16:creationId xmlns:a16="http://schemas.microsoft.com/office/drawing/2014/main" id="{42535180-4E73-453A-B719-632EB7F60000}"/>
              </a:ext>
            </a:extLst>
          </p:cNvPr>
          <p:cNvSpPr/>
          <p:nvPr/>
        </p:nvSpPr>
        <p:spPr>
          <a:xfrm>
            <a:off x="988720" y="4343811"/>
            <a:ext cx="2592312" cy="2526525"/>
          </a:xfrm>
          <a:prstGeom prst="ellipse">
            <a:avLst/>
          </a:prstGeom>
          <a:solidFill>
            <a:srgbClr val="009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984"/>
          </a:p>
        </p:txBody>
      </p:sp>
      <p:sp>
        <p:nvSpPr>
          <p:cNvPr id="13" name="Rectangle 12">
            <a:extLst>
              <a:ext uri="{FF2B5EF4-FFF2-40B4-BE49-F238E27FC236}">
                <a16:creationId xmlns:a16="http://schemas.microsoft.com/office/drawing/2014/main" id="{73D5B66C-8FB6-48F4-B14A-5F022170165B}"/>
              </a:ext>
            </a:extLst>
          </p:cNvPr>
          <p:cNvSpPr/>
          <p:nvPr/>
        </p:nvSpPr>
        <p:spPr>
          <a:xfrm>
            <a:off x="1132849" y="4752993"/>
            <a:ext cx="2304053" cy="170816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500" b="1">
                <a:solidFill>
                  <a:srgbClr val="FFFFFF"/>
                </a:solidFill>
                <a:latin typeface="Arial" panose="020B0604020202020204" pitchFamily="34" charset="0"/>
                <a:cs typeface="Arial" panose="020B0604020202020204" pitchFamily="34" charset="0"/>
              </a:rPr>
              <a:t>Contrairement à la plupart des autres pays de la zone euro, la France n’a pas connu de </a:t>
            </a:r>
            <a:r>
              <a:rPr lang="fr-FR" sz="1500" b="1" i="1" err="1">
                <a:solidFill>
                  <a:srgbClr val="FFFFFF"/>
                </a:solidFill>
                <a:latin typeface="Arial" panose="020B0604020202020204" pitchFamily="34" charset="0"/>
                <a:cs typeface="Arial" panose="020B0604020202020204" pitchFamily="34" charset="0"/>
              </a:rPr>
              <a:t>credit</a:t>
            </a:r>
            <a:r>
              <a:rPr lang="fr-FR" sz="1500" b="1" i="1">
                <a:solidFill>
                  <a:srgbClr val="FFFFFF"/>
                </a:solidFill>
                <a:latin typeface="Arial" panose="020B0604020202020204" pitchFamily="34" charset="0"/>
                <a:cs typeface="Arial" panose="020B0604020202020204" pitchFamily="34" charset="0"/>
              </a:rPr>
              <a:t> </a:t>
            </a:r>
            <a:r>
              <a:rPr lang="fr-FR" sz="1500" b="1" i="1" err="1">
                <a:solidFill>
                  <a:srgbClr val="FFFFFF"/>
                </a:solidFill>
                <a:latin typeface="Arial" panose="020B0604020202020204" pitchFamily="34" charset="0"/>
                <a:cs typeface="Arial" panose="020B0604020202020204" pitchFamily="34" charset="0"/>
              </a:rPr>
              <a:t>crunch</a:t>
            </a:r>
            <a:r>
              <a:rPr lang="fr-FR" sz="1500" b="1" i="1">
                <a:solidFill>
                  <a:srgbClr val="FFFFFF"/>
                </a:solidFill>
                <a:latin typeface="Arial" panose="020B0604020202020204" pitchFamily="34" charset="0"/>
                <a:cs typeface="Arial" panose="020B0604020202020204" pitchFamily="34" charset="0"/>
              </a:rPr>
              <a:t> </a:t>
            </a:r>
            <a:r>
              <a:rPr lang="fr-FR" sz="1500" b="1">
                <a:solidFill>
                  <a:srgbClr val="FFFFFF"/>
                </a:solidFill>
                <a:latin typeface="Arial" panose="020B0604020202020204" pitchFamily="34" charset="0"/>
                <a:cs typeface="Arial" panose="020B0604020202020204" pitchFamily="34" charset="0"/>
              </a:rPr>
              <a:t>ces dix dernières années</a:t>
            </a:r>
          </a:p>
        </p:txBody>
      </p:sp>
      <p:sp>
        <p:nvSpPr>
          <p:cNvPr id="9" name="Rectangle 8">
            <a:extLst>
              <a:ext uri="{FF2B5EF4-FFF2-40B4-BE49-F238E27FC236}">
                <a16:creationId xmlns:a16="http://schemas.microsoft.com/office/drawing/2014/main" id="{553F8267-9F4E-EB34-C093-6B1BD46D85DB}"/>
              </a:ext>
            </a:extLst>
          </p:cNvPr>
          <p:cNvSpPr/>
          <p:nvPr/>
        </p:nvSpPr>
        <p:spPr>
          <a:xfrm>
            <a:off x="1189117" y="1915979"/>
            <a:ext cx="2191515" cy="196977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solidFill>
                  <a:srgbClr val="FFFFFF"/>
                </a:solidFill>
                <a:latin typeface="Arial" panose="020B0604020202020204" pitchFamily="34" charset="0"/>
                <a:cs typeface="Arial" panose="020B0604020202020204" pitchFamily="34" charset="0"/>
              </a:rPr>
              <a:t>1.390</a:t>
            </a:r>
            <a:r>
              <a:rPr lang="fr-FR" b="1" dirty="0">
                <a:solidFill>
                  <a:srgbClr val="FFFFFF"/>
                </a:solidFill>
                <a:latin typeface="Arial" panose="020B0604020202020204" pitchFamily="34" charset="0"/>
                <a:cs typeface="Arial" panose="020B0604020202020204" pitchFamily="34" charset="0"/>
              </a:rPr>
              <a:t> </a:t>
            </a:r>
          </a:p>
          <a:p>
            <a:pPr algn="ctr"/>
            <a:r>
              <a:rPr lang="fr-FR" sz="1500" b="1" dirty="0">
                <a:solidFill>
                  <a:srgbClr val="FFFFFF"/>
                </a:solidFill>
                <a:latin typeface="Arial" panose="020B0604020202020204" pitchFamily="34" charset="0"/>
                <a:cs typeface="Arial" panose="020B0604020202020204" pitchFamily="34" charset="0"/>
              </a:rPr>
              <a:t>milliards d’euros de crédits aux entreprises en France à fin septembre 2025, soit une hausse de 62% sur 10 ans</a:t>
            </a:r>
            <a:r>
              <a:rPr lang="fr-FR" sz="1500" b="1" baseline="30000" dirty="0">
                <a:solidFill>
                  <a:srgbClr val="FFFFFF"/>
                </a:solidFill>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822FE7D8-8349-6C7C-C6CD-79FA33EB85B9}"/>
              </a:ext>
            </a:extLst>
          </p:cNvPr>
          <p:cNvSpPr/>
          <p:nvPr/>
        </p:nvSpPr>
        <p:spPr>
          <a:xfrm>
            <a:off x="794156" y="7099367"/>
            <a:ext cx="5025466" cy="261610"/>
          </a:xfrm>
          <a:prstGeom prst="rect">
            <a:avLst/>
          </a:prstGeom>
        </p:spPr>
        <p:txBody>
          <a:bodyPr wrap="square">
            <a:spAutoFit/>
          </a:bodyPr>
          <a:lstStyle/>
          <a:p>
            <a:pPr algn="just"/>
            <a:r>
              <a:rPr lang="fr-FR" sz="1100" i="1" baseline="30000">
                <a:solidFill>
                  <a:schemeClr val="bg1">
                    <a:lumMod val="50000"/>
                  </a:schemeClr>
                </a:solidFill>
                <a:latin typeface="Arial" panose="020B0604020202020204" pitchFamily="34" charset="0"/>
                <a:cs typeface="Arial" panose="020B0604020202020204" pitchFamily="34" charset="0"/>
              </a:rPr>
              <a:t>1</a:t>
            </a:r>
            <a:r>
              <a:rPr lang="fr-FR" sz="1100" i="1">
                <a:solidFill>
                  <a:schemeClr val="bg1">
                    <a:lumMod val="50000"/>
                  </a:schemeClr>
                </a:solidFill>
                <a:latin typeface="Arial" panose="020B0604020202020204" pitchFamily="34" charset="0"/>
                <a:cs typeface="Arial" panose="020B0604020202020204" pitchFamily="34" charset="0"/>
              </a:rPr>
              <a:t>Source : Banque de France</a:t>
            </a:r>
          </a:p>
        </p:txBody>
      </p:sp>
      <p:pic>
        <p:nvPicPr>
          <p:cNvPr id="5" name="Image 4">
            <a:extLst>
              <a:ext uri="{FF2B5EF4-FFF2-40B4-BE49-F238E27FC236}">
                <a16:creationId xmlns:a16="http://schemas.microsoft.com/office/drawing/2014/main" id="{E302DA44-7368-5F26-C9BE-35B033C4889B}"/>
              </a:ext>
            </a:extLst>
          </p:cNvPr>
          <p:cNvPicPr>
            <a:picLocks noChangeAspect="1"/>
          </p:cNvPicPr>
          <p:nvPr/>
        </p:nvPicPr>
        <p:blipFill>
          <a:blip r:embed="rId2"/>
          <a:stretch>
            <a:fillRect/>
          </a:stretch>
        </p:blipFill>
        <p:spPr>
          <a:xfrm>
            <a:off x="4611023" y="2728257"/>
            <a:ext cx="6885759" cy="3751287"/>
          </a:xfrm>
          <a:prstGeom prst="rect">
            <a:avLst/>
          </a:prstGeom>
        </p:spPr>
      </p:pic>
    </p:spTree>
    <p:extLst>
      <p:ext uri="{BB962C8B-B14F-4D97-AF65-F5344CB8AC3E}">
        <p14:creationId xmlns:p14="http://schemas.microsoft.com/office/powerpoint/2010/main" val="366630604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FBF" ma:contentTypeID="0x010100AB21FF7DF9BA5D49B77444CB243134C20092F87D9D22B03A41B1394865073D67CA" ma:contentTypeVersion="423" ma:contentTypeDescription="Type de contenu personnalisé et disponible niveau Tenant pour stocker des métadonnées types pour les documents FBF&#10;** Type de contenu créé par Claranet **" ma:contentTypeScope="" ma:versionID="f9922c1ba4fb62f18622ad1d5ed237ff">
  <xsd:schema xmlns:xsd="http://www.w3.org/2001/XMLSchema" xmlns:xs="http://www.w3.org/2001/XMLSchema" xmlns:p="http://schemas.microsoft.com/office/2006/metadata/properties" xmlns:ns2="8971c205-0449-498f-89fe-dff1948c4b20" targetNamespace="http://schemas.microsoft.com/office/2006/metadata/properties" ma:root="true" ma:fieldsID="3957d3588b725ea253984c7a21e45ed6" ns2:_="">
    <xsd:import namespace="8971c205-0449-498f-89fe-dff1948c4b20"/>
    <xsd:element name="properties">
      <xsd:complexType>
        <xsd:sequence>
          <xsd:element name="documentManagement">
            <xsd:complexType>
              <xsd:all>
                <xsd:element ref="ns2:nf6b8cf801aa4dac90a568d8ff005f81" minOccurs="0"/>
                <xsd:element ref="ns2:TaxCatchAll" minOccurs="0"/>
                <xsd:element ref="ns2:TaxCatchAllLabel" minOccurs="0"/>
                <xsd:element ref="ns2:kab5dc79534745eebdaf05548104ce59" minOccurs="0"/>
                <xsd:element ref="ns2:FBF_DateDuDocument" minOccurs="0"/>
                <xsd:element ref="ns2:FBF_DateReferenceAccord" minOccurs="0"/>
                <xsd:element ref="ns2:FBF_Ac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1c205-0449-498f-89fe-dff1948c4b20" elementFormDefault="qualified">
    <xsd:import namespace="http://schemas.microsoft.com/office/2006/documentManagement/types"/>
    <xsd:import namespace="http://schemas.microsoft.com/office/infopath/2007/PartnerControls"/>
    <xsd:element name="nf6b8cf801aa4dac90a568d8ff005f81" ma:index="8" nillable="true" ma:taxonomy="true" ma:internalName="nf6b8cf801aa4dac90a568d8ff005f81" ma:taxonomyFieldName="FBF_DocumentType" ma:displayName="Type de Document" ma:readOnly="false" ma:fieldId="{7f6b8cf8-01aa-4dac-90a5-68d8ff005f81}" ma:sspId="37bc3043-3246-467f-a677-2384b97cfdb5" ma:termSetId="bd5739d1-703f-47d7-894b-3c85be48732c"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670bace-8734-408e-b2aa-9cf2f10e7f14}" ma:internalName="TaxCatchAll" ma:showField="CatchAllData" ma:web="71f0221c-f6f1-4e82-80ec-1de5c038d08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670bace-8734-408e-b2aa-9cf2f10e7f14}" ma:internalName="TaxCatchAllLabel" ma:readOnly="true" ma:showField="CatchAllDataLabel" ma:web="71f0221c-f6f1-4e82-80ec-1de5c038d08a">
      <xsd:complexType>
        <xsd:complexContent>
          <xsd:extension base="dms:MultiChoiceLookup">
            <xsd:sequence>
              <xsd:element name="Value" type="dms:Lookup" maxOccurs="unbounded" minOccurs="0" nillable="true"/>
            </xsd:sequence>
          </xsd:extension>
        </xsd:complexContent>
      </xsd:complexType>
    </xsd:element>
    <xsd:element name="kab5dc79534745eebdaf05548104ce59" ma:index="12" nillable="true" ma:taxonomy="true" ma:internalName="kab5dc79534745eebdaf05548104ce59" ma:taxonomyFieldName="FBF_DocumentTheme" ma:displayName="Thème de Document" ma:readOnly="false" ma:fieldId="{4ab5dc79-5347-45ee-bdaf-05548104ce59}" ma:sspId="37bc3043-3246-467f-a677-2384b97cfdb5" ma:termSetId="bec3cf2f-7431-44bd-bb81-dd35f2137833" ma:anchorId="00000000-0000-0000-0000-000000000000" ma:open="false" ma:isKeyword="false">
      <xsd:complexType>
        <xsd:sequence>
          <xsd:element ref="pc:Terms" minOccurs="0" maxOccurs="1"/>
        </xsd:sequence>
      </xsd:complexType>
    </xsd:element>
    <xsd:element name="FBF_DateDuDocument" ma:index="14" nillable="true" ma:displayName="Date du document" ma:default="[today]" ma:description="Date correspondant à la période à laquelle le document se réfère, selon son contexte d'utilisation. Indispensable pour contextualiser les contenus, faciliter la recherche par temporalité et soutenir l'analyse historique ou événementielle des données. Joue un rôle clé dans la gestion des archives et les processus de migration." ma:format="DateOnly" ma:internalName="FBF_DateDuDocument">
      <xsd:simpleType>
        <xsd:restriction base="dms:DateTime"/>
      </xsd:simpleType>
    </xsd:element>
    <xsd:element name="FBF_DateReferenceAccord" ma:index="15" nillable="true" ma:displayName="Date référence Collection" ma:description="Date de référence pour de la collection &#10;Colonne personnalisée et disponible niveau Tenant &#10;** Colonne créé par Claranet **" ma:format="DateOnly" ma:internalName="FBF_DateReferenceAccord" ma:readOnly="false">
      <xsd:simpleType>
        <xsd:restriction base="dms:DateTime"/>
      </xsd:simpleType>
    </xsd:element>
    <xsd:element name="FBF_AccordStatus" ma:index="16" nillable="true" ma:displayName="Statut de la Collection" ma:default="Statut 1" ma:format="Dropdown" ma:internalName="FBF_AccordStatus" ma:readOnly="false">
      <xsd:simpleType>
        <xsd:restriction base="dms:Choice">
          <xsd:enumeration value="Statut 1"/>
          <xsd:enumeration value="Statut 2"/>
          <xsd:enumeration value="Statut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7bc3043-3246-467f-a677-2384b97cfdb5" ContentTypeId="0x010100AB21FF7DF9BA5D49B77444CB243134C2" PreviousValue="false"/>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kab5dc79534745eebdaf05548104ce59 xmlns="8971c205-0449-498f-89fe-dff1948c4b20">
      <Terms xmlns="http://schemas.microsoft.com/office/infopath/2007/PartnerControls"/>
    </kab5dc79534745eebdaf05548104ce59>
    <FBF_DateReferenceAccord xmlns="8971c205-0449-498f-89fe-dff1948c4b20" xsi:nil="true"/>
    <nf6b8cf801aa4dac90a568d8ff005f81 xmlns="8971c205-0449-498f-89fe-dff1948c4b20">
      <Terms xmlns="http://schemas.microsoft.com/office/infopath/2007/PartnerControls"/>
    </nf6b8cf801aa4dac90a568d8ff005f81>
    <FBF_DateDuDocument xmlns="8971c205-0449-498f-89fe-dff1948c4b20">2024-10-07T15:33:07+00:00</FBF_DateDuDocument>
    <FBF_AccordStatus xmlns="8971c205-0449-498f-89fe-dff1948c4b20">Statut 1</FBF_AccordStatus>
    <TaxCatchAll xmlns="8971c205-0449-498f-89fe-dff1948c4b20" xsi:nil="true"/>
  </documentManagement>
</p:properties>
</file>

<file path=customXml/itemProps1.xml><?xml version="1.0" encoding="utf-8"?>
<ds:datastoreItem xmlns:ds="http://schemas.openxmlformats.org/officeDocument/2006/customXml" ds:itemID="{8017AD31-7DA7-4720-B2A8-4B92B3FEF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71c205-0449-498f-89fe-dff1948c4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C06590-CB9B-421C-BFB6-FE327F6BBC43}">
  <ds:schemaRefs>
    <ds:schemaRef ds:uri="Microsoft.SharePoint.Taxonomy.ContentTypeSync"/>
  </ds:schemaRefs>
</ds:datastoreItem>
</file>

<file path=customXml/itemProps3.xml><?xml version="1.0" encoding="utf-8"?>
<ds:datastoreItem xmlns:ds="http://schemas.openxmlformats.org/officeDocument/2006/customXml" ds:itemID="{FF143508-2521-4F12-AC60-8F9F795E7F19}">
  <ds:schemaRefs>
    <ds:schemaRef ds:uri="http://schemas.microsoft.com/sharepoint/v3/contenttype/forms"/>
  </ds:schemaRefs>
</ds:datastoreItem>
</file>

<file path=customXml/itemProps4.xml><?xml version="1.0" encoding="utf-8"?>
<ds:datastoreItem xmlns:ds="http://schemas.openxmlformats.org/officeDocument/2006/customXml" ds:itemID="{D5C56B98-8E25-4968-9345-5F712BEB1B49}">
  <ds:schemaRefs>
    <ds:schemaRef ds:uri="8971c205-0449-498f-89fe-dff1948c4b2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82</TotalTime>
  <Words>3421</Words>
  <Application>Microsoft Office PowerPoint</Application>
  <PresentationFormat>Personnalisé</PresentationFormat>
  <Paragraphs>300</Paragraphs>
  <Slides>29</Slides>
  <Notes>4</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29</vt:i4>
      </vt:variant>
    </vt:vector>
  </HeadingPairs>
  <TitlesOfParts>
    <vt:vector size="36" baseType="lpstr">
      <vt:lpstr>Arial</vt:lpstr>
      <vt:lpstr>Calibri</vt:lpstr>
      <vt:lpstr>Times New Roman</vt:lpstr>
      <vt:lpstr>Wingdings</vt:lpstr>
      <vt:lpstr>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Lhomme, Olivier</dc:creator>
  <cp:lastModifiedBy>Brodier, Lilian</cp:lastModifiedBy>
  <cp:revision>1</cp:revision>
  <cp:lastPrinted>2024-01-17T16:33:22Z</cp:lastPrinted>
  <dcterms:created xsi:type="dcterms:W3CDTF">2015-10-02T08:34:56Z</dcterms:created>
  <dcterms:modified xsi:type="dcterms:W3CDTF">2025-11-12T11:24:48Z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0x010100AB21FF7DF9BA5D49B77444CB243134C20092F87D9D22B03A41B1394865073D67CA</vt:lpwstr>
  </property>
  <property fmtid="{D5CDD505-2E9C-101B-9397-08002B2CF9AE}" pid="3" name="FBF_DocumentTheme">
    <vt:lpwstr/>
  </property>
  <property fmtid="{D5CDD505-2E9C-101B-9397-08002B2CF9AE}" pid="4" name="FBF_DocumentType">
    <vt:lpwstr/>
  </property>
</Properties>
</file>