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6"/>
    <p:sldMasterId id="2147483677" r:id="rId7"/>
    <p:sldMasterId id="2147483673" r:id="rId8"/>
  </p:sldMasterIdLst>
  <p:notesMasterIdLst>
    <p:notesMasterId r:id="rId32"/>
  </p:notesMasterIdLst>
  <p:handoutMasterIdLst>
    <p:handoutMasterId r:id="rId33"/>
  </p:handoutMasterIdLst>
  <p:sldIdLst>
    <p:sldId id="256" r:id="rId9"/>
    <p:sldId id="283" r:id="rId10"/>
    <p:sldId id="260" r:id="rId11"/>
    <p:sldId id="290" r:id="rId12"/>
    <p:sldId id="315" r:id="rId13"/>
    <p:sldId id="289" r:id="rId14"/>
    <p:sldId id="311" r:id="rId15"/>
    <p:sldId id="314" r:id="rId16"/>
    <p:sldId id="291" r:id="rId17"/>
    <p:sldId id="294" r:id="rId18"/>
    <p:sldId id="295" r:id="rId19"/>
    <p:sldId id="297" r:id="rId20"/>
    <p:sldId id="298" r:id="rId21"/>
    <p:sldId id="300" r:id="rId22"/>
    <p:sldId id="299" r:id="rId23"/>
    <p:sldId id="308" r:id="rId24"/>
    <p:sldId id="309" r:id="rId25"/>
    <p:sldId id="301" r:id="rId26"/>
    <p:sldId id="303" r:id="rId27"/>
    <p:sldId id="304" r:id="rId28"/>
    <p:sldId id="305" r:id="rId29"/>
    <p:sldId id="312" r:id="rId30"/>
    <p:sldId id="313" r:id="rId31"/>
  </p:sldIdLst>
  <p:sldSz cx="13439775" cy="7559675"/>
  <p:notesSz cx="9944100" cy="6805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la, Hugo" initials="VH" lastIdx="1" clrIdx="0">
    <p:extLst>
      <p:ext uri="{19B8F6BF-5375-455C-9EA6-DF929625EA0E}">
        <p15:presenceInfo xmlns:p15="http://schemas.microsoft.com/office/powerpoint/2012/main" userId="S::hvalla@fbf.fr::1aecafe9-7804-404e-8110-a18523f1c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0365"/>
    <a:srgbClr val="A2C748"/>
    <a:srgbClr val="EB6025"/>
    <a:srgbClr val="FFFFFF"/>
    <a:srgbClr val="D2DEEF"/>
    <a:srgbClr val="EAEFF7"/>
    <a:srgbClr val="E0ECC2"/>
    <a:srgbClr val="C8DE92"/>
    <a:srgbClr val="52B9A6"/>
    <a:srgbClr val="F59E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DF973C-D9EB-4227-A408-54694123FCF7}" v="13" dt="2023-08-23T10:04:39.20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3792" autoAdjust="0"/>
  </p:normalViewPr>
  <p:slideViewPr>
    <p:cSldViewPr snapToGrid="0">
      <p:cViewPr varScale="1">
        <p:scale>
          <a:sx n="57" d="100"/>
          <a:sy n="57" d="100"/>
        </p:scale>
        <p:origin x="796" y="3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9" d="100"/>
          <a:sy n="129" d="100"/>
        </p:scale>
        <p:origin x="126"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6/11/relationships/changesInfo" Target="changesInfos/changesInfo1.xml"/><Relationship Id="rId21" Type="http://schemas.openxmlformats.org/officeDocument/2006/relationships/slide" Target="slides/slide13.xml"/><Relationship Id="rId34" Type="http://schemas.openxmlformats.org/officeDocument/2006/relationships/commentAuthors" Target="commentAuthors.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mer Gourry" userId="8b1261a0-140f-4239-a8a9-315993d35d4b" providerId="ADAL" clId="{E4DF973C-D9EB-4227-A408-54694123FCF7}"/>
    <pc:docChg chg="undo custSel modSld">
      <pc:chgData name="Omer Gourry" userId="8b1261a0-140f-4239-a8a9-315993d35d4b" providerId="ADAL" clId="{E4DF973C-D9EB-4227-A408-54694123FCF7}" dt="2023-08-23T10:10:20.541" v="2056" actId="20577"/>
      <pc:docMkLst>
        <pc:docMk/>
      </pc:docMkLst>
      <pc:sldChg chg="modSp mod">
        <pc:chgData name="Omer Gourry" userId="8b1261a0-140f-4239-a8a9-315993d35d4b" providerId="ADAL" clId="{E4DF973C-D9EB-4227-A408-54694123FCF7}" dt="2023-08-22T07:42:44.792" v="3" actId="20577"/>
        <pc:sldMkLst>
          <pc:docMk/>
          <pc:sldMk cId="111744203" sldId="256"/>
        </pc:sldMkLst>
        <pc:spChg chg="mod">
          <ac:chgData name="Omer Gourry" userId="8b1261a0-140f-4239-a8a9-315993d35d4b" providerId="ADAL" clId="{E4DF973C-D9EB-4227-A408-54694123FCF7}" dt="2023-08-22T07:42:44.792" v="3" actId="20577"/>
          <ac:spMkLst>
            <pc:docMk/>
            <pc:sldMk cId="111744203" sldId="256"/>
            <ac:spMk id="11" creationId="{00000000-0000-0000-0000-000000000000}"/>
          </ac:spMkLst>
        </pc:spChg>
      </pc:sldChg>
      <pc:sldChg chg="addSp delSp modSp mod">
        <pc:chgData name="Omer Gourry" userId="8b1261a0-140f-4239-a8a9-315993d35d4b" providerId="ADAL" clId="{E4DF973C-D9EB-4227-A408-54694123FCF7}" dt="2023-08-22T07:54:37.642" v="99" actId="207"/>
        <pc:sldMkLst>
          <pc:docMk/>
          <pc:sldMk cId="3194751032" sldId="260"/>
        </pc:sldMkLst>
        <pc:spChg chg="mod">
          <ac:chgData name="Omer Gourry" userId="8b1261a0-140f-4239-a8a9-315993d35d4b" providerId="ADAL" clId="{E4DF973C-D9EB-4227-A408-54694123FCF7}" dt="2023-08-22T07:54:37.642" v="99" actId="207"/>
          <ac:spMkLst>
            <pc:docMk/>
            <pc:sldMk cId="3194751032" sldId="260"/>
            <ac:spMk id="5" creationId="{00000000-0000-0000-0000-000000000000}"/>
          </ac:spMkLst>
        </pc:spChg>
        <pc:picChg chg="del">
          <ac:chgData name="Omer Gourry" userId="8b1261a0-140f-4239-a8a9-315993d35d4b" providerId="ADAL" clId="{E4DF973C-D9EB-4227-A408-54694123FCF7}" dt="2023-08-22T07:47:22.174" v="4" actId="478"/>
          <ac:picMkLst>
            <pc:docMk/>
            <pc:sldMk cId="3194751032" sldId="260"/>
            <ac:picMk id="3" creationId="{3543836B-053D-80A0-1443-01F803E8BCFE}"/>
          </ac:picMkLst>
        </pc:picChg>
        <pc:picChg chg="add mod modCrop">
          <ac:chgData name="Omer Gourry" userId="8b1261a0-140f-4239-a8a9-315993d35d4b" providerId="ADAL" clId="{E4DF973C-D9EB-4227-A408-54694123FCF7}" dt="2023-08-22T07:48:02.282" v="14" actId="1076"/>
          <ac:picMkLst>
            <pc:docMk/>
            <pc:sldMk cId="3194751032" sldId="260"/>
            <ac:picMk id="4" creationId="{63A94941-2CB4-5236-4263-43CD10912650}"/>
          </ac:picMkLst>
        </pc:picChg>
      </pc:sldChg>
      <pc:sldChg chg="addSp delSp modSp mod">
        <pc:chgData name="Omer Gourry" userId="8b1261a0-140f-4239-a8a9-315993d35d4b" providerId="ADAL" clId="{E4DF973C-D9EB-4227-A408-54694123FCF7}" dt="2023-08-23T09:42:22.265" v="1779" actId="20577"/>
        <pc:sldMkLst>
          <pc:docMk/>
          <pc:sldMk cId="2499345554" sldId="289"/>
        </pc:sldMkLst>
        <pc:spChg chg="mod">
          <ac:chgData name="Omer Gourry" userId="8b1261a0-140f-4239-a8a9-315993d35d4b" providerId="ADAL" clId="{E4DF973C-D9EB-4227-A408-54694123FCF7}" dt="2023-08-22T08:16:09.727" v="343" actId="20577"/>
          <ac:spMkLst>
            <pc:docMk/>
            <pc:sldMk cId="2499345554" sldId="289"/>
            <ac:spMk id="5" creationId="{00000000-0000-0000-0000-000000000000}"/>
          </ac:spMkLst>
        </pc:spChg>
        <pc:spChg chg="mod">
          <ac:chgData name="Omer Gourry" userId="8b1261a0-140f-4239-a8a9-315993d35d4b" providerId="ADAL" clId="{E4DF973C-D9EB-4227-A408-54694123FCF7}" dt="2023-08-22T08:15:19.612" v="321" actId="1076"/>
          <ac:spMkLst>
            <pc:docMk/>
            <pc:sldMk cId="2499345554" sldId="289"/>
            <ac:spMk id="13" creationId="{00000000-0000-0000-0000-000000000000}"/>
          </ac:spMkLst>
        </pc:spChg>
        <pc:graphicFrameChg chg="modGraphic">
          <ac:chgData name="Omer Gourry" userId="8b1261a0-140f-4239-a8a9-315993d35d4b" providerId="ADAL" clId="{E4DF973C-D9EB-4227-A408-54694123FCF7}" dt="2023-08-23T09:42:22.265" v="1779" actId="20577"/>
          <ac:graphicFrameMkLst>
            <pc:docMk/>
            <pc:sldMk cId="2499345554" sldId="289"/>
            <ac:graphicFrameMk id="2" creationId="{A323D6BE-F46E-8941-7AD2-D1C5F79673F7}"/>
          </ac:graphicFrameMkLst>
        </pc:graphicFrameChg>
        <pc:picChg chg="del">
          <ac:chgData name="Omer Gourry" userId="8b1261a0-140f-4239-a8a9-315993d35d4b" providerId="ADAL" clId="{E4DF973C-D9EB-4227-A408-54694123FCF7}" dt="2023-08-22T08:14:47.797" v="313" actId="478"/>
          <ac:picMkLst>
            <pc:docMk/>
            <pc:sldMk cId="2499345554" sldId="289"/>
            <ac:picMk id="6" creationId="{5E0F81D1-6D42-3827-4C90-188B2639B60F}"/>
          </ac:picMkLst>
        </pc:picChg>
        <pc:picChg chg="add mod modCrop">
          <ac:chgData name="Omer Gourry" userId="8b1261a0-140f-4239-a8a9-315993d35d4b" providerId="ADAL" clId="{E4DF973C-D9EB-4227-A408-54694123FCF7}" dt="2023-08-22T08:15:23.236" v="323" actId="14100"/>
          <ac:picMkLst>
            <pc:docMk/>
            <pc:sldMk cId="2499345554" sldId="289"/>
            <ac:picMk id="8" creationId="{EAD7A325-7B28-BE14-3593-90E79F85DEAC}"/>
          </ac:picMkLst>
        </pc:picChg>
      </pc:sldChg>
      <pc:sldChg chg="addSp delSp modSp mod">
        <pc:chgData name="Omer Gourry" userId="8b1261a0-140f-4239-a8a9-315993d35d4b" providerId="ADAL" clId="{E4DF973C-D9EB-4227-A408-54694123FCF7}" dt="2023-08-22T08:04:08.888" v="273" actId="14100"/>
        <pc:sldMkLst>
          <pc:docMk/>
          <pc:sldMk cId="4175417327" sldId="290"/>
        </pc:sldMkLst>
        <pc:spChg chg="mod">
          <ac:chgData name="Omer Gourry" userId="8b1261a0-140f-4239-a8a9-315993d35d4b" providerId="ADAL" clId="{E4DF973C-D9EB-4227-A408-54694123FCF7}" dt="2023-08-22T08:03:18.548" v="263" actId="20577"/>
          <ac:spMkLst>
            <pc:docMk/>
            <pc:sldMk cId="4175417327" sldId="290"/>
            <ac:spMk id="5" creationId="{00000000-0000-0000-0000-000000000000}"/>
          </ac:spMkLst>
        </pc:spChg>
        <pc:spChg chg="mod">
          <ac:chgData name="Omer Gourry" userId="8b1261a0-140f-4239-a8a9-315993d35d4b" providerId="ADAL" clId="{E4DF973C-D9EB-4227-A408-54694123FCF7}" dt="2023-08-22T08:03:20.090" v="265" actId="1076"/>
          <ac:spMkLst>
            <pc:docMk/>
            <pc:sldMk cId="4175417327" sldId="290"/>
            <ac:spMk id="21" creationId="{00000000-0000-0000-0000-000000000000}"/>
          </ac:spMkLst>
        </pc:spChg>
        <pc:graphicFrameChg chg="mod modGraphic">
          <ac:chgData name="Omer Gourry" userId="8b1261a0-140f-4239-a8a9-315993d35d4b" providerId="ADAL" clId="{E4DF973C-D9EB-4227-A408-54694123FCF7}" dt="2023-08-22T08:03:19.150" v="264" actId="1076"/>
          <ac:graphicFrameMkLst>
            <pc:docMk/>
            <pc:sldMk cId="4175417327" sldId="290"/>
            <ac:graphicFrameMk id="20" creationId="{00000000-0000-0000-0000-000000000000}"/>
          </ac:graphicFrameMkLst>
        </pc:graphicFrameChg>
        <pc:picChg chg="add mod modCrop">
          <ac:chgData name="Omer Gourry" userId="8b1261a0-140f-4239-a8a9-315993d35d4b" providerId="ADAL" clId="{E4DF973C-D9EB-4227-A408-54694123FCF7}" dt="2023-08-22T08:04:08.888" v="273" actId="14100"/>
          <ac:picMkLst>
            <pc:docMk/>
            <pc:sldMk cId="4175417327" sldId="290"/>
            <ac:picMk id="3" creationId="{F0A76D0E-93A5-88C8-333C-6841A42A004C}"/>
          </ac:picMkLst>
        </pc:picChg>
        <pc:picChg chg="del">
          <ac:chgData name="Omer Gourry" userId="8b1261a0-140f-4239-a8a9-315993d35d4b" providerId="ADAL" clId="{E4DF973C-D9EB-4227-A408-54694123FCF7}" dt="2023-08-22T08:03:43.852" v="266" actId="478"/>
          <ac:picMkLst>
            <pc:docMk/>
            <pc:sldMk cId="4175417327" sldId="290"/>
            <ac:picMk id="4" creationId="{185B0825-0ACB-AB22-A865-FB5580668F7B}"/>
          </ac:picMkLst>
        </pc:picChg>
      </pc:sldChg>
      <pc:sldChg chg="addSp delSp modSp mod">
        <pc:chgData name="Omer Gourry" userId="8b1261a0-140f-4239-a8a9-315993d35d4b" providerId="ADAL" clId="{E4DF973C-D9EB-4227-A408-54694123FCF7}" dt="2023-08-23T10:09:33.781" v="2053" actId="1076"/>
        <pc:sldMkLst>
          <pc:docMk/>
          <pc:sldMk cId="3080286449" sldId="295"/>
        </pc:sldMkLst>
        <pc:spChg chg="mod">
          <ac:chgData name="Omer Gourry" userId="8b1261a0-140f-4239-a8a9-315993d35d4b" providerId="ADAL" clId="{E4DF973C-D9EB-4227-A408-54694123FCF7}" dt="2023-08-23T09:53:09.166" v="1879" actId="1076"/>
          <ac:spMkLst>
            <pc:docMk/>
            <pc:sldMk cId="3080286449" sldId="295"/>
            <ac:spMk id="3" creationId="{F95FA00D-B4A3-5530-38BF-AED1BFA0BBCF}"/>
          </ac:spMkLst>
        </pc:spChg>
        <pc:spChg chg="mod">
          <ac:chgData name="Omer Gourry" userId="8b1261a0-140f-4239-a8a9-315993d35d4b" providerId="ADAL" clId="{E4DF973C-D9EB-4227-A408-54694123FCF7}" dt="2023-08-22T08:37:22.049" v="1057" actId="20577"/>
          <ac:spMkLst>
            <pc:docMk/>
            <pc:sldMk cId="3080286449" sldId="295"/>
            <ac:spMk id="5" creationId="{00000000-0000-0000-0000-000000000000}"/>
          </ac:spMkLst>
        </pc:spChg>
        <pc:spChg chg="mod">
          <ac:chgData name="Omer Gourry" userId="8b1261a0-140f-4239-a8a9-315993d35d4b" providerId="ADAL" clId="{E4DF973C-D9EB-4227-A408-54694123FCF7}" dt="2023-08-23T09:53:11.941" v="1880" actId="1076"/>
          <ac:spMkLst>
            <pc:docMk/>
            <pc:sldMk cId="3080286449" sldId="295"/>
            <ac:spMk id="6" creationId="{6BEBA1C3-ECE2-D450-B20E-6B9D6F00E87B}"/>
          </ac:spMkLst>
        </pc:spChg>
        <pc:spChg chg="add mod">
          <ac:chgData name="Omer Gourry" userId="8b1261a0-140f-4239-a8a9-315993d35d4b" providerId="ADAL" clId="{E4DF973C-D9EB-4227-A408-54694123FCF7}" dt="2023-08-23T10:09:33.781" v="2053" actId="1076"/>
          <ac:spMkLst>
            <pc:docMk/>
            <pc:sldMk cId="3080286449" sldId="295"/>
            <ac:spMk id="8" creationId="{19EEC8FA-9BFD-85FD-ECBB-2A43D89FECCB}"/>
          </ac:spMkLst>
        </pc:spChg>
        <pc:spChg chg="mod">
          <ac:chgData name="Omer Gourry" userId="8b1261a0-140f-4239-a8a9-315993d35d4b" providerId="ADAL" clId="{E4DF973C-D9EB-4227-A408-54694123FCF7}" dt="2023-08-23T09:52:56.576" v="1875" actId="1076"/>
          <ac:spMkLst>
            <pc:docMk/>
            <pc:sldMk cId="3080286449" sldId="295"/>
            <ac:spMk id="11" creationId="{EC20F9D1-03F4-99CC-ED74-EBDE9305C100}"/>
          </ac:spMkLst>
        </pc:spChg>
        <pc:spChg chg="mod">
          <ac:chgData name="Omer Gourry" userId="8b1261a0-140f-4239-a8a9-315993d35d4b" providerId="ADAL" clId="{E4DF973C-D9EB-4227-A408-54694123FCF7}" dt="2023-08-23T09:52:59.134" v="1876" actId="1076"/>
          <ac:spMkLst>
            <pc:docMk/>
            <pc:sldMk cId="3080286449" sldId="295"/>
            <ac:spMk id="18" creationId="{00000000-0000-0000-0000-000000000000}"/>
          </ac:spMkLst>
        </pc:spChg>
        <pc:spChg chg="mod">
          <ac:chgData name="Omer Gourry" userId="8b1261a0-140f-4239-a8a9-315993d35d4b" providerId="ADAL" clId="{E4DF973C-D9EB-4227-A408-54694123FCF7}" dt="2023-08-23T09:53:06.607" v="1878" actId="1076"/>
          <ac:spMkLst>
            <pc:docMk/>
            <pc:sldMk cId="3080286449" sldId="295"/>
            <ac:spMk id="23" creationId="{00000000-0000-0000-0000-000000000000}"/>
          </ac:spMkLst>
        </pc:spChg>
        <pc:graphicFrameChg chg="add mod">
          <ac:chgData name="Omer Gourry" userId="8b1261a0-140f-4239-a8a9-315993d35d4b" providerId="ADAL" clId="{E4DF973C-D9EB-4227-A408-54694123FCF7}" dt="2023-08-23T09:45:57.239" v="1792" actId="14100"/>
          <ac:graphicFrameMkLst>
            <pc:docMk/>
            <pc:sldMk cId="3080286449" sldId="295"/>
            <ac:graphicFrameMk id="2" creationId="{37B74702-0C06-AF85-7F86-86A232CE86EC}"/>
          </ac:graphicFrameMkLst>
        </pc:graphicFrameChg>
        <pc:graphicFrameChg chg="add del mod">
          <ac:chgData name="Omer Gourry" userId="8b1261a0-140f-4239-a8a9-315993d35d4b" providerId="ADAL" clId="{E4DF973C-D9EB-4227-A408-54694123FCF7}" dt="2023-08-23T09:45:50.666" v="1789" actId="478"/>
          <ac:graphicFrameMkLst>
            <pc:docMk/>
            <pc:sldMk cId="3080286449" sldId="295"/>
            <ac:graphicFrameMk id="7" creationId="{37B74702-0C06-AF85-7F86-86A232CE86EC}"/>
          </ac:graphicFrameMkLst>
        </pc:graphicFrameChg>
        <pc:graphicFrameChg chg="mod modGraphic">
          <ac:chgData name="Omer Gourry" userId="8b1261a0-140f-4239-a8a9-315993d35d4b" providerId="ADAL" clId="{E4DF973C-D9EB-4227-A408-54694123FCF7}" dt="2023-08-23T09:53:03.877" v="1877" actId="1076"/>
          <ac:graphicFrameMkLst>
            <pc:docMk/>
            <pc:sldMk cId="3080286449" sldId="295"/>
            <ac:graphicFrameMk id="19" creationId="{00000000-0000-0000-0000-000000000000}"/>
          </ac:graphicFrameMkLst>
        </pc:graphicFrameChg>
        <pc:picChg chg="del">
          <ac:chgData name="Omer Gourry" userId="8b1261a0-140f-4239-a8a9-315993d35d4b" providerId="ADAL" clId="{E4DF973C-D9EB-4227-A408-54694123FCF7}" dt="2023-08-22T08:38:52.198" v="1058" actId="478"/>
          <ac:picMkLst>
            <pc:docMk/>
            <pc:sldMk cId="3080286449" sldId="295"/>
            <ac:picMk id="2" creationId="{2325B32E-830B-9A71-2E83-CA5CFA0922F6}"/>
          </ac:picMkLst>
        </pc:picChg>
      </pc:sldChg>
      <pc:sldChg chg="addSp delSp modSp mod">
        <pc:chgData name="Omer Gourry" userId="8b1261a0-140f-4239-a8a9-315993d35d4b" providerId="ADAL" clId="{E4DF973C-D9EB-4227-A408-54694123FCF7}" dt="2023-08-22T08:47:57.001" v="1112" actId="20577"/>
        <pc:sldMkLst>
          <pc:docMk/>
          <pc:sldMk cId="4121827272" sldId="297"/>
        </pc:sldMkLst>
        <pc:graphicFrameChg chg="del">
          <ac:chgData name="Omer Gourry" userId="8b1261a0-140f-4239-a8a9-315993d35d4b" providerId="ADAL" clId="{E4DF973C-D9EB-4227-A408-54694123FCF7}" dt="2023-08-22T08:47:18.686" v="1107" actId="478"/>
          <ac:graphicFrameMkLst>
            <pc:docMk/>
            <pc:sldMk cId="4121827272" sldId="297"/>
            <ac:graphicFrameMk id="3" creationId="{83423624-01D7-3F71-0B2F-A6A2522B1507}"/>
          </ac:graphicFrameMkLst>
        </pc:graphicFrameChg>
        <pc:graphicFrameChg chg="add mod">
          <ac:chgData name="Omer Gourry" userId="8b1261a0-140f-4239-a8a9-315993d35d4b" providerId="ADAL" clId="{E4DF973C-D9EB-4227-A408-54694123FCF7}" dt="2023-08-22T08:47:31.131" v="1110" actId="14100"/>
          <ac:graphicFrameMkLst>
            <pc:docMk/>
            <pc:sldMk cId="4121827272" sldId="297"/>
            <ac:graphicFrameMk id="4" creationId="{83423624-01D7-3F71-0B2F-A6A2522B1507}"/>
          </ac:graphicFrameMkLst>
        </pc:graphicFrameChg>
        <pc:graphicFrameChg chg="modGraphic">
          <ac:chgData name="Omer Gourry" userId="8b1261a0-140f-4239-a8a9-315993d35d4b" providerId="ADAL" clId="{E4DF973C-D9EB-4227-A408-54694123FCF7}" dt="2023-08-22T08:47:57.001" v="1112" actId="20577"/>
          <ac:graphicFrameMkLst>
            <pc:docMk/>
            <pc:sldMk cId="4121827272" sldId="297"/>
            <ac:graphicFrameMk id="6" creationId="{81A435E4-FDC4-4FA0-B6DB-261A05D2DD55}"/>
          </ac:graphicFrameMkLst>
        </pc:graphicFrameChg>
      </pc:sldChg>
      <pc:sldChg chg="addSp delSp modSp mod">
        <pc:chgData name="Omer Gourry" userId="8b1261a0-140f-4239-a8a9-315993d35d4b" providerId="ADAL" clId="{E4DF973C-D9EB-4227-A408-54694123FCF7}" dt="2023-08-23T09:58:22.367" v="1989" actId="14100"/>
        <pc:sldMkLst>
          <pc:docMk/>
          <pc:sldMk cId="1361537468" sldId="298"/>
        </pc:sldMkLst>
        <pc:spChg chg="mod">
          <ac:chgData name="Omer Gourry" userId="8b1261a0-140f-4239-a8a9-315993d35d4b" providerId="ADAL" clId="{E4DF973C-D9EB-4227-A408-54694123FCF7}" dt="2023-08-23T09:55:07.502" v="1972" actId="20577"/>
          <ac:spMkLst>
            <pc:docMk/>
            <pc:sldMk cId="1361537468" sldId="298"/>
            <ac:spMk id="5" creationId="{00000000-0000-0000-0000-000000000000}"/>
          </ac:spMkLst>
        </pc:spChg>
        <pc:graphicFrameChg chg="add del mod">
          <ac:chgData name="Omer Gourry" userId="8b1261a0-140f-4239-a8a9-315993d35d4b" providerId="ADAL" clId="{E4DF973C-D9EB-4227-A408-54694123FCF7}" dt="2023-08-22T08:50:51.826" v="1134" actId="478"/>
          <ac:graphicFrameMkLst>
            <pc:docMk/>
            <pc:sldMk cId="1361537468" sldId="298"/>
            <ac:graphicFrameMk id="2" creationId="{BDED0B68-937E-4CD4-85DA-8F21B8565EB2}"/>
          </ac:graphicFrameMkLst>
        </pc:graphicFrameChg>
        <pc:picChg chg="add mod modCrop">
          <ac:chgData name="Omer Gourry" userId="8b1261a0-140f-4239-a8a9-315993d35d4b" providerId="ADAL" clId="{E4DF973C-D9EB-4227-A408-54694123FCF7}" dt="2023-08-23T09:56:28.774" v="1981" actId="1076"/>
          <ac:picMkLst>
            <pc:docMk/>
            <pc:sldMk cId="1361537468" sldId="298"/>
            <ac:picMk id="3" creationId="{919F47E6-4DCC-2002-7C92-F0698FA7932F}"/>
          </ac:picMkLst>
        </pc:picChg>
        <pc:picChg chg="del">
          <ac:chgData name="Omer Gourry" userId="8b1261a0-140f-4239-a8a9-315993d35d4b" providerId="ADAL" clId="{E4DF973C-D9EB-4227-A408-54694123FCF7}" dt="2023-08-22T08:50:39.588" v="1131" actId="478"/>
          <ac:picMkLst>
            <pc:docMk/>
            <pc:sldMk cId="1361537468" sldId="298"/>
            <ac:picMk id="4" creationId="{630EE5A1-9505-D0CD-3ECB-CB7DA350204E}"/>
          </ac:picMkLst>
        </pc:picChg>
        <pc:picChg chg="add del mod modCrop">
          <ac:chgData name="Omer Gourry" userId="8b1261a0-140f-4239-a8a9-315993d35d4b" providerId="ADAL" clId="{E4DF973C-D9EB-4227-A408-54694123FCF7}" dt="2023-08-23T09:58:01.838" v="1982" actId="478"/>
          <ac:picMkLst>
            <pc:docMk/>
            <pc:sldMk cId="1361537468" sldId="298"/>
            <ac:picMk id="6" creationId="{A9FE5B2F-BE94-2CD4-5DFB-776459C26536}"/>
          </ac:picMkLst>
        </pc:picChg>
        <pc:picChg chg="add mod modCrop">
          <ac:chgData name="Omer Gourry" userId="8b1261a0-140f-4239-a8a9-315993d35d4b" providerId="ADAL" clId="{E4DF973C-D9EB-4227-A408-54694123FCF7}" dt="2023-08-23T09:58:22.367" v="1989" actId="14100"/>
          <ac:picMkLst>
            <pc:docMk/>
            <pc:sldMk cId="1361537468" sldId="298"/>
            <ac:picMk id="7" creationId="{5E349887-4830-426C-02F9-283A64F64C22}"/>
          </ac:picMkLst>
        </pc:picChg>
        <pc:picChg chg="del">
          <ac:chgData name="Omer Gourry" userId="8b1261a0-140f-4239-a8a9-315993d35d4b" providerId="ADAL" clId="{E4DF973C-D9EB-4227-A408-54694123FCF7}" dt="2023-08-22T08:52:54.761" v="1142" actId="478"/>
          <ac:picMkLst>
            <pc:docMk/>
            <pc:sldMk cId="1361537468" sldId="298"/>
            <ac:picMk id="8" creationId="{85A05E1A-DFC7-CA48-79ED-6BD23CC7A366}"/>
          </ac:picMkLst>
        </pc:picChg>
        <pc:picChg chg="add del mod modCrop">
          <ac:chgData name="Omer Gourry" userId="8b1261a0-140f-4239-a8a9-315993d35d4b" providerId="ADAL" clId="{E4DF973C-D9EB-4227-A408-54694123FCF7}" dt="2023-08-23T09:56:03.609" v="1973" actId="478"/>
          <ac:picMkLst>
            <pc:docMk/>
            <pc:sldMk cId="1361537468" sldId="298"/>
            <ac:picMk id="9" creationId="{CCDFC678-E523-A69C-1B21-E7340BBEC890}"/>
          </ac:picMkLst>
        </pc:picChg>
      </pc:sldChg>
      <pc:sldChg chg="addSp delSp modSp mod">
        <pc:chgData name="Omer Gourry" userId="8b1261a0-140f-4239-a8a9-315993d35d4b" providerId="ADAL" clId="{E4DF973C-D9EB-4227-A408-54694123FCF7}" dt="2023-08-23T10:10:20.541" v="2056" actId="20577"/>
        <pc:sldMkLst>
          <pc:docMk/>
          <pc:sldMk cId="495282271" sldId="300"/>
        </pc:sldMkLst>
        <pc:spChg chg="mod">
          <ac:chgData name="Omer Gourry" userId="8b1261a0-140f-4239-a8a9-315993d35d4b" providerId="ADAL" clId="{E4DF973C-D9EB-4227-A408-54694123FCF7}" dt="2023-08-23T10:10:20.541" v="2056" actId="20577"/>
          <ac:spMkLst>
            <pc:docMk/>
            <pc:sldMk cId="495282271" sldId="300"/>
            <ac:spMk id="5" creationId="{00000000-0000-0000-0000-000000000000}"/>
          </ac:spMkLst>
        </pc:spChg>
        <pc:graphicFrameChg chg="add mod">
          <ac:chgData name="Omer Gourry" userId="8b1261a0-140f-4239-a8a9-315993d35d4b" providerId="ADAL" clId="{E4DF973C-D9EB-4227-A408-54694123FCF7}" dt="2023-08-22T08:54:08.191" v="1155" actId="14100"/>
          <ac:graphicFrameMkLst>
            <pc:docMk/>
            <pc:sldMk cId="495282271" sldId="300"/>
            <ac:graphicFrameMk id="2" creationId="{EB97115B-34C6-4CD1-8F74-2F5BE87915F2}"/>
          </ac:graphicFrameMkLst>
        </pc:graphicFrameChg>
        <pc:graphicFrameChg chg="del">
          <ac:chgData name="Omer Gourry" userId="8b1261a0-140f-4239-a8a9-315993d35d4b" providerId="ADAL" clId="{E4DF973C-D9EB-4227-A408-54694123FCF7}" dt="2023-08-22T08:53:52.999" v="1150" actId="478"/>
          <ac:graphicFrameMkLst>
            <pc:docMk/>
            <pc:sldMk cId="495282271" sldId="300"/>
            <ac:graphicFrameMk id="7" creationId="{EB97115B-34C6-4CD1-8F74-2F5BE87915F2}"/>
          </ac:graphicFrameMkLst>
        </pc:graphicFrameChg>
      </pc:sldChg>
      <pc:sldChg chg="addSp delSp modSp mod">
        <pc:chgData name="Omer Gourry" userId="8b1261a0-140f-4239-a8a9-315993d35d4b" providerId="ADAL" clId="{E4DF973C-D9EB-4227-A408-54694123FCF7}" dt="2023-08-23T10:05:29.144" v="2052" actId="20577"/>
        <pc:sldMkLst>
          <pc:docMk/>
          <pc:sldMk cId="2653336211" sldId="303"/>
        </pc:sldMkLst>
        <pc:spChg chg="mod">
          <ac:chgData name="Omer Gourry" userId="8b1261a0-140f-4239-a8a9-315993d35d4b" providerId="ADAL" clId="{E4DF973C-D9EB-4227-A408-54694123FCF7}" dt="2023-08-23T10:05:29.144" v="2052" actId="20577"/>
          <ac:spMkLst>
            <pc:docMk/>
            <pc:sldMk cId="2653336211" sldId="303"/>
            <ac:spMk id="5" creationId="{00000000-0000-0000-0000-000000000000}"/>
          </ac:spMkLst>
        </pc:spChg>
        <pc:picChg chg="del">
          <ac:chgData name="Omer Gourry" userId="8b1261a0-140f-4239-a8a9-315993d35d4b" providerId="ADAL" clId="{E4DF973C-D9EB-4227-A408-54694123FCF7}" dt="2023-08-22T09:08:12.545" v="1608" actId="478"/>
          <ac:picMkLst>
            <pc:docMk/>
            <pc:sldMk cId="2653336211" sldId="303"/>
            <ac:picMk id="3" creationId="{A043AA3A-146C-BFD7-816F-BF9C913115C9}"/>
          </ac:picMkLst>
        </pc:picChg>
        <pc:picChg chg="add mod modCrop">
          <ac:chgData name="Omer Gourry" userId="8b1261a0-140f-4239-a8a9-315993d35d4b" providerId="ADAL" clId="{E4DF973C-D9EB-4227-A408-54694123FCF7}" dt="2023-08-22T09:08:41.802" v="1616" actId="14100"/>
          <ac:picMkLst>
            <pc:docMk/>
            <pc:sldMk cId="2653336211" sldId="303"/>
            <ac:picMk id="4" creationId="{F4D59600-43BD-A82E-6CCC-8ABC102F4FBB}"/>
          </ac:picMkLst>
        </pc:picChg>
      </pc:sldChg>
      <pc:sldChg chg="addSp delSp modSp mod">
        <pc:chgData name="Omer Gourry" userId="8b1261a0-140f-4239-a8a9-315993d35d4b" providerId="ADAL" clId="{E4DF973C-D9EB-4227-A408-54694123FCF7}" dt="2023-08-22T09:15:10.829" v="1712" actId="14100"/>
        <pc:sldMkLst>
          <pc:docMk/>
          <pc:sldMk cId="3147833999" sldId="304"/>
        </pc:sldMkLst>
        <pc:spChg chg="mod">
          <ac:chgData name="Omer Gourry" userId="8b1261a0-140f-4239-a8a9-315993d35d4b" providerId="ADAL" clId="{E4DF973C-D9EB-4227-A408-54694123FCF7}" dt="2023-08-22T09:14:56.691" v="1708" actId="20577"/>
          <ac:spMkLst>
            <pc:docMk/>
            <pc:sldMk cId="3147833999" sldId="304"/>
            <ac:spMk id="5" creationId="{00000000-0000-0000-0000-000000000000}"/>
          </ac:spMkLst>
        </pc:spChg>
        <pc:graphicFrameChg chg="add mod">
          <ac:chgData name="Omer Gourry" userId="8b1261a0-140f-4239-a8a9-315993d35d4b" providerId="ADAL" clId="{E4DF973C-D9EB-4227-A408-54694123FCF7}" dt="2023-08-22T09:15:10.829" v="1712" actId="14100"/>
          <ac:graphicFrameMkLst>
            <pc:docMk/>
            <pc:sldMk cId="3147833999" sldId="304"/>
            <ac:graphicFrameMk id="2" creationId="{00000000-0008-0000-0300-000003000000}"/>
          </ac:graphicFrameMkLst>
        </pc:graphicFrameChg>
        <pc:graphicFrameChg chg="mod modGraphic">
          <ac:chgData name="Omer Gourry" userId="8b1261a0-140f-4239-a8a9-315993d35d4b" providerId="ADAL" clId="{E4DF973C-D9EB-4227-A408-54694123FCF7}" dt="2023-08-22T09:10:17.540" v="1658" actId="20577"/>
          <ac:graphicFrameMkLst>
            <pc:docMk/>
            <pc:sldMk cId="3147833999" sldId="304"/>
            <ac:graphicFrameMk id="7" creationId="{00000000-0000-0000-0000-000000000000}"/>
          </ac:graphicFrameMkLst>
        </pc:graphicFrameChg>
        <pc:picChg chg="del">
          <ac:chgData name="Omer Gourry" userId="8b1261a0-140f-4239-a8a9-315993d35d4b" providerId="ADAL" clId="{E4DF973C-D9EB-4227-A408-54694123FCF7}" dt="2023-08-22T09:15:04.663" v="1709" actId="478"/>
          <ac:picMkLst>
            <pc:docMk/>
            <pc:sldMk cId="3147833999" sldId="304"/>
            <ac:picMk id="4" creationId="{1AC210C5-27CB-AA24-1598-98041657DBB9}"/>
          </ac:picMkLst>
        </pc:picChg>
      </pc:sldChg>
      <pc:sldChg chg="addSp delSp modSp mod">
        <pc:chgData name="Omer Gourry" userId="8b1261a0-140f-4239-a8a9-315993d35d4b" providerId="ADAL" clId="{E4DF973C-D9EB-4227-A408-54694123FCF7}" dt="2023-08-23T10:04:39.199" v="2040"/>
        <pc:sldMkLst>
          <pc:docMk/>
          <pc:sldMk cId="1947060320" sldId="308"/>
        </pc:sldMkLst>
        <pc:spChg chg="mod">
          <ac:chgData name="Omer Gourry" userId="8b1261a0-140f-4239-a8a9-315993d35d4b" providerId="ADAL" clId="{E4DF973C-D9EB-4227-A408-54694123FCF7}" dt="2023-08-22T08:57:32.466" v="1177" actId="20577"/>
          <ac:spMkLst>
            <pc:docMk/>
            <pc:sldMk cId="1947060320" sldId="308"/>
            <ac:spMk id="5" creationId="{00000000-0000-0000-0000-000000000000}"/>
          </ac:spMkLst>
        </pc:spChg>
        <pc:graphicFrameChg chg="del">
          <ac:chgData name="Omer Gourry" userId="8b1261a0-140f-4239-a8a9-315993d35d4b" providerId="ADAL" clId="{E4DF973C-D9EB-4227-A408-54694123FCF7}" dt="2023-08-22T08:56:04.003" v="1156" actId="478"/>
          <ac:graphicFrameMkLst>
            <pc:docMk/>
            <pc:sldMk cId="1947060320" sldId="308"/>
            <ac:graphicFrameMk id="2" creationId="{9BFEFD51-B47C-C933-3B27-E5DE0041FF26}"/>
          </ac:graphicFrameMkLst>
        </pc:graphicFrameChg>
        <pc:graphicFrameChg chg="mod">
          <ac:chgData name="Omer Gourry" userId="8b1261a0-140f-4239-a8a9-315993d35d4b" providerId="ADAL" clId="{E4DF973C-D9EB-4227-A408-54694123FCF7}" dt="2023-08-23T10:04:39.199" v="2040"/>
          <ac:graphicFrameMkLst>
            <pc:docMk/>
            <pc:sldMk cId="1947060320" sldId="308"/>
            <ac:graphicFrameMk id="3" creationId="{119780D4-5941-E4B7-41DC-F36C3D3DECD4}"/>
          </ac:graphicFrameMkLst>
        </pc:graphicFrameChg>
        <pc:picChg chg="add del mod modCrop">
          <ac:chgData name="Omer Gourry" userId="8b1261a0-140f-4239-a8a9-315993d35d4b" providerId="ADAL" clId="{E4DF973C-D9EB-4227-A408-54694123FCF7}" dt="2023-08-22T09:15:38.653" v="1713" actId="478"/>
          <ac:picMkLst>
            <pc:docMk/>
            <pc:sldMk cId="1947060320" sldId="308"/>
            <ac:picMk id="6" creationId="{DAD21CA8-0367-2F56-B1FF-058F2F097334}"/>
          </ac:picMkLst>
        </pc:picChg>
        <pc:picChg chg="add mod modCrop">
          <ac:chgData name="Omer Gourry" userId="8b1261a0-140f-4239-a8a9-315993d35d4b" providerId="ADAL" clId="{E4DF973C-D9EB-4227-A408-54694123FCF7}" dt="2023-08-22T09:16:21.092" v="1719" actId="1076"/>
          <ac:picMkLst>
            <pc:docMk/>
            <pc:sldMk cId="1947060320" sldId="308"/>
            <ac:picMk id="8" creationId="{F6D92801-E7A0-92FA-15BD-E8D572924419}"/>
          </ac:picMkLst>
        </pc:picChg>
      </pc:sldChg>
      <pc:sldChg chg="addSp delSp modSp mod">
        <pc:chgData name="Omer Gourry" userId="8b1261a0-140f-4239-a8a9-315993d35d4b" providerId="ADAL" clId="{E4DF973C-D9EB-4227-A408-54694123FCF7}" dt="2023-08-23T10:04:56.289" v="2042" actId="20577"/>
        <pc:sldMkLst>
          <pc:docMk/>
          <pc:sldMk cId="676952902" sldId="309"/>
        </pc:sldMkLst>
        <pc:spChg chg="mod">
          <ac:chgData name="Omer Gourry" userId="8b1261a0-140f-4239-a8a9-315993d35d4b" providerId="ADAL" clId="{E4DF973C-D9EB-4227-A408-54694123FCF7}" dt="2023-08-23T10:04:56.289" v="2042" actId="20577"/>
          <ac:spMkLst>
            <pc:docMk/>
            <pc:sldMk cId="676952902" sldId="309"/>
            <ac:spMk id="12" creationId="{00000000-0000-0000-0000-000000000000}"/>
          </ac:spMkLst>
        </pc:spChg>
        <pc:graphicFrameChg chg="del">
          <ac:chgData name="Omer Gourry" userId="8b1261a0-140f-4239-a8a9-315993d35d4b" providerId="ADAL" clId="{E4DF973C-D9EB-4227-A408-54694123FCF7}" dt="2023-08-22T08:58:27.616" v="1178" actId="478"/>
          <ac:graphicFrameMkLst>
            <pc:docMk/>
            <pc:sldMk cId="676952902" sldId="309"/>
            <ac:graphicFrameMk id="2" creationId="{42599203-8BCD-7A2A-D2A2-B58C687517A0}"/>
          </ac:graphicFrameMkLst>
        </pc:graphicFrameChg>
        <pc:graphicFrameChg chg="add mod">
          <ac:chgData name="Omer Gourry" userId="8b1261a0-140f-4239-a8a9-315993d35d4b" providerId="ADAL" clId="{E4DF973C-D9EB-4227-A408-54694123FCF7}" dt="2023-08-22T08:58:35.682" v="1181" actId="14100"/>
          <ac:graphicFrameMkLst>
            <pc:docMk/>
            <pc:sldMk cId="676952902" sldId="309"/>
            <ac:graphicFrameMk id="3" creationId="{42599203-8BCD-7A2A-D2A2-B58C687517A0}"/>
          </ac:graphicFrameMkLst>
        </pc:graphicFrameChg>
      </pc:sldChg>
      <pc:sldChg chg="addSp delSp modSp mod">
        <pc:chgData name="Omer Gourry" userId="8b1261a0-140f-4239-a8a9-315993d35d4b" providerId="ADAL" clId="{E4DF973C-D9EB-4227-A408-54694123FCF7}" dt="2023-08-23T09:43:31.664" v="1786" actId="20577"/>
        <pc:sldMkLst>
          <pc:docMk/>
          <pc:sldMk cId="123059759" sldId="311"/>
        </pc:sldMkLst>
        <pc:spChg chg="mod">
          <ac:chgData name="Omer Gourry" userId="8b1261a0-140f-4239-a8a9-315993d35d4b" providerId="ADAL" clId="{E4DF973C-D9EB-4227-A408-54694123FCF7}" dt="2023-08-23T09:43:31.664" v="1786" actId="20577"/>
          <ac:spMkLst>
            <pc:docMk/>
            <pc:sldMk cId="123059759" sldId="311"/>
            <ac:spMk id="5" creationId="{00000000-0000-0000-0000-000000000000}"/>
          </ac:spMkLst>
        </pc:spChg>
        <pc:spChg chg="mod">
          <ac:chgData name="Omer Gourry" userId="8b1261a0-140f-4239-a8a9-315993d35d4b" providerId="ADAL" clId="{E4DF973C-D9EB-4227-A408-54694123FCF7}" dt="2023-08-22T09:26:39.812" v="1749" actId="1076"/>
          <ac:spMkLst>
            <pc:docMk/>
            <pc:sldMk cId="123059759" sldId="311"/>
            <ac:spMk id="8" creationId="{FB529289-5071-4BF2-94F6-8CBB0E82A4B0}"/>
          </ac:spMkLst>
        </pc:spChg>
        <pc:spChg chg="mod ord">
          <ac:chgData name="Omer Gourry" userId="8b1261a0-140f-4239-a8a9-315993d35d4b" providerId="ADAL" clId="{E4DF973C-D9EB-4227-A408-54694123FCF7}" dt="2023-08-22T08:20:05.295" v="373" actId="14100"/>
          <ac:spMkLst>
            <pc:docMk/>
            <pc:sldMk cId="123059759" sldId="311"/>
            <ac:spMk id="9" creationId="{DA6DFD73-9371-6608-C038-CA46F35C81E0}"/>
          </ac:spMkLst>
        </pc:spChg>
        <pc:picChg chg="add del">
          <ac:chgData name="Omer Gourry" userId="8b1261a0-140f-4239-a8a9-315993d35d4b" providerId="ADAL" clId="{E4DF973C-D9EB-4227-A408-54694123FCF7}" dt="2023-08-22T08:17:17.624" v="346" actId="478"/>
          <ac:picMkLst>
            <pc:docMk/>
            <pc:sldMk cId="123059759" sldId="311"/>
            <ac:picMk id="3" creationId="{7561CB64-267A-2CB9-FEC3-59E2B9F2285C}"/>
          </ac:picMkLst>
        </pc:picChg>
        <pc:picChg chg="add mod modCrop">
          <ac:chgData name="Omer Gourry" userId="8b1261a0-140f-4239-a8a9-315993d35d4b" providerId="ADAL" clId="{E4DF973C-D9EB-4227-A408-54694123FCF7}" dt="2023-08-22T08:19:12.361" v="366" actId="1076"/>
          <ac:picMkLst>
            <pc:docMk/>
            <pc:sldMk cId="123059759" sldId="311"/>
            <ac:picMk id="4" creationId="{03E63D23-5748-9BAE-A0C1-A4A279DBB61D}"/>
          </ac:picMkLst>
        </pc:picChg>
      </pc:sldChg>
      <pc:sldChg chg="modSp mod">
        <pc:chgData name="Omer Gourry" userId="8b1261a0-140f-4239-a8a9-315993d35d4b" providerId="ADAL" clId="{E4DF973C-D9EB-4227-A408-54694123FCF7}" dt="2023-08-22T09:20:08.134" v="1747" actId="20577"/>
        <pc:sldMkLst>
          <pc:docMk/>
          <pc:sldMk cId="26097952" sldId="313"/>
        </pc:sldMkLst>
        <pc:graphicFrameChg chg="modGraphic">
          <ac:chgData name="Omer Gourry" userId="8b1261a0-140f-4239-a8a9-315993d35d4b" providerId="ADAL" clId="{E4DF973C-D9EB-4227-A408-54694123FCF7}" dt="2023-08-22T09:20:08.134" v="1747" actId="20577"/>
          <ac:graphicFrameMkLst>
            <pc:docMk/>
            <pc:sldMk cId="26097952" sldId="313"/>
            <ac:graphicFrameMk id="6" creationId="{80BDCD5B-6EC9-4B9A-8AB2-1794A2AA4362}"/>
          </ac:graphicFrameMkLst>
        </pc:graphicFrameChg>
      </pc:sldChg>
      <pc:sldChg chg="addSp delSp modSp mod">
        <pc:chgData name="Omer Gourry" userId="8b1261a0-140f-4239-a8a9-315993d35d4b" providerId="ADAL" clId="{E4DF973C-D9EB-4227-A408-54694123FCF7}" dt="2023-08-23T09:44:36.080" v="1788" actId="14100"/>
        <pc:sldMkLst>
          <pc:docMk/>
          <pc:sldMk cId="3641595485" sldId="314"/>
        </pc:sldMkLst>
        <pc:spChg chg="mod">
          <ac:chgData name="Omer Gourry" userId="8b1261a0-140f-4239-a8a9-315993d35d4b" providerId="ADAL" clId="{E4DF973C-D9EB-4227-A408-54694123FCF7}" dt="2023-08-22T09:17:55.892" v="1720" actId="1076"/>
          <ac:spMkLst>
            <pc:docMk/>
            <pc:sldMk cId="3641595485" sldId="314"/>
            <ac:spMk id="12" creationId="{C2ACA2C7-97B5-4D15-BF30-D118FCA820F2}"/>
          </ac:spMkLst>
        </pc:spChg>
        <pc:spChg chg="mod">
          <ac:chgData name="Omer Gourry" userId="8b1261a0-140f-4239-a8a9-315993d35d4b" providerId="ADAL" clId="{E4DF973C-D9EB-4227-A408-54694123FCF7}" dt="2023-08-22T09:17:59.732" v="1721" actId="1076"/>
          <ac:spMkLst>
            <pc:docMk/>
            <pc:sldMk cId="3641595485" sldId="314"/>
            <ac:spMk id="16" creationId="{B9F541B5-729B-47FB-ABBB-AA06194FB3B3}"/>
          </ac:spMkLst>
        </pc:spChg>
        <pc:picChg chg="del">
          <ac:chgData name="Omer Gourry" userId="8b1261a0-140f-4239-a8a9-315993d35d4b" providerId="ADAL" clId="{E4DF973C-D9EB-4227-A408-54694123FCF7}" dt="2023-08-22T08:34:23.089" v="1035" actId="478"/>
          <ac:picMkLst>
            <pc:docMk/>
            <pc:sldMk cId="3641595485" sldId="314"/>
            <ac:picMk id="3" creationId="{A1333E03-4874-015D-C297-B255765C692C}"/>
          </ac:picMkLst>
        </pc:picChg>
        <pc:picChg chg="add mod modCrop">
          <ac:chgData name="Omer Gourry" userId="8b1261a0-140f-4239-a8a9-315993d35d4b" providerId="ADAL" clId="{E4DF973C-D9EB-4227-A408-54694123FCF7}" dt="2023-08-23T09:44:29.187" v="1787" actId="732"/>
          <ac:picMkLst>
            <pc:docMk/>
            <pc:sldMk cId="3641595485" sldId="314"/>
            <ac:picMk id="4" creationId="{67B8B30E-D31D-5681-7C65-FC21392DA244}"/>
          </ac:picMkLst>
        </pc:picChg>
        <pc:cxnChg chg="mod ord">
          <ac:chgData name="Omer Gourry" userId="8b1261a0-140f-4239-a8a9-315993d35d4b" providerId="ADAL" clId="{E4DF973C-D9EB-4227-A408-54694123FCF7}" dt="2023-08-23T09:44:36.080" v="1788" actId="14100"/>
          <ac:cxnSpMkLst>
            <pc:docMk/>
            <pc:sldMk cId="3641595485" sldId="314"/>
            <ac:cxnSpMk id="10" creationId="{5253FCD0-E33C-CEAC-E357-056CA454836B}"/>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fbftenant-my.sharepoint.com/personal/ogourry_fbf_fr/Documents/Documents/Epargne%20menages/L'&#233;pargne%20des%20m&#233;nages%20-%20Aout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fbftenant-my.sharepoint.com/personal/ogourry_fbf_fr/Documents/Documents/Epargne%20menages/L'&#233;pargne%20des%20m&#233;nages%20-%20Juillet%20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fbftenant-my.sharepoint.com/personal/ogourry_fbf_fr/Documents/Documents/Epargne%20menages/L'&#233;pargne%20des%20m&#233;nages%20-%20Juillet%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fbftenant-my.sharepoint.com/personal/ogourry_fbf_fr/Documents/Documents/Epargne%20menages%20Juin%202023/L'&#233;pargne%20des%20m&#233;nages%20-%20Juin%20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fbftenant-my.sharepoint.com/personal/ogourry_fbf_fr/Documents/Documents/Epargne%20menages/L'&#233;pargne%20des%20m&#233;nages%20-%20Juillet%20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fbftenant-my.sharepoint.com/personal/ogourry_fbf_fr/Documents/Documents/Epargne%20menages/L'&#233;pargne%20des%20m&#233;nages%20-%20Juillet%202023.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cat>
            <c:strRef>
              <c:f>'[L''épargne des ménages - Aout2023.xlsx]Epargne réglementée - Evolution'!$C$8:$C$19</c:f>
              <c:strCache>
                <c:ptCount val="12"/>
                <c:pt idx="0">
                  <c:v>T4 2012</c:v>
                </c:pt>
                <c:pt idx="1">
                  <c:v>T4 2013</c:v>
                </c:pt>
                <c:pt idx="2">
                  <c:v>T4 2014</c:v>
                </c:pt>
                <c:pt idx="3">
                  <c:v>T4 2015</c:v>
                </c:pt>
                <c:pt idx="4">
                  <c:v>T4 2016</c:v>
                </c:pt>
                <c:pt idx="5">
                  <c:v>T4 2017</c:v>
                </c:pt>
                <c:pt idx="6">
                  <c:v>T4 2018</c:v>
                </c:pt>
                <c:pt idx="7">
                  <c:v>T4 2019</c:v>
                </c:pt>
                <c:pt idx="8">
                  <c:v>T4 2020</c:v>
                </c:pt>
                <c:pt idx="9">
                  <c:v>T4 2021</c:v>
                </c:pt>
                <c:pt idx="10">
                  <c:v>T4 2022</c:v>
                </c:pt>
                <c:pt idx="11">
                  <c:v>T1 2023</c:v>
                </c:pt>
              </c:strCache>
            </c:strRef>
          </c:cat>
          <c:val>
            <c:numRef>
              <c:f>'[L''épargne des ménages - Aout2023.xlsx]Epargne réglementée - Evolution'!$D$8:$D$19</c:f>
              <c:numCache>
                <c:formatCode>General</c:formatCode>
                <c:ptCount val="12"/>
                <c:pt idx="0">
                  <c:v>649.851</c:v>
                </c:pt>
                <c:pt idx="1">
                  <c:v>675.125</c:v>
                </c:pt>
                <c:pt idx="2">
                  <c:v>685.71199999999999</c:v>
                </c:pt>
                <c:pt idx="3">
                  <c:v>698.12300000000005</c:v>
                </c:pt>
                <c:pt idx="4">
                  <c:v>714.97299999999996</c:v>
                </c:pt>
                <c:pt idx="5">
                  <c:v>733.05399999999997</c:v>
                </c:pt>
                <c:pt idx="6">
                  <c:v>751.38699999999994</c:v>
                </c:pt>
                <c:pt idx="7">
                  <c:v>771.52300000000002</c:v>
                </c:pt>
                <c:pt idx="8">
                  <c:v>813.71500000000003</c:v>
                </c:pt>
                <c:pt idx="9">
                  <c:v>833.74</c:v>
                </c:pt>
                <c:pt idx="10">
                  <c:v>874.13099999999997</c:v>
                </c:pt>
                <c:pt idx="11">
                  <c:v>902.55200000000002</c:v>
                </c:pt>
              </c:numCache>
            </c:numRef>
          </c:val>
          <c:extLst>
            <c:ext xmlns:c16="http://schemas.microsoft.com/office/drawing/2014/chart" uri="{C3380CC4-5D6E-409C-BE32-E72D297353CC}">
              <c16:uniqueId val="{00000000-FE1E-4C93-B4C6-FA814C0D519C}"/>
            </c:ext>
          </c:extLst>
        </c:ser>
        <c:dLbls>
          <c:showLegendKey val="0"/>
          <c:showVal val="0"/>
          <c:showCatName val="0"/>
          <c:showSerName val="0"/>
          <c:showPercent val="0"/>
          <c:showBubbleSize val="0"/>
        </c:dLbls>
        <c:gapWidth val="219"/>
        <c:overlap val="-27"/>
        <c:axId val="937942848"/>
        <c:axId val="937938688"/>
      </c:barChart>
      <c:catAx>
        <c:axId val="93794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937938688"/>
        <c:crosses val="autoZero"/>
        <c:auto val="1"/>
        <c:lblAlgn val="ctr"/>
        <c:lblOffset val="100"/>
        <c:noMultiLvlLbl val="0"/>
      </c:catAx>
      <c:valAx>
        <c:axId val="937938688"/>
        <c:scaling>
          <c:orientation val="minMax"/>
          <c:max val="95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9379428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52B9A6"/>
              </a:solidFill>
              <a:round/>
            </a:ln>
            <a:effectLst/>
          </c:spPr>
          <c:marker>
            <c:symbol val="none"/>
          </c:marker>
          <c:cat>
            <c:numRef>
              <c:f>'[L''épargne des ménages - Juillet 2023.xlsx]Taux du Livret A'!$A$7:$A$398</c:f>
              <c:numCache>
                <c:formatCode>mmm\-yy</c:formatCode>
                <c:ptCount val="392"/>
                <c:pt idx="0">
                  <c:v>33239</c:v>
                </c:pt>
                <c:pt idx="1">
                  <c:v>33270</c:v>
                </c:pt>
                <c:pt idx="2">
                  <c:v>33298</c:v>
                </c:pt>
                <c:pt idx="3">
                  <c:v>33329</c:v>
                </c:pt>
                <c:pt idx="4">
                  <c:v>33359</c:v>
                </c:pt>
                <c:pt idx="5">
                  <c:v>33390</c:v>
                </c:pt>
                <c:pt idx="6">
                  <c:v>33420</c:v>
                </c:pt>
                <c:pt idx="7">
                  <c:v>33451</c:v>
                </c:pt>
                <c:pt idx="8">
                  <c:v>33482</c:v>
                </c:pt>
                <c:pt idx="9">
                  <c:v>33512</c:v>
                </c:pt>
                <c:pt idx="10">
                  <c:v>33543</c:v>
                </c:pt>
                <c:pt idx="11">
                  <c:v>33573</c:v>
                </c:pt>
                <c:pt idx="12">
                  <c:v>33604</c:v>
                </c:pt>
                <c:pt idx="13">
                  <c:v>33635</c:v>
                </c:pt>
                <c:pt idx="14">
                  <c:v>33664</c:v>
                </c:pt>
                <c:pt idx="15">
                  <c:v>33695</c:v>
                </c:pt>
                <c:pt idx="16">
                  <c:v>33725</c:v>
                </c:pt>
                <c:pt idx="17">
                  <c:v>33756</c:v>
                </c:pt>
                <c:pt idx="18">
                  <c:v>33786</c:v>
                </c:pt>
                <c:pt idx="19">
                  <c:v>33817</c:v>
                </c:pt>
                <c:pt idx="20">
                  <c:v>33848</c:v>
                </c:pt>
                <c:pt idx="21">
                  <c:v>33878</c:v>
                </c:pt>
                <c:pt idx="22">
                  <c:v>33909</c:v>
                </c:pt>
                <c:pt idx="23">
                  <c:v>33939</c:v>
                </c:pt>
                <c:pt idx="24">
                  <c:v>33970</c:v>
                </c:pt>
                <c:pt idx="25">
                  <c:v>34001</c:v>
                </c:pt>
                <c:pt idx="26">
                  <c:v>34029</c:v>
                </c:pt>
                <c:pt idx="27">
                  <c:v>34060</c:v>
                </c:pt>
                <c:pt idx="28">
                  <c:v>34090</c:v>
                </c:pt>
                <c:pt idx="29">
                  <c:v>34121</c:v>
                </c:pt>
                <c:pt idx="30">
                  <c:v>34151</c:v>
                </c:pt>
                <c:pt idx="31">
                  <c:v>34182</c:v>
                </c:pt>
                <c:pt idx="32">
                  <c:v>34213</c:v>
                </c:pt>
                <c:pt idx="33">
                  <c:v>34243</c:v>
                </c:pt>
                <c:pt idx="34">
                  <c:v>34274</c:v>
                </c:pt>
                <c:pt idx="35">
                  <c:v>34304</c:v>
                </c:pt>
                <c:pt idx="36">
                  <c:v>34335</c:v>
                </c:pt>
                <c:pt idx="37">
                  <c:v>34366</c:v>
                </c:pt>
                <c:pt idx="38">
                  <c:v>34394</c:v>
                </c:pt>
                <c:pt idx="39">
                  <c:v>34425</c:v>
                </c:pt>
                <c:pt idx="40">
                  <c:v>34455</c:v>
                </c:pt>
                <c:pt idx="41">
                  <c:v>34486</c:v>
                </c:pt>
                <c:pt idx="42">
                  <c:v>34516</c:v>
                </c:pt>
                <c:pt idx="43">
                  <c:v>34547</c:v>
                </c:pt>
                <c:pt idx="44">
                  <c:v>34578</c:v>
                </c:pt>
                <c:pt idx="45">
                  <c:v>34608</c:v>
                </c:pt>
                <c:pt idx="46">
                  <c:v>34639</c:v>
                </c:pt>
                <c:pt idx="47">
                  <c:v>34669</c:v>
                </c:pt>
                <c:pt idx="48">
                  <c:v>34700</c:v>
                </c:pt>
                <c:pt idx="49">
                  <c:v>34731</c:v>
                </c:pt>
                <c:pt idx="50">
                  <c:v>34759</c:v>
                </c:pt>
                <c:pt idx="51">
                  <c:v>34790</c:v>
                </c:pt>
                <c:pt idx="52">
                  <c:v>34820</c:v>
                </c:pt>
                <c:pt idx="53">
                  <c:v>34851</c:v>
                </c:pt>
                <c:pt idx="54">
                  <c:v>34881</c:v>
                </c:pt>
                <c:pt idx="55">
                  <c:v>34912</c:v>
                </c:pt>
                <c:pt idx="56">
                  <c:v>34943</c:v>
                </c:pt>
                <c:pt idx="57">
                  <c:v>34973</c:v>
                </c:pt>
                <c:pt idx="58">
                  <c:v>35004</c:v>
                </c:pt>
                <c:pt idx="59">
                  <c:v>35034</c:v>
                </c:pt>
                <c:pt idx="60">
                  <c:v>35065</c:v>
                </c:pt>
                <c:pt idx="61">
                  <c:v>35096</c:v>
                </c:pt>
                <c:pt idx="62">
                  <c:v>35125</c:v>
                </c:pt>
                <c:pt idx="63">
                  <c:v>35156</c:v>
                </c:pt>
                <c:pt idx="64">
                  <c:v>35186</c:v>
                </c:pt>
                <c:pt idx="65">
                  <c:v>35217</c:v>
                </c:pt>
                <c:pt idx="66">
                  <c:v>35247</c:v>
                </c:pt>
                <c:pt idx="67">
                  <c:v>35278</c:v>
                </c:pt>
                <c:pt idx="68">
                  <c:v>35309</c:v>
                </c:pt>
                <c:pt idx="69">
                  <c:v>35339</c:v>
                </c:pt>
                <c:pt idx="70">
                  <c:v>35370</c:v>
                </c:pt>
                <c:pt idx="71">
                  <c:v>35400</c:v>
                </c:pt>
                <c:pt idx="72">
                  <c:v>35431</c:v>
                </c:pt>
                <c:pt idx="73">
                  <c:v>35462</c:v>
                </c:pt>
                <c:pt idx="74">
                  <c:v>35490</c:v>
                </c:pt>
                <c:pt idx="75">
                  <c:v>35521</c:v>
                </c:pt>
                <c:pt idx="76">
                  <c:v>35551</c:v>
                </c:pt>
                <c:pt idx="77">
                  <c:v>35582</c:v>
                </c:pt>
                <c:pt idx="78">
                  <c:v>35612</c:v>
                </c:pt>
                <c:pt idx="79">
                  <c:v>35643</c:v>
                </c:pt>
                <c:pt idx="80">
                  <c:v>35674</c:v>
                </c:pt>
                <c:pt idx="81">
                  <c:v>35704</c:v>
                </c:pt>
                <c:pt idx="82">
                  <c:v>35735</c:v>
                </c:pt>
                <c:pt idx="83">
                  <c:v>35765</c:v>
                </c:pt>
                <c:pt idx="84">
                  <c:v>35796</c:v>
                </c:pt>
                <c:pt idx="85">
                  <c:v>35827</c:v>
                </c:pt>
                <c:pt idx="86">
                  <c:v>35855</c:v>
                </c:pt>
                <c:pt idx="87">
                  <c:v>35886</c:v>
                </c:pt>
                <c:pt idx="88">
                  <c:v>35916</c:v>
                </c:pt>
                <c:pt idx="89">
                  <c:v>35947</c:v>
                </c:pt>
                <c:pt idx="90">
                  <c:v>35977</c:v>
                </c:pt>
                <c:pt idx="91">
                  <c:v>36008</c:v>
                </c:pt>
                <c:pt idx="92">
                  <c:v>36039</c:v>
                </c:pt>
                <c:pt idx="93">
                  <c:v>36069</c:v>
                </c:pt>
                <c:pt idx="94">
                  <c:v>36100</c:v>
                </c:pt>
                <c:pt idx="95">
                  <c:v>36130</c:v>
                </c:pt>
                <c:pt idx="96">
                  <c:v>36161</c:v>
                </c:pt>
                <c:pt idx="97">
                  <c:v>36192</c:v>
                </c:pt>
                <c:pt idx="98">
                  <c:v>36220</c:v>
                </c:pt>
                <c:pt idx="99">
                  <c:v>36251</c:v>
                </c:pt>
                <c:pt idx="100">
                  <c:v>36281</c:v>
                </c:pt>
                <c:pt idx="101">
                  <c:v>36312</c:v>
                </c:pt>
                <c:pt idx="102">
                  <c:v>36342</c:v>
                </c:pt>
                <c:pt idx="103">
                  <c:v>36373</c:v>
                </c:pt>
                <c:pt idx="104">
                  <c:v>36404</c:v>
                </c:pt>
                <c:pt idx="105">
                  <c:v>36434</c:v>
                </c:pt>
                <c:pt idx="106">
                  <c:v>36465</c:v>
                </c:pt>
                <c:pt idx="107">
                  <c:v>36495</c:v>
                </c:pt>
                <c:pt idx="108">
                  <c:v>36526</c:v>
                </c:pt>
                <c:pt idx="109">
                  <c:v>36557</c:v>
                </c:pt>
                <c:pt idx="110">
                  <c:v>36586</c:v>
                </c:pt>
                <c:pt idx="111">
                  <c:v>36617</c:v>
                </c:pt>
                <c:pt idx="112">
                  <c:v>36647</c:v>
                </c:pt>
                <c:pt idx="113">
                  <c:v>36678</c:v>
                </c:pt>
                <c:pt idx="114">
                  <c:v>36708</c:v>
                </c:pt>
                <c:pt idx="115">
                  <c:v>36739</c:v>
                </c:pt>
                <c:pt idx="116">
                  <c:v>36770</c:v>
                </c:pt>
                <c:pt idx="117">
                  <c:v>36800</c:v>
                </c:pt>
                <c:pt idx="118">
                  <c:v>36831</c:v>
                </c:pt>
                <c:pt idx="119">
                  <c:v>36861</c:v>
                </c:pt>
                <c:pt idx="120">
                  <c:v>36892</c:v>
                </c:pt>
                <c:pt idx="121">
                  <c:v>36923</c:v>
                </c:pt>
                <c:pt idx="122">
                  <c:v>36951</c:v>
                </c:pt>
                <c:pt idx="123">
                  <c:v>36982</c:v>
                </c:pt>
                <c:pt idx="124">
                  <c:v>37012</c:v>
                </c:pt>
                <c:pt idx="125">
                  <c:v>37043</c:v>
                </c:pt>
                <c:pt idx="126">
                  <c:v>37073</c:v>
                </c:pt>
                <c:pt idx="127">
                  <c:v>37104</c:v>
                </c:pt>
                <c:pt idx="128">
                  <c:v>37135</c:v>
                </c:pt>
                <c:pt idx="129">
                  <c:v>37165</c:v>
                </c:pt>
                <c:pt idx="130">
                  <c:v>37196</c:v>
                </c:pt>
                <c:pt idx="131">
                  <c:v>37226</c:v>
                </c:pt>
                <c:pt idx="132">
                  <c:v>37257</c:v>
                </c:pt>
                <c:pt idx="133">
                  <c:v>37288</c:v>
                </c:pt>
                <c:pt idx="134">
                  <c:v>37316</c:v>
                </c:pt>
                <c:pt idx="135">
                  <c:v>37347</c:v>
                </c:pt>
                <c:pt idx="136">
                  <c:v>37377</c:v>
                </c:pt>
                <c:pt idx="137">
                  <c:v>37408</c:v>
                </c:pt>
                <c:pt idx="138">
                  <c:v>37438</c:v>
                </c:pt>
                <c:pt idx="139">
                  <c:v>37469</c:v>
                </c:pt>
                <c:pt idx="140">
                  <c:v>37500</c:v>
                </c:pt>
                <c:pt idx="141">
                  <c:v>37530</c:v>
                </c:pt>
                <c:pt idx="142">
                  <c:v>37561</c:v>
                </c:pt>
                <c:pt idx="143">
                  <c:v>37591</c:v>
                </c:pt>
                <c:pt idx="144">
                  <c:v>37622</c:v>
                </c:pt>
                <c:pt idx="145">
                  <c:v>37653</c:v>
                </c:pt>
                <c:pt idx="146">
                  <c:v>37681</c:v>
                </c:pt>
                <c:pt idx="147">
                  <c:v>37712</c:v>
                </c:pt>
                <c:pt idx="148">
                  <c:v>37742</c:v>
                </c:pt>
                <c:pt idx="149">
                  <c:v>37773</c:v>
                </c:pt>
                <c:pt idx="150">
                  <c:v>37803</c:v>
                </c:pt>
                <c:pt idx="151">
                  <c:v>37834</c:v>
                </c:pt>
                <c:pt idx="152">
                  <c:v>37865</c:v>
                </c:pt>
                <c:pt idx="153">
                  <c:v>37895</c:v>
                </c:pt>
                <c:pt idx="154">
                  <c:v>37926</c:v>
                </c:pt>
                <c:pt idx="155">
                  <c:v>37956</c:v>
                </c:pt>
                <c:pt idx="156">
                  <c:v>37987</c:v>
                </c:pt>
                <c:pt idx="157">
                  <c:v>38018</c:v>
                </c:pt>
                <c:pt idx="158">
                  <c:v>38047</c:v>
                </c:pt>
                <c:pt idx="159">
                  <c:v>38078</c:v>
                </c:pt>
                <c:pt idx="160">
                  <c:v>38108</c:v>
                </c:pt>
                <c:pt idx="161">
                  <c:v>38139</c:v>
                </c:pt>
                <c:pt idx="162">
                  <c:v>38169</c:v>
                </c:pt>
                <c:pt idx="163">
                  <c:v>38200</c:v>
                </c:pt>
                <c:pt idx="164">
                  <c:v>38231</c:v>
                </c:pt>
                <c:pt idx="165">
                  <c:v>38261</c:v>
                </c:pt>
                <c:pt idx="166">
                  <c:v>38292</c:v>
                </c:pt>
                <c:pt idx="167">
                  <c:v>38322</c:v>
                </c:pt>
                <c:pt idx="168">
                  <c:v>38353</c:v>
                </c:pt>
                <c:pt idx="169">
                  <c:v>38384</c:v>
                </c:pt>
                <c:pt idx="170">
                  <c:v>38412</c:v>
                </c:pt>
                <c:pt idx="171">
                  <c:v>38443</c:v>
                </c:pt>
                <c:pt idx="172">
                  <c:v>38473</c:v>
                </c:pt>
                <c:pt idx="173">
                  <c:v>38504</c:v>
                </c:pt>
                <c:pt idx="174">
                  <c:v>38534</c:v>
                </c:pt>
                <c:pt idx="175">
                  <c:v>38565</c:v>
                </c:pt>
                <c:pt idx="176">
                  <c:v>38596</c:v>
                </c:pt>
                <c:pt idx="177">
                  <c:v>38626</c:v>
                </c:pt>
                <c:pt idx="178">
                  <c:v>38657</c:v>
                </c:pt>
                <c:pt idx="179">
                  <c:v>38687</c:v>
                </c:pt>
                <c:pt idx="180">
                  <c:v>38718</c:v>
                </c:pt>
                <c:pt idx="181">
                  <c:v>38749</c:v>
                </c:pt>
                <c:pt idx="182">
                  <c:v>38777</c:v>
                </c:pt>
                <c:pt idx="183">
                  <c:v>38808</c:v>
                </c:pt>
                <c:pt idx="184">
                  <c:v>38838</c:v>
                </c:pt>
                <c:pt idx="185">
                  <c:v>38869</c:v>
                </c:pt>
                <c:pt idx="186">
                  <c:v>38899</c:v>
                </c:pt>
                <c:pt idx="187">
                  <c:v>38930</c:v>
                </c:pt>
                <c:pt idx="188">
                  <c:v>38961</c:v>
                </c:pt>
                <c:pt idx="189">
                  <c:v>38991</c:v>
                </c:pt>
                <c:pt idx="190">
                  <c:v>39022</c:v>
                </c:pt>
                <c:pt idx="191">
                  <c:v>39052</c:v>
                </c:pt>
                <c:pt idx="192">
                  <c:v>39083</c:v>
                </c:pt>
                <c:pt idx="193">
                  <c:v>39114</c:v>
                </c:pt>
                <c:pt idx="194">
                  <c:v>39142</c:v>
                </c:pt>
                <c:pt idx="195">
                  <c:v>39173</c:v>
                </c:pt>
                <c:pt idx="196">
                  <c:v>39203</c:v>
                </c:pt>
                <c:pt idx="197">
                  <c:v>39234</c:v>
                </c:pt>
                <c:pt idx="198">
                  <c:v>39264</c:v>
                </c:pt>
                <c:pt idx="199">
                  <c:v>39295</c:v>
                </c:pt>
                <c:pt idx="200">
                  <c:v>39326</c:v>
                </c:pt>
                <c:pt idx="201">
                  <c:v>39356</c:v>
                </c:pt>
                <c:pt idx="202">
                  <c:v>39387</c:v>
                </c:pt>
                <c:pt idx="203">
                  <c:v>39417</c:v>
                </c:pt>
                <c:pt idx="204">
                  <c:v>39448</c:v>
                </c:pt>
                <c:pt idx="205">
                  <c:v>39479</c:v>
                </c:pt>
                <c:pt idx="206">
                  <c:v>39508</c:v>
                </c:pt>
                <c:pt idx="207">
                  <c:v>39539</c:v>
                </c:pt>
                <c:pt idx="208">
                  <c:v>39569</c:v>
                </c:pt>
                <c:pt idx="209">
                  <c:v>39600</c:v>
                </c:pt>
                <c:pt idx="210">
                  <c:v>39630</c:v>
                </c:pt>
                <c:pt idx="211">
                  <c:v>39661</c:v>
                </c:pt>
                <c:pt idx="212">
                  <c:v>39692</c:v>
                </c:pt>
                <c:pt idx="213">
                  <c:v>39722</c:v>
                </c:pt>
                <c:pt idx="214">
                  <c:v>39753</c:v>
                </c:pt>
                <c:pt idx="215">
                  <c:v>39783</c:v>
                </c:pt>
                <c:pt idx="216">
                  <c:v>39814</c:v>
                </c:pt>
                <c:pt idx="217">
                  <c:v>39845</c:v>
                </c:pt>
                <c:pt idx="218">
                  <c:v>39873</c:v>
                </c:pt>
                <c:pt idx="219">
                  <c:v>39904</c:v>
                </c:pt>
                <c:pt idx="220">
                  <c:v>39934</c:v>
                </c:pt>
                <c:pt idx="221">
                  <c:v>39965</c:v>
                </c:pt>
                <c:pt idx="222">
                  <c:v>39995</c:v>
                </c:pt>
                <c:pt idx="223">
                  <c:v>40026</c:v>
                </c:pt>
                <c:pt idx="224">
                  <c:v>40057</c:v>
                </c:pt>
                <c:pt idx="225">
                  <c:v>40087</c:v>
                </c:pt>
                <c:pt idx="226">
                  <c:v>40118</c:v>
                </c:pt>
                <c:pt idx="227">
                  <c:v>40148</c:v>
                </c:pt>
                <c:pt idx="228">
                  <c:v>40179</c:v>
                </c:pt>
                <c:pt idx="229">
                  <c:v>40210</c:v>
                </c:pt>
                <c:pt idx="230">
                  <c:v>40238</c:v>
                </c:pt>
                <c:pt idx="231">
                  <c:v>40269</c:v>
                </c:pt>
                <c:pt idx="232">
                  <c:v>40299</c:v>
                </c:pt>
                <c:pt idx="233">
                  <c:v>40330</c:v>
                </c:pt>
                <c:pt idx="234">
                  <c:v>40360</c:v>
                </c:pt>
                <c:pt idx="235">
                  <c:v>40391</c:v>
                </c:pt>
                <c:pt idx="236">
                  <c:v>40422</c:v>
                </c:pt>
                <c:pt idx="237">
                  <c:v>40452</c:v>
                </c:pt>
                <c:pt idx="238">
                  <c:v>40483</c:v>
                </c:pt>
                <c:pt idx="239">
                  <c:v>40513</c:v>
                </c:pt>
                <c:pt idx="240">
                  <c:v>40544</c:v>
                </c:pt>
                <c:pt idx="241">
                  <c:v>40575</c:v>
                </c:pt>
                <c:pt idx="242">
                  <c:v>40603</c:v>
                </c:pt>
                <c:pt idx="243">
                  <c:v>40634</c:v>
                </c:pt>
                <c:pt idx="244">
                  <c:v>40664</c:v>
                </c:pt>
                <c:pt idx="245">
                  <c:v>40695</c:v>
                </c:pt>
                <c:pt idx="246">
                  <c:v>40725</c:v>
                </c:pt>
                <c:pt idx="247">
                  <c:v>40756</c:v>
                </c:pt>
                <c:pt idx="248">
                  <c:v>40787</c:v>
                </c:pt>
                <c:pt idx="249">
                  <c:v>40817</c:v>
                </c:pt>
                <c:pt idx="250">
                  <c:v>40848</c:v>
                </c:pt>
                <c:pt idx="251">
                  <c:v>40878</c:v>
                </c:pt>
                <c:pt idx="252">
                  <c:v>40909</c:v>
                </c:pt>
                <c:pt idx="253">
                  <c:v>40940</c:v>
                </c:pt>
                <c:pt idx="254">
                  <c:v>40969</c:v>
                </c:pt>
                <c:pt idx="255">
                  <c:v>41000</c:v>
                </c:pt>
                <c:pt idx="256">
                  <c:v>41030</c:v>
                </c:pt>
                <c:pt idx="257">
                  <c:v>41061</c:v>
                </c:pt>
                <c:pt idx="258">
                  <c:v>41091</c:v>
                </c:pt>
                <c:pt idx="259">
                  <c:v>41122</c:v>
                </c:pt>
                <c:pt idx="260">
                  <c:v>41153</c:v>
                </c:pt>
                <c:pt idx="261">
                  <c:v>41183</c:v>
                </c:pt>
                <c:pt idx="262">
                  <c:v>41214</c:v>
                </c:pt>
                <c:pt idx="263">
                  <c:v>41244</c:v>
                </c:pt>
                <c:pt idx="264">
                  <c:v>41275</c:v>
                </c:pt>
                <c:pt idx="265">
                  <c:v>41306</c:v>
                </c:pt>
                <c:pt idx="266">
                  <c:v>41334</c:v>
                </c:pt>
                <c:pt idx="267">
                  <c:v>41365</c:v>
                </c:pt>
                <c:pt idx="268">
                  <c:v>41395</c:v>
                </c:pt>
                <c:pt idx="269">
                  <c:v>41426</c:v>
                </c:pt>
                <c:pt idx="270">
                  <c:v>41456</c:v>
                </c:pt>
                <c:pt idx="271">
                  <c:v>41487</c:v>
                </c:pt>
                <c:pt idx="272">
                  <c:v>41518</c:v>
                </c:pt>
                <c:pt idx="273">
                  <c:v>41548</c:v>
                </c:pt>
                <c:pt idx="274">
                  <c:v>41579</c:v>
                </c:pt>
                <c:pt idx="275">
                  <c:v>41609</c:v>
                </c:pt>
                <c:pt idx="276">
                  <c:v>41640</c:v>
                </c:pt>
                <c:pt idx="277">
                  <c:v>41671</c:v>
                </c:pt>
                <c:pt idx="278">
                  <c:v>41699</c:v>
                </c:pt>
                <c:pt idx="279">
                  <c:v>41730</c:v>
                </c:pt>
                <c:pt idx="280">
                  <c:v>41760</c:v>
                </c:pt>
                <c:pt idx="281">
                  <c:v>41791</c:v>
                </c:pt>
                <c:pt idx="282">
                  <c:v>41821</c:v>
                </c:pt>
                <c:pt idx="283">
                  <c:v>41852</c:v>
                </c:pt>
                <c:pt idx="284">
                  <c:v>41883</c:v>
                </c:pt>
                <c:pt idx="285">
                  <c:v>41913</c:v>
                </c:pt>
                <c:pt idx="286">
                  <c:v>41944</c:v>
                </c:pt>
                <c:pt idx="287">
                  <c:v>41974</c:v>
                </c:pt>
                <c:pt idx="288">
                  <c:v>42005</c:v>
                </c:pt>
                <c:pt idx="289">
                  <c:v>42036</c:v>
                </c:pt>
                <c:pt idx="290">
                  <c:v>42064</c:v>
                </c:pt>
                <c:pt idx="291">
                  <c:v>42095</c:v>
                </c:pt>
                <c:pt idx="292">
                  <c:v>42125</c:v>
                </c:pt>
                <c:pt idx="293">
                  <c:v>42156</c:v>
                </c:pt>
                <c:pt idx="294">
                  <c:v>42186</c:v>
                </c:pt>
                <c:pt idx="295">
                  <c:v>42217</c:v>
                </c:pt>
                <c:pt idx="296">
                  <c:v>42248</c:v>
                </c:pt>
                <c:pt idx="297">
                  <c:v>42278</c:v>
                </c:pt>
                <c:pt idx="298">
                  <c:v>42309</c:v>
                </c:pt>
                <c:pt idx="299">
                  <c:v>42339</c:v>
                </c:pt>
                <c:pt idx="300">
                  <c:v>42370</c:v>
                </c:pt>
                <c:pt idx="301">
                  <c:v>42401</c:v>
                </c:pt>
                <c:pt idx="302">
                  <c:v>42430</c:v>
                </c:pt>
                <c:pt idx="303">
                  <c:v>42461</c:v>
                </c:pt>
                <c:pt idx="304">
                  <c:v>42491</c:v>
                </c:pt>
                <c:pt idx="305">
                  <c:v>42522</c:v>
                </c:pt>
                <c:pt idx="306">
                  <c:v>42552</c:v>
                </c:pt>
                <c:pt idx="307">
                  <c:v>42583</c:v>
                </c:pt>
                <c:pt idx="308">
                  <c:v>42614</c:v>
                </c:pt>
                <c:pt idx="309">
                  <c:v>42644</c:v>
                </c:pt>
                <c:pt idx="310">
                  <c:v>42675</c:v>
                </c:pt>
                <c:pt idx="311">
                  <c:v>42705</c:v>
                </c:pt>
                <c:pt idx="312">
                  <c:v>42736</c:v>
                </c:pt>
                <c:pt idx="313">
                  <c:v>42767</c:v>
                </c:pt>
                <c:pt idx="314">
                  <c:v>42795</c:v>
                </c:pt>
                <c:pt idx="315">
                  <c:v>42826</c:v>
                </c:pt>
                <c:pt idx="316">
                  <c:v>42856</c:v>
                </c:pt>
                <c:pt idx="317">
                  <c:v>42887</c:v>
                </c:pt>
                <c:pt idx="318">
                  <c:v>42917</c:v>
                </c:pt>
                <c:pt idx="319">
                  <c:v>42948</c:v>
                </c:pt>
                <c:pt idx="320">
                  <c:v>42979</c:v>
                </c:pt>
                <c:pt idx="321">
                  <c:v>43009</c:v>
                </c:pt>
                <c:pt idx="322">
                  <c:v>43040</c:v>
                </c:pt>
                <c:pt idx="323">
                  <c:v>43070</c:v>
                </c:pt>
                <c:pt idx="324">
                  <c:v>43101</c:v>
                </c:pt>
                <c:pt idx="325">
                  <c:v>43132</c:v>
                </c:pt>
                <c:pt idx="326">
                  <c:v>43160</c:v>
                </c:pt>
                <c:pt idx="327">
                  <c:v>43191</c:v>
                </c:pt>
                <c:pt idx="328">
                  <c:v>43221</c:v>
                </c:pt>
                <c:pt idx="329">
                  <c:v>43252</c:v>
                </c:pt>
                <c:pt idx="330">
                  <c:v>43282</c:v>
                </c:pt>
                <c:pt idx="331">
                  <c:v>43313</c:v>
                </c:pt>
                <c:pt idx="332">
                  <c:v>43344</c:v>
                </c:pt>
                <c:pt idx="333">
                  <c:v>43374</c:v>
                </c:pt>
                <c:pt idx="334">
                  <c:v>43405</c:v>
                </c:pt>
                <c:pt idx="335">
                  <c:v>43435</c:v>
                </c:pt>
                <c:pt idx="336">
                  <c:v>43466</c:v>
                </c:pt>
                <c:pt idx="337">
                  <c:v>43497</c:v>
                </c:pt>
                <c:pt idx="338">
                  <c:v>43525</c:v>
                </c:pt>
                <c:pt idx="339">
                  <c:v>43556</c:v>
                </c:pt>
                <c:pt idx="340">
                  <c:v>43586</c:v>
                </c:pt>
                <c:pt idx="341">
                  <c:v>43617</c:v>
                </c:pt>
                <c:pt idx="342">
                  <c:v>43647</c:v>
                </c:pt>
                <c:pt idx="343">
                  <c:v>43678</c:v>
                </c:pt>
                <c:pt idx="344">
                  <c:v>43709</c:v>
                </c:pt>
                <c:pt idx="345">
                  <c:v>43739</c:v>
                </c:pt>
                <c:pt idx="346">
                  <c:v>43770</c:v>
                </c:pt>
                <c:pt idx="347">
                  <c:v>43800</c:v>
                </c:pt>
                <c:pt idx="348">
                  <c:v>43831</c:v>
                </c:pt>
                <c:pt idx="349">
                  <c:v>43862</c:v>
                </c:pt>
                <c:pt idx="350">
                  <c:v>43891</c:v>
                </c:pt>
                <c:pt idx="351">
                  <c:v>43922</c:v>
                </c:pt>
                <c:pt idx="352">
                  <c:v>43952</c:v>
                </c:pt>
                <c:pt idx="353">
                  <c:v>43983</c:v>
                </c:pt>
                <c:pt idx="354">
                  <c:v>44013</c:v>
                </c:pt>
                <c:pt idx="355">
                  <c:v>44044</c:v>
                </c:pt>
                <c:pt idx="356">
                  <c:v>44075</c:v>
                </c:pt>
                <c:pt idx="357">
                  <c:v>44105</c:v>
                </c:pt>
                <c:pt idx="358">
                  <c:v>44136</c:v>
                </c:pt>
                <c:pt idx="359">
                  <c:v>44166</c:v>
                </c:pt>
                <c:pt idx="360">
                  <c:v>44197</c:v>
                </c:pt>
                <c:pt idx="361">
                  <c:v>44228</c:v>
                </c:pt>
                <c:pt idx="362">
                  <c:v>44256</c:v>
                </c:pt>
                <c:pt idx="363">
                  <c:v>44287</c:v>
                </c:pt>
                <c:pt idx="364">
                  <c:v>44317</c:v>
                </c:pt>
                <c:pt idx="365">
                  <c:v>44348</c:v>
                </c:pt>
                <c:pt idx="366">
                  <c:v>44378</c:v>
                </c:pt>
                <c:pt idx="367">
                  <c:v>44409</c:v>
                </c:pt>
                <c:pt idx="368">
                  <c:v>44440</c:v>
                </c:pt>
                <c:pt idx="369">
                  <c:v>44470</c:v>
                </c:pt>
                <c:pt idx="370">
                  <c:v>44501</c:v>
                </c:pt>
                <c:pt idx="371">
                  <c:v>44531</c:v>
                </c:pt>
                <c:pt idx="372">
                  <c:v>44562</c:v>
                </c:pt>
                <c:pt idx="373">
                  <c:v>44593</c:v>
                </c:pt>
                <c:pt idx="374">
                  <c:v>44621</c:v>
                </c:pt>
                <c:pt idx="375">
                  <c:v>44652</c:v>
                </c:pt>
                <c:pt idx="376">
                  <c:v>44682</c:v>
                </c:pt>
                <c:pt idx="377">
                  <c:v>44713</c:v>
                </c:pt>
                <c:pt idx="378">
                  <c:v>44743</c:v>
                </c:pt>
                <c:pt idx="379">
                  <c:v>44774</c:v>
                </c:pt>
                <c:pt idx="380">
                  <c:v>44805</c:v>
                </c:pt>
                <c:pt idx="381">
                  <c:v>44835</c:v>
                </c:pt>
                <c:pt idx="382">
                  <c:v>44866</c:v>
                </c:pt>
                <c:pt idx="383">
                  <c:v>44896</c:v>
                </c:pt>
                <c:pt idx="384">
                  <c:v>44927</c:v>
                </c:pt>
                <c:pt idx="385">
                  <c:v>44958</c:v>
                </c:pt>
                <c:pt idx="386">
                  <c:v>44986</c:v>
                </c:pt>
                <c:pt idx="387">
                  <c:v>45017</c:v>
                </c:pt>
                <c:pt idx="388">
                  <c:v>45047</c:v>
                </c:pt>
                <c:pt idx="389">
                  <c:v>45078</c:v>
                </c:pt>
                <c:pt idx="390">
                  <c:v>45108</c:v>
                </c:pt>
                <c:pt idx="391">
                  <c:v>45139</c:v>
                </c:pt>
              </c:numCache>
            </c:numRef>
          </c:cat>
          <c:val>
            <c:numRef>
              <c:f>'[L''épargne des ménages - Juillet 2023.xlsx]Taux du Livret A'!$B$7:$B$398</c:f>
              <c:numCache>
                <c:formatCode>General</c:formatCode>
                <c:ptCount val="392"/>
                <c:pt idx="0">
                  <c:v>4.5</c:v>
                </c:pt>
                <c:pt idx="1">
                  <c:v>4.5</c:v>
                </c:pt>
                <c:pt idx="2">
                  <c:v>4.5</c:v>
                </c:pt>
                <c:pt idx="3">
                  <c:v>4.5</c:v>
                </c:pt>
                <c:pt idx="4">
                  <c:v>4.5</c:v>
                </c:pt>
                <c:pt idx="5">
                  <c:v>4.5</c:v>
                </c:pt>
                <c:pt idx="6">
                  <c:v>4.5</c:v>
                </c:pt>
                <c:pt idx="7">
                  <c:v>4.5</c:v>
                </c:pt>
                <c:pt idx="8">
                  <c:v>4.5</c:v>
                </c:pt>
                <c:pt idx="9">
                  <c:v>4.5</c:v>
                </c:pt>
                <c:pt idx="10">
                  <c:v>4.5</c:v>
                </c:pt>
                <c:pt idx="11">
                  <c:v>4.5</c:v>
                </c:pt>
                <c:pt idx="12">
                  <c:v>4.5</c:v>
                </c:pt>
                <c:pt idx="13">
                  <c:v>4.5</c:v>
                </c:pt>
                <c:pt idx="14">
                  <c:v>4.5</c:v>
                </c:pt>
                <c:pt idx="15">
                  <c:v>4.5</c:v>
                </c:pt>
                <c:pt idx="16">
                  <c:v>4.5</c:v>
                </c:pt>
                <c:pt idx="17">
                  <c:v>4.5</c:v>
                </c:pt>
                <c:pt idx="18">
                  <c:v>4.5</c:v>
                </c:pt>
                <c:pt idx="19">
                  <c:v>4.5</c:v>
                </c:pt>
                <c:pt idx="20">
                  <c:v>4.5</c:v>
                </c:pt>
                <c:pt idx="21">
                  <c:v>4.5</c:v>
                </c:pt>
                <c:pt idx="22">
                  <c:v>4.5</c:v>
                </c:pt>
                <c:pt idx="23">
                  <c:v>4.5</c:v>
                </c:pt>
                <c:pt idx="24">
                  <c:v>4.5</c:v>
                </c:pt>
                <c:pt idx="25">
                  <c:v>4.5</c:v>
                </c:pt>
                <c:pt idx="26">
                  <c:v>4.5</c:v>
                </c:pt>
                <c:pt idx="27">
                  <c:v>4.5</c:v>
                </c:pt>
                <c:pt idx="28">
                  <c:v>4.5</c:v>
                </c:pt>
                <c:pt idx="29">
                  <c:v>4.5</c:v>
                </c:pt>
                <c:pt idx="30">
                  <c:v>4.5</c:v>
                </c:pt>
                <c:pt idx="31">
                  <c:v>4.5</c:v>
                </c:pt>
                <c:pt idx="32">
                  <c:v>4.5</c:v>
                </c:pt>
                <c:pt idx="33">
                  <c:v>4.5</c:v>
                </c:pt>
                <c:pt idx="34">
                  <c:v>4.5</c:v>
                </c:pt>
                <c:pt idx="35">
                  <c:v>4.5</c:v>
                </c:pt>
                <c:pt idx="36">
                  <c:v>4.5</c:v>
                </c:pt>
                <c:pt idx="37">
                  <c:v>4.5</c:v>
                </c:pt>
                <c:pt idx="38">
                  <c:v>4.5</c:v>
                </c:pt>
                <c:pt idx="39">
                  <c:v>4.5</c:v>
                </c:pt>
                <c:pt idx="40">
                  <c:v>4.5</c:v>
                </c:pt>
                <c:pt idx="41">
                  <c:v>4.5</c:v>
                </c:pt>
                <c:pt idx="42">
                  <c:v>4.5</c:v>
                </c:pt>
                <c:pt idx="43">
                  <c:v>4.5</c:v>
                </c:pt>
                <c:pt idx="44">
                  <c:v>4.5</c:v>
                </c:pt>
                <c:pt idx="45">
                  <c:v>4.5</c:v>
                </c:pt>
                <c:pt idx="46">
                  <c:v>4.5</c:v>
                </c:pt>
                <c:pt idx="47">
                  <c:v>4.5</c:v>
                </c:pt>
                <c:pt idx="48">
                  <c:v>4.5</c:v>
                </c:pt>
                <c:pt idx="49">
                  <c:v>4.5</c:v>
                </c:pt>
                <c:pt idx="50">
                  <c:v>4.5</c:v>
                </c:pt>
                <c:pt idx="51">
                  <c:v>4.5</c:v>
                </c:pt>
                <c:pt idx="52">
                  <c:v>4.5</c:v>
                </c:pt>
                <c:pt idx="53">
                  <c:v>4.5</c:v>
                </c:pt>
                <c:pt idx="54">
                  <c:v>4.5</c:v>
                </c:pt>
                <c:pt idx="55">
                  <c:v>4.5</c:v>
                </c:pt>
                <c:pt idx="56">
                  <c:v>4.5</c:v>
                </c:pt>
                <c:pt idx="57">
                  <c:v>4.5</c:v>
                </c:pt>
                <c:pt idx="58">
                  <c:v>4.5</c:v>
                </c:pt>
                <c:pt idx="59">
                  <c:v>4.5</c:v>
                </c:pt>
                <c:pt idx="60">
                  <c:v>4.5</c:v>
                </c:pt>
                <c:pt idx="61">
                  <c:v>4.5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2.25</c:v>
                </c:pt>
                <c:pt idx="104">
                  <c:v>2.25</c:v>
                </c:pt>
                <c:pt idx="105">
                  <c:v>2.25</c:v>
                </c:pt>
                <c:pt idx="106">
                  <c:v>2.25</c:v>
                </c:pt>
                <c:pt idx="107">
                  <c:v>2.25</c:v>
                </c:pt>
                <c:pt idx="108">
                  <c:v>2.25</c:v>
                </c:pt>
                <c:pt idx="109">
                  <c:v>2.25</c:v>
                </c:pt>
                <c:pt idx="110">
                  <c:v>2.25</c:v>
                </c:pt>
                <c:pt idx="111">
                  <c:v>2.25</c:v>
                </c:pt>
                <c:pt idx="112">
                  <c:v>2.25</c:v>
                </c:pt>
                <c:pt idx="113">
                  <c:v>2.25</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pt idx="147">
                  <c:v>3</c:v>
                </c:pt>
                <c:pt idx="148">
                  <c:v>3</c:v>
                </c:pt>
                <c:pt idx="149">
                  <c:v>3</c:v>
                </c:pt>
                <c:pt idx="150">
                  <c:v>3</c:v>
                </c:pt>
                <c:pt idx="151">
                  <c:v>2.25</c:v>
                </c:pt>
                <c:pt idx="152">
                  <c:v>2.25</c:v>
                </c:pt>
                <c:pt idx="153">
                  <c:v>2.25</c:v>
                </c:pt>
                <c:pt idx="154">
                  <c:v>2.25</c:v>
                </c:pt>
                <c:pt idx="155">
                  <c:v>2.25</c:v>
                </c:pt>
                <c:pt idx="156">
                  <c:v>2.25</c:v>
                </c:pt>
                <c:pt idx="157">
                  <c:v>2.25</c:v>
                </c:pt>
                <c:pt idx="158">
                  <c:v>2.25</c:v>
                </c:pt>
                <c:pt idx="159">
                  <c:v>2.25</c:v>
                </c:pt>
                <c:pt idx="160">
                  <c:v>2.25</c:v>
                </c:pt>
                <c:pt idx="161">
                  <c:v>2.25</c:v>
                </c:pt>
                <c:pt idx="162">
                  <c:v>2.25</c:v>
                </c:pt>
                <c:pt idx="163">
                  <c:v>2.25</c:v>
                </c:pt>
                <c:pt idx="164">
                  <c:v>2.25</c:v>
                </c:pt>
                <c:pt idx="165">
                  <c:v>2.25</c:v>
                </c:pt>
                <c:pt idx="166">
                  <c:v>2.25</c:v>
                </c:pt>
                <c:pt idx="167">
                  <c:v>2.25</c:v>
                </c:pt>
                <c:pt idx="168">
                  <c:v>2.25</c:v>
                </c:pt>
                <c:pt idx="169">
                  <c:v>2.25</c:v>
                </c:pt>
                <c:pt idx="170">
                  <c:v>2.25</c:v>
                </c:pt>
                <c:pt idx="171">
                  <c:v>2.25</c:v>
                </c:pt>
                <c:pt idx="172">
                  <c:v>2.25</c:v>
                </c:pt>
                <c:pt idx="173">
                  <c:v>2.25</c:v>
                </c:pt>
                <c:pt idx="174">
                  <c:v>2.25</c:v>
                </c:pt>
                <c:pt idx="175">
                  <c:v>2</c:v>
                </c:pt>
                <c:pt idx="176">
                  <c:v>2</c:v>
                </c:pt>
                <c:pt idx="177">
                  <c:v>2</c:v>
                </c:pt>
                <c:pt idx="178">
                  <c:v>2</c:v>
                </c:pt>
                <c:pt idx="179">
                  <c:v>2</c:v>
                </c:pt>
                <c:pt idx="180">
                  <c:v>2</c:v>
                </c:pt>
                <c:pt idx="181">
                  <c:v>2.25</c:v>
                </c:pt>
                <c:pt idx="182">
                  <c:v>2.25</c:v>
                </c:pt>
                <c:pt idx="183">
                  <c:v>2.25</c:v>
                </c:pt>
                <c:pt idx="184">
                  <c:v>2.25</c:v>
                </c:pt>
                <c:pt idx="185">
                  <c:v>2.25</c:v>
                </c:pt>
                <c:pt idx="186">
                  <c:v>2.25</c:v>
                </c:pt>
                <c:pt idx="187">
                  <c:v>2.75</c:v>
                </c:pt>
                <c:pt idx="188">
                  <c:v>2.75</c:v>
                </c:pt>
                <c:pt idx="189">
                  <c:v>2.75</c:v>
                </c:pt>
                <c:pt idx="190">
                  <c:v>2.75</c:v>
                </c:pt>
                <c:pt idx="191">
                  <c:v>2.75</c:v>
                </c:pt>
                <c:pt idx="192">
                  <c:v>2.75</c:v>
                </c:pt>
                <c:pt idx="193">
                  <c:v>2.75</c:v>
                </c:pt>
                <c:pt idx="194">
                  <c:v>2.75</c:v>
                </c:pt>
                <c:pt idx="195">
                  <c:v>2.75</c:v>
                </c:pt>
                <c:pt idx="196">
                  <c:v>2.75</c:v>
                </c:pt>
                <c:pt idx="197">
                  <c:v>2.75</c:v>
                </c:pt>
                <c:pt idx="198">
                  <c:v>2.75</c:v>
                </c:pt>
                <c:pt idx="199">
                  <c:v>3</c:v>
                </c:pt>
                <c:pt idx="200">
                  <c:v>3</c:v>
                </c:pt>
                <c:pt idx="201">
                  <c:v>3</c:v>
                </c:pt>
                <c:pt idx="202">
                  <c:v>3</c:v>
                </c:pt>
                <c:pt idx="203">
                  <c:v>3</c:v>
                </c:pt>
                <c:pt idx="204">
                  <c:v>3</c:v>
                </c:pt>
                <c:pt idx="205">
                  <c:v>3.5</c:v>
                </c:pt>
                <c:pt idx="206">
                  <c:v>3.5</c:v>
                </c:pt>
                <c:pt idx="207">
                  <c:v>3.5</c:v>
                </c:pt>
                <c:pt idx="208">
                  <c:v>3.5</c:v>
                </c:pt>
                <c:pt idx="209">
                  <c:v>3.5</c:v>
                </c:pt>
                <c:pt idx="210">
                  <c:v>3.5</c:v>
                </c:pt>
                <c:pt idx="211">
                  <c:v>4</c:v>
                </c:pt>
                <c:pt idx="212">
                  <c:v>4</c:v>
                </c:pt>
                <c:pt idx="213">
                  <c:v>4</c:v>
                </c:pt>
                <c:pt idx="214">
                  <c:v>4</c:v>
                </c:pt>
                <c:pt idx="215">
                  <c:v>4</c:v>
                </c:pt>
                <c:pt idx="216">
                  <c:v>4</c:v>
                </c:pt>
                <c:pt idx="217">
                  <c:v>2.5</c:v>
                </c:pt>
                <c:pt idx="218">
                  <c:v>2.5</c:v>
                </c:pt>
                <c:pt idx="219">
                  <c:v>2.5</c:v>
                </c:pt>
                <c:pt idx="220">
                  <c:v>1.75</c:v>
                </c:pt>
                <c:pt idx="221">
                  <c:v>1.75</c:v>
                </c:pt>
                <c:pt idx="222">
                  <c:v>1.75</c:v>
                </c:pt>
                <c:pt idx="223">
                  <c:v>1.25</c:v>
                </c:pt>
                <c:pt idx="224">
                  <c:v>1.25</c:v>
                </c:pt>
                <c:pt idx="225">
                  <c:v>1.25</c:v>
                </c:pt>
                <c:pt idx="226">
                  <c:v>1.25</c:v>
                </c:pt>
                <c:pt idx="227">
                  <c:v>1.25</c:v>
                </c:pt>
                <c:pt idx="228">
                  <c:v>1.25</c:v>
                </c:pt>
                <c:pt idx="229">
                  <c:v>1.25</c:v>
                </c:pt>
                <c:pt idx="230">
                  <c:v>1.25</c:v>
                </c:pt>
                <c:pt idx="231">
                  <c:v>1.25</c:v>
                </c:pt>
                <c:pt idx="232">
                  <c:v>1.25</c:v>
                </c:pt>
                <c:pt idx="233">
                  <c:v>1.25</c:v>
                </c:pt>
                <c:pt idx="234">
                  <c:v>1.25</c:v>
                </c:pt>
                <c:pt idx="235">
                  <c:v>1.75</c:v>
                </c:pt>
                <c:pt idx="236">
                  <c:v>1.75</c:v>
                </c:pt>
                <c:pt idx="237">
                  <c:v>1.75</c:v>
                </c:pt>
                <c:pt idx="238">
                  <c:v>1.75</c:v>
                </c:pt>
                <c:pt idx="239">
                  <c:v>1.75</c:v>
                </c:pt>
                <c:pt idx="240">
                  <c:v>1.75</c:v>
                </c:pt>
                <c:pt idx="241">
                  <c:v>2</c:v>
                </c:pt>
                <c:pt idx="242">
                  <c:v>2</c:v>
                </c:pt>
                <c:pt idx="243">
                  <c:v>2</c:v>
                </c:pt>
                <c:pt idx="244">
                  <c:v>2</c:v>
                </c:pt>
                <c:pt idx="245">
                  <c:v>2</c:v>
                </c:pt>
                <c:pt idx="246">
                  <c:v>2</c:v>
                </c:pt>
                <c:pt idx="247">
                  <c:v>2.25</c:v>
                </c:pt>
                <c:pt idx="248">
                  <c:v>2.25</c:v>
                </c:pt>
                <c:pt idx="249">
                  <c:v>2.25</c:v>
                </c:pt>
                <c:pt idx="250">
                  <c:v>2.25</c:v>
                </c:pt>
                <c:pt idx="251">
                  <c:v>2.25</c:v>
                </c:pt>
                <c:pt idx="252">
                  <c:v>2.25</c:v>
                </c:pt>
                <c:pt idx="253">
                  <c:v>2.25</c:v>
                </c:pt>
                <c:pt idx="254">
                  <c:v>2.25</c:v>
                </c:pt>
                <c:pt idx="255">
                  <c:v>2.25</c:v>
                </c:pt>
                <c:pt idx="256">
                  <c:v>2.25</c:v>
                </c:pt>
                <c:pt idx="257">
                  <c:v>2.25</c:v>
                </c:pt>
                <c:pt idx="258">
                  <c:v>2.25</c:v>
                </c:pt>
                <c:pt idx="259">
                  <c:v>2.25</c:v>
                </c:pt>
                <c:pt idx="260">
                  <c:v>2.25</c:v>
                </c:pt>
                <c:pt idx="261">
                  <c:v>2.25</c:v>
                </c:pt>
                <c:pt idx="262">
                  <c:v>2.25</c:v>
                </c:pt>
                <c:pt idx="263">
                  <c:v>2.25</c:v>
                </c:pt>
                <c:pt idx="264">
                  <c:v>2.25</c:v>
                </c:pt>
                <c:pt idx="265">
                  <c:v>1.75</c:v>
                </c:pt>
                <c:pt idx="266">
                  <c:v>1.75</c:v>
                </c:pt>
                <c:pt idx="267">
                  <c:v>1.75</c:v>
                </c:pt>
                <c:pt idx="268">
                  <c:v>1.75</c:v>
                </c:pt>
                <c:pt idx="269">
                  <c:v>1.75</c:v>
                </c:pt>
                <c:pt idx="270">
                  <c:v>1.75</c:v>
                </c:pt>
                <c:pt idx="271">
                  <c:v>1.25</c:v>
                </c:pt>
                <c:pt idx="272">
                  <c:v>1.25</c:v>
                </c:pt>
                <c:pt idx="273">
                  <c:v>1.25</c:v>
                </c:pt>
                <c:pt idx="274">
                  <c:v>1.25</c:v>
                </c:pt>
                <c:pt idx="275">
                  <c:v>1.25</c:v>
                </c:pt>
                <c:pt idx="276">
                  <c:v>1.25</c:v>
                </c:pt>
                <c:pt idx="277">
                  <c:v>1.25</c:v>
                </c:pt>
                <c:pt idx="278">
                  <c:v>1.25</c:v>
                </c:pt>
                <c:pt idx="279">
                  <c:v>1.25</c:v>
                </c:pt>
                <c:pt idx="280">
                  <c:v>1.25</c:v>
                </c:pt>
                <c:pt idx="281">
                  <c:v>1.25</c:v>
                </c:pt>
                <c:pt idx="282">
                  <c:v>1.25</c:v>
                </c:pt>
                <c:pt idx="283">
                  <c:v>1</c:v>
                </c:pt>
                <c:pt idx="284">
                  <c:v>1</c:v>
                </c:pt>
                <c:pt idx="285">
                  <c:v>1</c:v>
                </c:pt>
                <c:pt idx="286">
                  <c:v>1</c:v>
                </c:pt>
                <c:pt idx="287">
                  <c:v>1</c:v>
                </c:pt>
                <c:pt idx="288">
                  <c:v>1</c:v>
                </c:pt>
                <c:pt idx="289">
                  <c:v>1</c:v>
                </c:pt>
                <c:pt idx="290">
                  <c:v>1</c:v>
                </c:pt>
                <c:pt idx="291">
                  <c:v>1</c:v>
                </c:pt>
                <c:pt idx="292">
                  <c:v>1</c:v>
                </c:pt>
                <c:pt idx="293">
                  <c:v>1</c:v>
                </c:pt>
                <c:pt idx="294">
                  <c:v>1</c:v>
                </c:pt>
                <c:pt idx="295">
                  <c:v>0.75</c:v>
                </c:pt>
                <c:pt idx="296">
                  <c:v>0.75</c:v>
                </c:pt>
                <c:pt idx="297">
                  <c:v>0.75</c:v>
                </c:pt>
                <c:pt idx="298">
                  <c:v>0.75</c:v>
                </c:pt>
                <c:pt idx="299">
                  <c:v>0.75</c:v>
                </c:pt>
                <c:pt idx="300">
                  <c:v>0.75</c:v>
                </c:pt>
                <c:pt idx="301">
                  <c:v>0.75</c:v>
                </c:pt>
                <c:pt idx="302">
                  <c:v>0.75</c:v>
                </c:pt>
                <c:pt idx="303">
                  <c:v>0.75</c:v>
                </c:pt>
                <c:pt idx="304">
                  <c:v>0.75</c:v>
                </c:pt>
                <c:pt idx="305">
                  <c:v>0.75</c:v>
                </c:pt>
                <c:pt idx="306">
                  <c:v>0.75</c:v>
                </c:pt>
                <c:pt idx="307">
                  <c:v>0.75</c:v>
                </c:pt>
                <c:pt idx="308">
                  <c:v>0.75</c:v>
                </c:pt>
                <c:pt idx="309">
                  <c:v>0.75</c:v>
                </c:pt>
                <c:pt idx="310">
                  <c:v>0.75</c:v>
                </c:pt>
                <c:pt idx="311">
                  <c:v>0.75</c:v>
                </c:pt>
                <c:pt idx="312">
                  <c:v>0.75</c:v>
                </c:pt>
                <c:pt idx="313">
                  <c:v>0.75</c:v>
                </c:pt>
                <c:pt idx="314">
                  <c:v>0.75</c:v>
                </c:pt>
                <c:pt idx="315">
                  <c:v>0.75</c:v>
                </c:pt>
                <c:pt idx="316">
                  <c:v>0.75</c:v>
                </c:pt>
                <c:pt idx="317">
                  <c:v>0.75</c:v>
                </c:pt>
                <c:pt idx="318">
                  <c:v>0.75</c:v>
                </c:pt>
                <c:pt idx="319">
                  <c:v>0.75</c:v>
                </c:pt>
                <c:pt idx="320">
                  <c:v>0.75</c:v>
                </c:pt>
                <c:pt idx="321">
                  <c:v>0.75</c:v>
                </c:pt>
                <c:pt idx="322">
                  <c:v>0.75</c:v>
                </c:pt>
                <c:pt idx="323">
                  <c:v>0.75</c:v>
                </c:pt>
                <c:pt idx="324">
                  <c:v>0.75</c:v>
                </c:pt>
                <c:pt idx="325">
                  <c:v>0.75</c:v>
                </c:pt>
                <c:pt idx="326">
                  <c:v>0.75</c:v>
                </c:pt>
                <c:pt idx="327">
                  <c:v>0.75</c:v>
                </c:pt>
                <c:pt idx="328">
                  <c:v>0.75</c:v>
                </c:pt>
                <c:pt idx="329">
                  <c:v>0.75</c:v>
                </c:pt>
                <c:pt idx="330">
                  <c:v>0.75</c:v>
                </c:pt>
                <c:pt idx="331">
                  <c:v>0.75</c:v>
                </c:pt>
                <c:pt idx="332">
                  <c:v>0.75</c:v>
                </c:pt>
                <c:pt idx="333">
                  <c:v>0.75</c:v>
                </c:pt>
                <c:pt idx="334">
                  <c:v>0.75</c:v>
                </c:pt>
                <c:pt idx="335">
                  <c:v>0.75</c:v>
                </c:pt>
                <c:pt idx="336">
                  <c:v>0.75</c:v>
                </c:pt>
                <c:pt idx="337">
                  <c:v>0.75</c:v>
                </c:pt>
                <c:pt idx="338">
                  <c:v>0.75</c:v>
                </c:pt>
                <c:pt idx="339">
                  <c:v>0.75</c:v>
                </c:pt>
                <c:pt idx="340">
                  <c:v>0.75</c:v>
                </c:pt>
                <c:pt idx="341">
                  <c:v>0.75</c:v>
                </c:pt>
                <c:pt idx="342">
                  <c:v>0.75</c:v>
                </c:pt>
                <c:pt idx="343">
                  <c:v>0.75</c:v>
                </c:pt>
                <c:pt idx="344">
                  <c:v>0.75</c:v>
                </c:pt>
                <c:pt idx="345">
                  <c:v>0.75</c:v>
                </c:pt>
                <c:pt idx="346">
                  <c:v>0.75</c:v>
                </c:pt>
                <c:pt idx="347">
                  <c:v>0.75</c:v>
                </c:pt>
                <c:pt idx="348">
                  <c:v>0.75</c:v>
                </c:pt>
                <c:pt idx="349">
                  <c:v>0.5</c:v>
                </c:pt>
                <c:pt idx="350">
                  <c:v>0.5</c:v>
                </c:pt>
                <c:pt idx="351">
                  <c:v>0.5</c:v>
                </c:pt>
                <c:pt idx="352">
                  <c:v>0.5</c:v>
                </c:pt>
                <c:pt idx="353">
                  <c:v>0.5</c:v>
                </c:pt>
                <c:pt idx="354">
                  <c:v>0.5</c:v>
                </c:pt>
                <c:pt idx="355">
                  <c:v>0.5</c:v>
                </c:pt>
                <c:pt idx="356">
                  <c:v>0.5</c:v>
                </c:pt>
                <c:pt idx="357">
                  <c:v>0.5</c:v>
                </c:pt>
                <c:pt idx="358">
                  <c:v>0.5</c:v>
                </c:pt>
                <c:pt idx="359">
                  <c:v>0.5</c:v>
                </c:pt>
                <c:pt idx="360">
                  <c:v>0.5</c:v>
                </c:pt>
                <c:pt idx="361">
                  <c:v>0.5</c:v>
                </c:pt>
                <c:pt idx="362">
                  <c:v>0.5</c:v>
                </c:pt>
                <c:pt idx="363">
                  <c:v>0.5</c:v>
                </c:pt>
                <c:pt idx="364">
                  <c:v>0.5</c:v>
                </c:pt>
                <c:pt idx="365">
                  <c:v>0.5</c:v>
                </c:pt>
                <c:pt idx="366">
                  <c:v>0.5</c:v>
                </c:pt>
                <c:pt idx="367">
                  <c:v>0.5</c:v>
                </c:pt>
                <c:pt idx="368">
                  <c:v>0.5</c:v>
                </c:pt>
                <c:pt idx="369">
                  <c:v>0.5</c:v>
                </c:pt>
                <c:pt idx="370">
                  <c:v>0.5</c:v>
                </c:pt>
                <c:pt idx="371">
                  <c:v>0.5</c:v>
                </c:pt>
                <c:pt idx="372">
                  <c:v>0.5</c:v>
                </c:pt>
                <c:pt idx="373">
                  <c:v>1</c:v>
                </c:pt>
                <c:pt idx="374">
                  <c:v>1</c:v>
                </c:pt>
                <c:pt idx="375">
                  <c:v>1</c:v>
                </c:pt>
                <c:pt idx="376">
                  <c:v>1</c:v>
                </c:pt>
                <c:pt idx="377">
                  <c:v>1</c:v>
                </c:pt>
                <c:pt idx="378">
                  <c:v>1</c:v>
                </c:pt>
                <c:pt idx="379">
                  <c:v>2</c:v>
                </c:pt>
                <c:pt idx="380">
                  <c:v>2</c:v>
                </c:pt>
                <c:pt idx="381">
                  <c:v>2</c:v>
                </c:pt>
                <c:pt idx="382">
                  <c:v>2</c:v>
                </c:pt>
                <c:pt idx="383">
                  <c:v>2</c:v>
                </c:pt>
                <c:pt idx="384">
                  <c:v>2</c:v>
                </c:pt>
                <c:pt idx="385">
                  <c:v>3</c:v>
                </c:pt>
                <c:pt idx="386">
                  <c:v>3</c:v>
                </c:pt>
                <c:pt idx="387">
                  <c:v>3</c:v>
                </c:pt>
                <c:pt idx="388">
                  <c:v>3</c:v>
                </c:pt>
                <c:pt idx="389">
                  <c:v>3</c:v>
                </c:pt>
                <c:pt idx="390">
                  <c:v>3</c:v>
                </c:pt>
                <c:pt idx="391">
                  <c:v>3</c:v>
                </c:pt>
              </c:numCache>
            </c:numRef>
          </c:val>
          <c:smooth val="0"/>
          <c:extLst>
            <c:ext xmlns:c16="http://schemas.microsoft.com/office/drawing/2014/chart" uri="{C3380CC4-5D6E-409C-BE32-E72D297353CC}">
              <c16:uniqueId val="{00000000-7F20-470D-B7F1-622E7F6C3500}"/>
            </c:ext>
          </c:extLst>
        </c:ser>
        <c:dLbls>
          <c:showLegendKey val="0"/>
          <c:showVal val="0"/>
          <c:showCatName val="0"/>
          <c:showSerName val="0"/>
          <c:showPercent val="0"/>
          <c:showBubbleSize val="0"/>
        </c:dLbls>
        <c:smooth val="0"/>
        <c:axId val="403373679"/>
        <c:axId val="403371183"/>
      </c:lineChart>
      <c:dateAx>
        <c:axId val="40337367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403371183"/>
        <c:crosses val="autoZero"/>
        <c:auto val="1"/>
        <c:lblOffset val="100"/>
        <c:baseTimeUnit val="months"/>
        <c:majorUnit val="24"/>
        <c:majorTimeUnit val="months"/>
      </c:dateAx>
      <c:valAx>
        <c:axId val="4033711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403373679"/>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rgbClr val="A2C748"/>
            </a:solidFill>
            <a:ln>
              <a:noFill/>
            </a:ln>
            <a:effectLst/>
          </c:spPr>
          <c:invertIfNegative val="0"/>
          <c:cat>
            <c:numRef>
              <c:f>'[L''épargne des ménages - Juillet 2023.xlsx]PEL flux mensuels'!$B$28:$B$57</c:f>
              <c:numCache>
                <c:formatCode>mmm\-yy</c:formatCode>
                <c:ptCount val="30"/>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numCache>
            </c:numRef>
          </c:cat>
          <c:val>
            <c:numRef>
              <c:f>'[L''épargne des ménages - Juillet 2023.xlsx]PEL flux mensuels'!$D$28:$D$57</c:f>
              <c:numCache>
                <c:formatCode>General</c:formatCode>
                <c:ptCount val="30"/>
                <c:pt idx="0">
                  <c:v>7.4999999999999997E-2</c:v>
                </c:pt>
                <c:pt idx="1">
                  <c:v>-0.182</c:v>
                </c:pt>
                <c:pt idx="2">
                  <c:v>-0.41699999999999998</c:v>
                </c:pt>
                <c:pt idx="3">
                  <c:v>-0.38400000000000001</c:v>
                </c:pt>
                <c:pt idx="4">
                  <c:v>-0.33100000000000002</c:v>
                </c:pt>
                <c:pt idx="5">
                  <c:v>-0.67600000000000005</c:v>
                </c:pt>
                <c:pt idx="6">
                  <c:v>-0.33800000000000002</c:v>
                </c:pt>
                <c:pt idx="7">
                  <c:v>3.6999999999999998E-2</c:v>
                </c:pt>
                <c:pt idx="8">
                  <c:v>-0.35199999999999998</c:v>
                </c:pt>
                <c:pt idx="9">
                  <c:v>-0.44600000000000001</c:v>
                </c:pt>
                <c:pt idx="10">
                  <c:v>-0.36599999999999999</c:v>
                </c:pt>
                <c:pt idx="11">
                  <c:v>5.1479999999999997</c:v>
                </c:pt>
                <c:pt idx="12">
                  <c:v>-0.63500000000000001</c:v>
                </c:pt>
                <c:pt idx="13">
                  <c:v>-0.88300000000000001</c:v>
                </c:pt>
                <c:pt idx="14">
                  <c:v>-1.0429999999999999</c:v>
                </c:pt>
                <c:pt idx="15">
                  <c:v>-0.85499999999999998</c:v>
                </c:pt>
                <c:pt idx="16">
                  <c:v>-0.88100000000000001</c:v>
                </c:pt>
                <c:pt idx="17">
                  <c:v>-1.1220000000000001</c:v>
                </c:pt>
                <c:pt idx="18">
                  <c:v>-1.0389999999999999</c:v>
                </c:pt>
                <c:pt idx="19">
                  <c:v>-0.88200000000000001</c:v>
                </c:pt>
                <c:pt idx="20">
                  <c:v>-1.544</c:v>
                </c:pt>
                <c:pt idx="21">
                  <c:v>-1.5249999999999999</c:v>
                </c:pt>
                <c:pt idx="22">
                  <c:v>-1.667</c:v>
                </c:pt>
                <c:pt idx="23">
                  <c:v>3.843</c:v>
                </c:pt>
                <c:pt idx="24">
                  <c:v>-3.08</c:v>
                </c:pt>
                <c:pt idx="25">
                  <c:v>-3.399</c:v>
                </c:pt>
                <c:pt idx="26">
                  <c:v>-3.5449999999999999</c:v>
                </c:pt>
                <c:pt idx="27">
                  <c:v>-2.6070000000000002</c:v>
                </c:pt>
                <c:pt idx="28">
                  <c:v>-2.3759999999999999</c:v>
                </c:pt>
                <c:pt idx="29">
                  <c:v>-3.266</c:v>
                </c:pt>
              </c:numCache>
            </c:numRef>
          </c:val>
          <c:extLst>
            <c:ext xmlns:c16="http://schemas.microsoft.com/office/drawing/2014/chart" uri="{C3380CC4-5D6E-409C-BE32-E72D297353CC}">
              <c16:uniqueId val="{00000000-4906-41E7-8EBC-AA948CD4A558}"/>
            </c:ext>
          </c:extLst>
        </c:ser>
        <c:dLbls>
          <c:showLegendKey val="0"/>
          <c:showVal val="0"/>
          <c:showCatName val="0"/>
          <c:showSerName val="0"/>
          <c:showPercent val="0"/>
          <c:showBubbleSize val="0"/>
        </c:dLbls>
        <c:gapWidth val="219"/>
        <c:overlap val="-27"/>
        <c:axId val="485865343"/>
        <c:axId val="485851615"/>
      </c:barChart>
      <c:dateAx>
        <c:axId val="485865343"/>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485851615"/>
        <c:crosses val="autoZero"/>
        <c:auto val="1"/>
        <c:lblOffset val="100"/>
        <c:baseTimeUnit val="months"/>
      </c:dateAx>
      <c:valAx>
        <c:axId val="485851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48586534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'[L''épargne des ménages - Juin 2023.xlsx]Feuil7'!$D$4</c:f>
              <c:strCache>
                <c:ptCount val="1"/>
                <c:pt idx="0">
                  <c:v>Nombre de LEP</c:v>
                </c:pt>
              </c:strCache>
            </c:strRef>
          </c:tx>
          <c:spPr>
            <a:solidFill>
              <a:srgbClr val="52B9A6"/>
            </a:solidFill>
            <a:ln>
              <a:noFill/>
            </a:ln>
            <a:effectLst/>
          </c:spPr>
          <c:invertIfNegative val="0"/>
          <c:dLbls>
            <c:dLbl>
              <c:idx val="14"/>
              <c:layout>
                <c:manualLayout>
                  <c:x val="-2.7118644067797605E-3"/>
                  <c:y val="-4.2402826855123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10-4DFF-B330-EE71B28959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'[L''épargne des ménages - Juin 2023.xlsx]Feuil7'!$C$5:$C$20</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formatCode="mmm\-yy">
                  <c:v>45047</c:v>
                </c:pt>
              </c:numCache>
            </c:numRef>
          </c:cat>
          <c:val>
            <c:numRef>
              <c:f>'[L''épargne des ménages - Juin 2023.xlsx]Feuil7'!$D$5:$D$20</c:f>
              <c:numCache>
                <c:formatCode>General</c:formatCode>
                <c:ptCount val="16"/>
                <c:pt idx="0">
                  <c:v>13.2</c:v>
                </c:pt>
                <c:pt idx="1">
                  <c:v>11.8</c:v>
                </c:pt>
                <c:pt idx="2">
                  <c:v>10.9</c:v>
                </c:pt>
                <c:pt idx="3">
                  <c:v>10.4</c:v>
                </c:pt>
                <c:pt idx="4" formatCode="0.0">
                  <c:v>10</c:v>
                </c:pt>
                <c:pt idx="5">
                  <c:v>9.1999999999999993</c:v>
                </c:pt>
                <c:pt idx="6">
                  <c:v>8.9</c:v>
                </c:pt>
                <c:pt idx="7">
                  <c:v>8.9</c:v>
                </c:pt>
                <c:pt idx="8">
                  <c:v>8.9</c:v>
                </c:pt>
                <c:pt idx="9">
                  <c:v>8.6999999999999993</c:v>
                </c:pt>
                <c:pt idx="10">
                  <c:v>8.5</c:v>
                </c:pt>
                <c:pt idx="11">
                  <c:v>7.3</c:v>
                </c:pt>
                <c:pt idx="12">
                  <c:v>7</c:v>
                </c:pt>
                <c:pt idx="13">
                  <c:v>6.9</c:v>
                </c:pt>
                <c:pt idx="14">
                  <c:v>8.5</c:v>
                </c:pt>
                <c:pt idx="15">
                  <c:v>9.6999999999999993</c:v>
                </c:pt>
              </c:numCache>
            </c:numRef>
          </c:val>
          <c:extLst>
            <c:ext xmlns:c16="http://schemas.microsoft.com/office/drawing/2014/chart" uri="{C3380CC4-5D6E-409C-BE32-E72D297353CC}">
              <c16:uniqueId val="{00000001-2510-4DFF-B330-EE71B2895996}"/>
            </c:ext>
          </c:extLst>
        </c:ser>
        <c:dLbls>
          <c:showLegendKey val="0"/>
          <c:showVal val="0"/>
          <c:showCatName val="0"/>
          <c:showSerName val="0"/>
          <c:showPercent val="0"/>
          <c:showBubbleSize val="0"/>
        </c:dLbls>
        <c:gapWidth val="219"/>
        <c:overlap val="-27"/>
        <c:axId val="1275106176"/>
        <c:axId val="968655472"/>
      </c:barChart>
      <c:lineChart>
        <c:grouping val="standard"/>
        <c:varyColors val="0"/>
        <c:ser>
          <c:idx val="1"/>
          <c:order val="1"/>
          <c:tx>
            <c:strRef>
              <c:f>'[L''épargne des ménages - Juin 2023.xlsx]Feuil7'!$E$4</c:f>
              <c:strCache>
                <c:ptCount val="1"/>
                <c:pt idx="0">
                  <c:v>Taux du LEP</c:v>
                </c:pt>
              </c:strCache>
            </c:strRef>
          </c:tx>
          <c:spPr>
            <a:ln w="28575" cap="rnd">
              <a:solidFill>
                <a:srgbClr val="D70365"/>
              </a:solidFill>
              <a:prstDash val="sysDash"/>
              <a:round/>
            </a:ln>
            <a:effectLst/>
          </c:spPr>
          <c:marker>
            <c:symbol val="none"/>
          </c:marker>
          <c:cat>
            <c:numRef>
              <c:f>'[L''épargne des ménages - Juin 2023.xlsx]Feuil7'!$C$5:$C$20</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formatCode="mmm\-yy">
                  <c:v>45047</c:v>
                </c:pt>
              </c:numCache>
            </c:numRef>
          </c:cat>
          <c:val>
            <c:numRef>
              <c:f>'[L''épargne des ménages - Juin 2023.xlsx]Feuil7'!$E$5:$E$20</c:f>
              <c:numCache>
                <c:formatCode>0.00%</c:formatCode>
                <c:ptCount val="16"/>
                <c:pt idx="0">
                  <c:v>4.4999999999999998E-2</c:v>
                </c:pt>
                <c:pt idx="1">
                  <c:v>1.7500000000000002E-2</c:v>
                </c:pt>
                <c:pt idx="2">
                  <c:v>2.2499999999999999E-2</c:v>
                </c:pt>
                <c:pt idx="3">
                  <c:v>2.75E-2</c:v>
                </c:pt>
                <c:pt idx="4">
                  <c:v>2.75E-2</c:v>
                </c:pt>
                <c:pt idx="5">
                  <c:v>1.7500000000000002E-2</c:v>
                </c:pt>
                <c:pt idx="6">
                  <c:v>1.4999999999999999E-2</c:v>
                </c:pt>
                <c:pt idx="7">
                  <c:v>1.2500000000000001E-2</c:v>
                </c:pt>
                <c:pt idx="8">
                  <c:v>1.2500000000000001E-2</c:v>
                </c:pt>
                <c:pt idx="9">
                  <c:v>1.2500000000000001E-2</c:v>
                </c:pt>
                <c:pt idx="10">
                  <c:v>1.2500000000000001E-2</c:v>
                </c:pt>
                <c:pt idx="11">
                  <c:v>1.2500000000000001E-2</c:v>
                </c:pt>
                <c:pt idx="12" formatCode="0%">
                  <c:v>0.01</c:v>
                </c:pt>
                <c:pt idx="13" formatCode="0%">
                  <c:v>0.01</c:v>
                </c:pt>
                <c:pt idx="14" formatCode="0.0%">
                  <c:v>4.5999999999999999E-2</c:v>
                </c:pt>
                <c:pt idx="15">
                  <c:v>6.0999999999999999E-2</c:v>
                </c:pt>
              </c:numCache>
            </c:numRef>
          </c:val>
          <c:smooth val="0"/>
          <c:extLst>
            <c:ext xmlns:c16="http://schemas.microsoft.com/office/drawing/2014/chart" uri="{C3380CC4-5D6E-409C-BE32-E72D297353CC}">
              <c16:uniqueId val="{00000002-2510-4DFF-B330-EE71B2895996}"/>
            </c:ext>
          </c:extLst>
        </c:ser>
        <c:dLbls>
          <c:showLegendKey val="0"/>
          <c:showVal val="0"/>
          <c:showCatName val="0"/>
          <c:showSerName val="0"/>
          <c:showPercent val="0"/>
          <c:showBubbleSize val="0"/>
        </c:dLbls>
        <c:marker val="1"/>
        <c:smooth val="0"/>
        <c:axId val="1275108960"/>
        <c:axId val="968648272"/>
      </c:lineChart>
      <c:catAx>
        <c:axId val="127510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968655472"/>
        <c:crosses val="autoZero"/>
        <c:auto val="1"/>
        <c:lblAlgn val="ctr"/>
        <c:lblOffset val="100"/>
        <c:noMultiLvlLbl val="0"/>
      </c:catAx>
      <c:valAx>
        <c:axId val="968655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1275106176"/>
        <c:crosses val="autoZero"/>
        <c:crossBetween val="between"/>
      </c:valAx>
      <c:valAx>
        <c:axId val="968648272"/>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1275108960"/>
        <c:crosses val="max"/>
        <c:crossBetween val="between"/>
        <c:majorUnit val="1.0000000000000002E-2"/>
      </c:valAx>
      <c:catAx>
        <c:axId val="1275108960"/>
        <c:scaling>
          <c:orientation val="minMax"/>
        </c:scaling>
        <c:delete val="1"/>
        <c:axPos val="b"/>
        <c:numFmt formatCode="General" sourceLinked="1"/>
        <c:majorTickMark val="none"/>
        <c:minorTickMark val="none"/>
        <c:tickLblPos val="nextTo"/>
        <c:crossAx val="968648272"/>
        <c:crosses val="autoZero"/>
        <c:auto val="1"/>
        <c:lblAlgn val="ctr"/>
        <c:lblOffset val="100"/>
        <c:noMultiLvlLbl val="0"/>
      </c:catAx>
      <c:spPr>
        <a:noFill/>
        <a:ln>
          <a:noFill/>
        </a:ln>
        <a:effectLst/>
      </c:spPr>
    </c:plotArea>
    <c:legend>
      <c:legendPos val="b"/>
      <c:layout>
        <c:manualLayout>
          <c:xMode val="edge"/>
          <c:yMode val="edge"/>
          <c:x val="0.22247538476414955"/>
          <c:y val="0.88052124517584007"/>
          <c:w val="0.53537328172961429"/>
          <c:h val="8.8064698626452609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87BF61"/>
              </a:solidFill>
              <a:round/>
            </a:ln>
            <a:effectLst/>
          </c:spPr>
          <c:marker>
            <c:symbol val="none"/>
          </c:marker>
          <c:cat>
            <c:numRef>
              <c:f>'[L''épargne des ménages - Juillet 2023.xlsx]Taux du LEP'!$B$215:$B$498</c:f>
              <c:numCache>
                <c:formatCode>mmm\-yy</c:formatCode>
                <c:ptCount val="284"/>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numCache>
            </c:numRef>
          </c:cat>
          <c:val>
            <c:numRef>
              <c:f>'[L''épargne des ménages - Juillet 2023.xlsx]Taux du LEP'!$C$215:$C$498</c:f>
              <c:numCache>
                <c:formatCode>0.0</c:formatCode>
                <c:ptCount val="284"/>
                <c:pt idx="0">
                  <c:v>4</c:v>
                </c:pt>
                <c:pt idx="1">
                  <c:v>4</c:v>
                </c:pt>
                <c:pt idx="2">
                  <c:v>4</c:v>
                </c:pt>
                <c:pt idx="3">
                  <c:v>4</c:v>
                </c:pt>
                <c:pt idx="4">
                  <c:v>4</c:v>
                </c:pt>
                <c:pt idx="5">
                  <c:v>4</c:v>
                </c:pt>
                <c:pt idx="6">
                  <c:v>4.25</c:v>
                </c:pt>
                <c:pt idx="7">
                  <c:v>4.25</c:v>
                </c:pt>
                <c:pt idx="8">
                  <c:v>4.25</c:v>
                </c:pt>
                <c:pt idx="9">
                  <c:v>4.25</c:v>
                </c:pt>
                <c:pt idx="10">
                  <c:v>4.25</c:v>
                </c:pt>
                <c:pt idx="11">
                  <c:v>4.25</c:v>
                </c:pt>
                <c:pt idx="12">
                  <c:v>4.25</c:v>
                </c:pt>
                <c:pt idx="13">
                  <c:v>4.25</c:v>
                </c:pt>
                <c:pt idx="14">
                  <c:v>4.25</c:v>
                </c:pt>
                <c:pt idx="15">
                  <c:v>4.25</c:v>
                </c:pt>
                <c:pt idx="16">
                  <c:v>4.25</c:v>
                </c:pt>
                <c:pt idx="17">
                  <c:v>4.25</c:v>
                </c:pt>
                <c:pt idx="18">
                  <c:v>4.25</c:v>
                </c:pt>
                <c:pt idx="19">
                  <c:v>4.25</c:v>
                </c:pt>
                <c:pt idx="20">
                  <c:v>4.25</c:v>
                </c:pt>
                <c:pt idx="21">
                  <c:v>4.25</c:v>
                </c:pt>
                <c:pt idx="22">
                  <c:v>4.25</c:v>
                </c:pt>
                <c:pt idx="23">
                  <c:v>4.25</c:v>
                </c:pt>
                <c:pt idx="24">
                  <c:v>4.25</c:v>
                </c:pt>
                <c:pt idx="25">
                  <c:v>4.25</c:v>
                </c:pt>
                <c:pt idx="26">
                  <c:v>4.25</c:v>
                </c:pt>
                <c:pt idx="27">
                  <c:v>4.25</c:v>
                </c:pt>
                <c:pt idx="28">
                  <c:v>4.25</c:v>
                </c:pt>
                <c:pt idx="29">
                  <c:v>4.25</c:v>
                </c:pt>
                <c:pt idx="30">
                  <c:v>4.25</c:v>
                </c:pt>
                <c:pt idx="31">
                  <c:v>4.25</c:v>
                </c:pt>
                <c:pt idx="32">
                  <c:v>4.25</c:v>
                </c:pt>
                <c:pt idx="33">
                  <c:v>4.25</c:v>
                </c:pt>
                <c:pt idx="34">
                  <c:v>4.25</c:v>
                </c:pt>
                <c:pt idx="35">
                  <c:v>4.25</c:v>
                </c:pt>
                <c:pt idx="36">
                  <c:v>4.25</c:v>
                </c:pt>
                <c:pt idx="37">
                  <c:v>4.25</c:v>
                </c:pt>
                <c:pt idx="38">
                  <c:v>4.25</c:v>
                </c:pt>
                <c:pt idx="39">
                  <c:v>4.25</c:v>
                </c:pt>
                <c:pt idx="40">
                  <c:v>4.25</c:v>
                </c:pt>
                <c:pt idx="41">
                  <c:v>4.25</c:v>
                </c:pt>
                <c:pt idx="42">
                  <c:v>4.25</c:v>
                </c:pt>
                <c:pt idx="43">
                  <c:v>4.25</c:v>
                </c:pt>
                <c:pt idx="44">
                  <c:v>4.25</c:v>
                </c:pt>
                <c:pt idx="45">
                  <c:v>4.25</c:v>
                </c:pt>
                <c:pt idx="46">
                  <c:v>4.25</c:v>
                </c:pt>
                <c:pt idx="47">
                  <c:v>4.25</c:v>
                </c:pt>
                <c:pt idx="48">
                  <c:v>4.25</c:v>
                </c:pt>
                <c:pt idx="49">
                  <c:v>4.25</c:v>
                </c:pt>
                <c:pt idx="50">
                  <c:v>4.25</c:v>
                </c:pt>
                <c:pt idx="51">
                  <c:v>4.25</c:v>
                </c:pt>
                <c:pt idx="52">
                  <c:v>4.25</c:v>
                </c:pt>
                <c:pt idx="53">
                  <c:v>4.25</c:v>
                </c:pt>
                <c:pt idx="54">
                  <c:v>4.25</c:v>
                </c:pt>
                <c:pt idx="55">
                  <c:v>3.25</c:v>
                </c:pt>
                <c:pt idx="56">
                  <c:v>3.25</c:v>
                </c:pt>
                <c:pt idx="57">
                  <c:v>3.25</c:v>
                </c:pt>
                <c:pt idx="58">
                  <c:v>3.25</c:v>
                </c:pt>
                <c:pt idx="59">
                  <c:v>3.25</c:v>
                </c:pt>
                <c:pt idx="60">
                  <c:v>3.25</c:v>
                </c:pt>
                <c:pt idx="61">
                  <c:v>3.25</c:v>
                </c:pt>
                <c:pt idx="62">
                  <c:v>3.25</c:v>
                </c:pt>
                <c:pt idx="63">
                  <c:v>3.25</c:v>
                </c:pt>
                <c:pt idx="64">
                  <c:v>3.25</c:v>
                </c:pt>
                <c:pt idx="65">
                  <c:v>3.25</c:v>
                </c:pt>
                <c:pt idx="66">
                  <c:v>3.25</c:v>
                </c:pt>
                <c:pt idx="67">
                  <c:v>3</c:v>
                </c:pt>
                <c:pt idx="68">
                  <c:v>3</c:v>
                </c:pt>
                <c:pt idx="69">
                  <c:v>3</c:v>
                </c:pt>
                <c:pt idx="70">
                  <c:v>3</c:v>
                </c:pt>
                <c:pt idx="71">
                  <c:v>3</c:v>
                </c:pt>
                <c:pt idx="72">
                  <c:v>3</c:v>
                </c:pt>
                <c:pt idx="73">
                  <c:v>3.25</c:v>
                </c:pt>
                <c:pt idx="74">
                  <c:v>3.25</c:v>
                </c:pt>
                <c:pt idx="75">
                  <c:v>3.25</c:v>
                </c:pt>
                <c:pt idx="76">
                  <c:v>3.25</c:v>
                </c:pt>
                <c:pt idx="77">
                  <c:v>3.25</c:v>
                </c:pt>
                <c:pt idx="78">
                  <c:v>3.25</c:v>
                </c:pt>
                <c:pt idx="79">
                  <c:v>3.75</c:v>
                </c:pt>
                <c:pt idx="80">
                  <c:v>3.75</c:v>
                </c:pt>
                <c:pt idx="81">
                  <c:v>3.75</c:v>
                </c:pt>
                <c:pt idx="82">
                  <c:v>3.75</c:v>
                </c:pt>
                <c:pt idx="83">
                  <c:v>3.75</c:v>
                </c:pt>
                <c:pt idx="84">
                  <c:v>3.75</c:v>
                </c:pt>
                <c:pt idx="85">
                  <c:v>3.75</c:v>
                </c:pt>
                <c:pt idx="86">
                  <c:v>3.75</c:v>
                </c:pt>
                <c:pt idx="87">
                  <c:v>3.75</c:v>
                </c:pt>
                <c:pt idx="88">
                  <c:v>3.75</c:v>
                </c:pt>
                <c:pt idx="89">
                  <c:v>3.75</c:v>
                </c:pt>
                <c:pt idx="90">
                  <c:v>3.75</c:v>
                </c:pt>
                <c:pt idx="91">
                  <c:v>4</c:v>
                </c:pt>
                <c:pt idx="92">
                  <c:v>4</c:v>
                </c:pt>
                <c:pt idx="93">
                  <c:v>4</c:v>
                </c:pt>
                <c:pt idx="94">
                  <c:v>4</c:v>
                </c:pt>
                <c:pt idx="95">
                  <c:v>4</c:v>
                </c:pt>
                <c:pt idx="96">
                  <c:v>4</c:v>
                </c:pt>
                <c:pt idx="97">
                  <c:v>4.25</c:v>
                </c:pt>
                <c:pt idx="98">
                  <c:v>4.25</c:v>
                </c:pt>
                <c:pt idx="99">
                  <c:v>4.25</c:v>
                </c:pt>
                <c:pt idx="100">
                  <c:v>4.25</c:v>
                </c:pt>
                <c:pt idx="101">
                  <c:v>4.25</c:v>
                </c:pt>
                <c:pt idx="102">
                  <c:v>4.25</c:v>
                </c:pt>
                <c:pt idx="103">
                  <c:v>4.5</c:v>
                </c:pt>
                <c:pt idx="104">
                  <c:v>4.5</c:v>
                </c:pt>
                <c:pt idx="105">
                  <c:v>4.5</c:v>
                </c:pt>
                <c:pt idx="106">
                  <c:v>4.5</c:v>
                </c:pt>
                <c:pt idx="107">
                  <c:v>4.5</c:v>
                </c:pt>
                <c:pt idx="108">
                  <c:v>4.5</c:v>
                </c:pt>
                <c:pt idx="109">
                  <c:v>3</c:v>
                </c:pt>
                <c:pt idx="110">
                  <c:v>3</c:v>
                </c:pt>
                <c:pt idx="111">
                  <c:v>3</c:v>
                </c:pt>
                <c:pt idx="112">
                  <c:v>2.25</c:v>
                </c:pt>
                <c:pt idx="113">
                  <c:v>2.25</c:v>
                </c:pt>
                <c:pt idx="114">
                  <c:v>2.25</c:v>
                </c:pt>
                <c:pt idx="115">
                  <c:v>1.75</c:v>
                </c:pt>
                <c:pt idx="116">
                  <c:v>1.75</c:v>
                </c:pt>
                <c:pt idx="117">
                  <c:v>1.75</c:v>
                </c:pt>
                <c:pt idx="118">
                  <c:v>1.75</c:v>
                </c:pt>
                <c:pt idx="119">
                  <c:v>1.75</c:v>
                </c:pt>
                <c:pt idx="120">
                  <c:v>1.75</c:v>
                </c:pt>
                <c:pt idx="121">
                  <c:v>1.75</c:v>
                </c:pt>
                <c:pt idx="122">
                  <c:v>1.75</c:v>
                </c:pt>
                <c:pt idx="123">
                  <c:v>1.75</c:v>
                </c:pt>
                <c:pt idx="124">
                  <c:v>1.75</c:v>
                </c:pt>
                <c:pt idx="125">
                  <c:v>1.75</c:v>
                </c:pt>
                <c:pt idx="126">
                  <c:v>1.75</c:v>
                </c:pt>
                <c:pt idx="127">
                  <c:v>2.25</c:v>
                </c:pt>
                <c:pt idx="128">
                  <c:v>2.25</c:v>
                </c:pt>
                <c:pt idx="129">
                  <c:v>2.25</c:v>
                </c:pt>
                <c:pt idx="130">
                  <c:v>2.25</c:v>
                </c:pt>
                <c:pt idx="131">
                  <c:v>2.25</c:v>
                </c:pt>
                <c:pt idx="132">
                  <c:v>2.25</c:v>
                </c:pt>
                <c:pt idx="133">
                  <c:v>2.5</c:v>
                </c:pt>
                <c:pt idx="134">
                  <c:v>2.5</c:v>
                </c:pt>
                <c:pt idx="135">
                  <c:v>2.5</c:v>
                </c:pt>
                <c:pt idx="136">
                  <c:v>2.5</c:v>
                </c:pt>
                <c:pt idx="137">
                  <c:v>2.5</c:v>
                </c:pt>
                <c:pt idx="138">
                  <c:v>2.5</c:v>
                </c:pt>
                <c:pt idx="139">
                  <c:v>2.75</c:v>
                </c:pt>
                <c:pt idx="140">
                  <c:v>2.75</c:v>
                </c:pt>
                <c:pt idx="141">
                  <c:v>2.75</c:v>
                </c:pt>
                <c:pt idx="142">
                  <c:v>2.75</c:v>
                </c:pt>
                <c:pt idx="143">
                  <c:v>2.75</c:v>
                </c:pt>
                <c:pt idx="144">
                  <c:v>2.75</c:v>
                </c:pt>
                <c:pt idx="145">
                  <c:v>2.75</c:v>
                </c:pt>
                <c:pt idx="146">
                  <c:v>2.75</c:v>
                </c:pt>
                <c:pt idx="147">
                  <c:v>2.75</c:v>
                </c:pt>
                <c:pt idx="148">
                  <c:v>2.75</c:v>
                </c:pt>
                <c:pt idx="149">
                  <c:v>2.75</c:v>
                </c:pt>
                <c:pt idx="150">
                  <c:v>2.75</c:v>
                </c:pt>
                <c:pt idx="151">
                  <c:v>2.75</c:v>
                </c:pt>
                <c:pt idx="152">
                  <c:v>2.75</c:v>
                </c:pt>
                <c:pt idx="153">
                  <c:v>2.75</c:v>
                </c:pt>
                <c:pt idx="154">
                  <c:v>2.75</c:v>
                </c:pt>
                <c:pt idx="155">
                  <c:v>2.75</c:v>
                </c:pt>
                <c:pt idx="156">
                  <c:v>2.75</c:v>
                </c:pt>
                <c:pt idx="157">
                  <c:v>2.25</c:v>
                </c:pt>
                <c:pt idx="158">
                  <c:v>2.25</c:v>
                </c:pt>
                <c:pt idx="159">
                  <c:v>2.25</c:v>
                </c:pt>
                <c:pt idx="160">
                  <c:v>2.25</c:v>
                </c:pt>
                <c:pt idx="161">
                  <c:v>2.25</c:v>
                </c:pt>
                <c:pt idx="162">
                  <c:v>2.25</c:v>
                </c:pt>
                <c:pt idx="163">
                  <c:v>1.75</c:v>
                </c:pt>
                <c:pt idx="164">
                  <c:v>1.75</c:v>
                </c:pt>
                <c:pt idx="165">
                  <c:v>1.75</c:v>
                </c:pt>
                <c:pt idx="166">
                  <c:v>1.75</c:v>
                </c:pt>
                <c:pt idx="167">
                  <c:v>1.75</c:v>
                </c:pt>
                <c:pt idx="168">
                  <c:v>1.75</c:v>
                </c:pt>
                <c:pt idx="169">
                  <c:v>1.75</c:v>
                </c:pt>
                <c:pt idx="170">
                  <c:v>1.75</c:v>
                </c:pt>
                <c:pt idx="171">
                  <c:v>1.75</c:v>
                </c:pt>
                <c:pt idx="172">
                  <c:v>1.75</c:v>
                </c:pt>
                <c:pt idx="173">
                  <c:v>1.75</c:v>
                </c:pt>
                <c:pt idx="174">
                  <c:v>1.75</c:v>
                </c:pt>
                <c:pt idx="175">
                  <c:v>1.5</c:v>
                </c:pt>
                <c:pt idx="176">
                  <c:v>1.5</c:v>
                </c:pt>
                <c:pt idx="177">
                  <c:v>1.5</c:v>
                </c:pt>
                <c:pt idx="178">
                  <c:v>1.5</c:v>
                </c:pt>
                <c:pt idx="179">
                  <c:v>1.5</c:v>
                </c:pt>
                <c:pt idx="180">
                  <c:v>1.5</c:v>
                </c:pt>
                <c:pt idx="181">
                  <c:v>1.5</c:v>
                </c:pt>
                <c:pt idx="182">
                  <c:v>1.5</c:v>
                </c:pt>
                <c:pt idx="183">
                  <c:v>1.5</c:v>
                </c:pt>
                <c:pt idx="184">
                  <c:v>1.5</c:v>
                </c:pt>
                <c:pt idx="185">
                  <c:v>1.5</c:v>
                </c:pt>
                <c:pt idx="186">
                  <c:v>1.5</c:v>
                </c:pt>
                <c:pt idx="187">
                  <c:v>1.25</c:v>
                </c:pt>
                <c:pt idx="188">
                  <c:v>1.25</c:v>
                </c:pt>
                <c:pt idx="189">
                  <c:v>1.25</c:v>
                </c:pt>
                <c:pt idx="190">
                  <c:v>1.25</c:v>
                </c:pt>
                <c:pt idx="191">
                  <c:v>1.25</c:v>
                </c:pt>
                <c:pt idx="192">
                  <c:v>1.25</c:v>
                </c:pt>
                <c:pt idx="193">
                  <c:v>1.25</c:v>
                </c:pt>
                <c:pt idx="194">
                  <c:v>1.25</c:v>
                </c:pt>
                <c:pt idx="195">
                  <c:v>1.25</c:v>
                </c:pt>
                <c:pt idx="196">
                  <c:v>1.25</c:v>
                </c:pt>
                <c:pt idx="197">
                  <c:v>1.25</c:v>
                </c:pt>
                <c:pt idx="198">
                  <c:v>1.25</c:v>
                </c:pt>
                <c:pt idx="199">
                  <c:v>1.25</c:v>
                </c:pt>
                <c:pt idx="200">
                  <c:v>1.25</c:v>
                </c:pt>
                <c:pt idx="201">
                  <c:v>1.25</c:v>
                </c:pt>
                <c:pt idx="202">
                  <c:v>1.25</c:v>
                </c:pt>
                <c:pt idx="203">
                  <c:v>1.25</c:v>
                </c:pt>
                <c:pt idx="204">
                  <c:v>1.25</c:v>
                </c:pt>
                <c:pt idx="205">
                  <c:v>1.25</c:v>
                </c:pt>
                <c:pt idx="206">
                  <c:v>1.25</c:v>
                </c:pt>
                <c:pt idx="207">
                  <c:v>1.25</c:v>
                </c:pt>
                <c:pt idx="208">
                  <c:v>1.25</c:v>
                </c:pt>
                <c:pt idx="209">
                  <c:v>1.25</c:v>
                </c:pt>
                <c:pt idx="210">
                  <c:v>1.25</c:v>
                </c:pt>
                <c:pt idx="211">
                  <c:v>1.25</c:v>
                </c:pt>
                <c:pt idx="212">
                  <c:v>1.25</c:v>
                </c:pt>
                <c:pt idx="213">
                  <c:v>1.25</c:v>
                </c:pt>
                <c:pt idx="214">
                  <c:v>1.25</c:v>
                </c:pt>
                <c:pt idx="215">
                  <c:v>1.25</c:v>
                </c:pt>
                <c:pt idx="216">
                  <c:v>1.25</c:v>
                </c:pt>
                <c:pt idx="217">
                  <c:v>1.25</c:v>
                </c:pt>
                <c:pt idx="218">
                  <c:v>1.25</c:v>
                </c:pt>
                <c:pt idx="219">
                  <c:v>1.25</c:v>
                </c:pt>
                <c:pt idx="220">
                  <c:v>1.25</c:v>
                </c:pt>
                <c:pt idx="221">
                  <c:v>1.25</c:v>
                </c:pt>
                <c:pt idx="222">
                  <c:v>1.25</c:v>
                </c:pt>
                <c:pt idx="223">
                  <c:v>1.25</c:v>
                </c:pt>
                <c:pt idx="224">
                  <c:v>1.25</c:v>
                </c:pt>
                <c:pt idx="225">
                  <c:v>1.25</c:v>
                </c:pt>
                <c:pt idx="226">
                  <c:v>1.25</c:v>
                </c:pt>
                <c:pt idx="227">
                  <c:v>1.25</c:v>
                </c:pt>
                <c:pt idx="228">
                  <c:v>1.25</c:v>
                </c:pt>
                <c:pt idx="229">
                  <c:v>1.25</c:v>
                </c:pt>
                <c:pt idx="230">
                  <c:v>1.25</c:v>
                </c:pt>
                <c:pt idx="231">
                  <c:v>1.25</c:v>
                </c:pt>
                <c:pt idx="232">
                  <c:v>1.25</c:v>
                </c:pt>
                <c:pt idx="233">
                  <c:v>1.25</c:v>
                </c:pt>
                <c:pt idx="234">
                  <c:v>1.25</c:v>
                </c:pt>
                <c:pt idx="235">
                  <c:v>1.25</c:v>
                </c:pt>
                <c:pt idx="236">
                  <c:v>1.25</c:v>
                </c:pt>
                <c:pt idx="237">
                  <c:v>1.25</c:v>
                </c:pt>
                <c:pt idx="238">
                  <c:v>1.25</c:v>
                </c:pt>
                <c:pt idx="239">
                  <c:v>1.25</c:v>
                </c:pt>
                <c:pt idx="240">
                  <c:v>1.25</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2.2000000000000002</c:v>
                </c:pt>
                <c:pt idx="266">
                  <c:v>2.2000000000000002</c:v>
                </c:pt>
                <c:pt idx="267">
                  <c:v>2.2000000000000002</c:v>
                </c:pt>
                <c:pt idx="268">
                  <c:v>2.2000000000000002</c:v>
                </c:pt>
                <c:pt idx="269">
                  <c:v>2.2000000000000002</c:v>
                </c:pt>
                <c:pt idx="270">
                  <c:v>2.2000000000000002</c:v>
                </c:pt>
                <c:pt idx="271">
                  <c:v>4.5999999999999996</c:v>
                </c:pt>
                <c:pt idx="272">
                  <c:v>4.5999999999999996</c:v>
                </c:pt>
                <c:pt idx="273">
                  <c:v>4.5999999999999996</c:v>
                </c:pt>
                <c:pt idx="274">
                  <c:v>4.5999999999999996</c:v>
                </c:pt>
                <c:pt idx="275">
                  <c:v>4.5999999999999996</c:v>
                </c:pt>
                <c:pt idx="276">
                  <c:v>4.5999999999999996</c:v>
                </c:pt>
                <c:pt idx="277">
                  <c:v>6.1</c:v>
                </c:pt>
                <c:pt idx="278">
                  <c:v>6.1</c:v>
                </c:pt>
                <c:pt idx="279">
                  <c:v>6.1</c:v>
                </c:pt>
                <c:pt idx="280">
                  <c:v>6.1</c:v>
                </c:pt>
                <c:pt idx="281">
                  <c:v>6.1</c:v>
                </c:pt>
                <c:pt idx="282">
                  <c:v>6.1</c:v>
                </c:pt>
                <c:pt idx="283" formatCode="General">
                  <c:v>6</c:v>
                </c:pt>
              </c:numCache>
            </c:numRef>
          </c:val>
          <c:smooth val="0"/>
          <c:extLst>
            <c:ext xmlns:c16="http://schemas.microsoft.com/office/drawing/2014/chart" uri="{C3380CC4-5D6E-409C-BE32-E72D297353CC}">
              <c16:uniqueId val="{00000000-F60C-448B-B5D7-711A52CA9618}"/>
            </c:ext>
          </c:extLst>
        </c:ser>
        <c:dLbls>
          <c:showLegendKey val="0"/>
          <c:showVal val="0"/>
          <c:showCatName val="0"/>
          <c:showSerName val="0"/>
          <c:showPercent val="0"/>
          <c:showBubbleSize val="0"/>
        </c:dLbls>
        <c:smooth val="0"/>
        <c:axId val="1389936320"/>
        <c:axId val="1389930560"/>
      </c:lineChart>
      <c:dateAx>
        <c:axId val="138993632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89930560"/>
        <c:crosses val="autoZero"/>
        <c:auto val="1"/>
        <c:lblOffset val="100"/>
        <c:baseTimeUnit val="months"/>
      </c:dateAx>
      <c:valAx>
        <c:axId val="13899305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89936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59E33"/>
            </a:solidFill>
            <a:ln>
              <a:noFill/>
            </a:ln>
            <a:effectLst/>
          </c:spPr>
          <c:invertIfNegative val="0"/>
          <c:cat>
            <c:strRef>
              <c:f>'[L''épargne des ménages - Juillet 2023.xlsx]PEA PME'!$I$27:$I$43</c:f>
              <c:strCache>
                <c:ptCount val="17"/>
                <c:pt idx="0">
                  <c:v>T1 2019</c:v>
                </c:pt>
                <c:pt idx="1">
                  <c:v>T2 2019</c:v>
                </c:pt>
                <c:pt idx="2">
                  <c:v>T3 2019</c:v>
                </c:pt>
                <c:pt idx="3">
                  <c:v>T4 2019</c:v>
                </c:pt>
                <c:pt idx="4">
                  <c:v>T1 2020</c:v>
                </c:pt>
                <c:pt idx="5">
                  <c:v>T2 2020</c:v>
                </c:pt>
                <c:pt idx="6">
                  <c:v>T3 2020</c:v>
                </c:pt>
                <c:pt idx="7">
                  <c:v>T4 2020</c:v>
                </c:pt>
                <c:pt idx="8">
                  <c:v>T1 2021</c:v>
                </c:pt>
                <c:pt idx="9">
                  <c:v>T2 2021</c:v>
                </c:pt>
                <c:pt idx="10">
                  <c:v>T3 2021</c:v>
                </c:pt>
                <c:pt idx="11">
                  <c:v>T4 2021</c:v>
                </c:pt>
                <c:pt idx="12">
                  <c:v>T1 2022</c:v>
                </c:pt>
                <c:pt idx="13">
                  <c:v>T2 2022</c:v>
                </c:pt>
                <c:pt idx="14">
                  <c:v>T3 2022</c:v>
                </c:pt>
                <c:pt idx="15">
                  <c:v>T4 2022</c:v>
                </c:pt>
                <c:pt idx="16">
                  <c:v>T1 2023</c:v>
                </c:pt>
              </c:strCache>
            </c:strRef>
          </c:cat>
          <c:val>
            <c:numRef>
              <c:f>'[L''épargne des ménages - Juillet 2023.xlsx]PEA PME'!$J$27:$J$43</c:f>
              <c:numCache>
                <c:formatCode>0.00</c:formatCode>
                <c:ptCount val="17"/>
                <c:pt idx="0">
                  <c:v>1.25</c:v>
                </c:pt>
                <c:pt idx="1">
                  <c:v>1.28</c:v>
                </c:pt>
                <c:pt idx="2">
                  <c:v>1.26</c:v>
                </c:pt>
                <c:pt idx="3">
                  <c:v>1.39</c:v>
                </c:pt>
                <c:pt idx="4">
                  <c:v>1.18</c:v>
                </c:pt>
                <c:pt idx="5">
                  <c:v>1.39</c:v>
                </c:pt>
                <c:pt idx="6">
                  <c:v>1.5</c:v>
                </c:pt>
                <c:pt idx="7">
                  <c:v>1.78</c:v>
                </c:pt>
                <c:pt idx="8">
                  <c:v>1.93</c:v>
                </c:pt>
                <c:pt idx="9">
                  <c:v>2.0299999999999998</c:v>
                </c:pt>
                <c:pt idx="10">
                  <c:v>2.13</c:v>
                </c:pt>
                <c:pt idx="11">
                  <c:v>2.33</c:v>
                </c:pt>
                <c:pt idx="12">
                  <c:v>2.2000000000000002</c:v>
                </c:pt>
                <c:pt idx="13">
                  <c:v>2.2999999999999998</c:v>
                </c:pt>
                <c:pt idx="14">
                  <c:v>2.2200000000000002</c:v>
                </c:pt>
                <c:pt idx="15">
                  <c:v>2.4</c:v>
                </c:pt>
                <c:pt idx="16" formatCode="General">
                  <c:v>2.5099999999999998</c:v>
                </c:pt>
              </c:numCache>
            </c:numRef>
          </c:val>
          <c:extLst>
            <c:ext xmlns:c16="http://schemas.microsoft.com/office/drawing/2014/chart" uri="{C3380CC4-5D6E-409C-BE32-E72D297353CC}">
              <c16:uniqueId val="{00000000-53CE-4EA3-8A58-8106824F2F55}"/>
            </c:ext>
          </c:extLst>
        </c:ser>
        <c:dLbls>
          <c:showLegendKey val="0"/>
          <c:showVal val="0"/>
          <c:showCatName val="0"/>
          <c:showSerName val="0"/>
          <c:showPercent val="0"/>
          <c:showBubbleSize val="0"/>
        </c:dLbls>
        <c:gapWidth val="150"/>
        <c:axId val="-1399828816"/>
        <c:axId val="-1399825008"/>
      </c:barChart>
      <c:catAx>
        <c:axId val="-139982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399825008"/>
        <c:crosses val="autoZero"/>
        <c:auto val="1"/>
        <c:lblAlgn val="ctr"/>
        <c:lblOffset val="100"/>
        <c:noMultiLvlLbl val="0"/>
      </c:catAx>
      <c:valAx>
        <c:axId val="-1399825008"/>
        <c:scaling>
          <c:orientation val="minMax"/>
          <c:max val="2.6"/>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399828816"/>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9110" cy="341463"/>
          </a:xfrm>
          <a:prstGeom prst="rect">
            <a:avLst/>
          </a:prstGeom>
        </p:spPr>
        <p:txBody>
          <a:bodyPr vert="horz" lIns="91550" tIns="45775" rIns="91550" bIns="45775" rtlCol="0"/>
          <a:lstStyle>
            <a:lvl1pPr algn="l">
              <a:defRPr sz="1200"/>
            </a:lvl1pPr>
          </a:lstStyle>
          <a:p>
            <a:endParaRPr lang="fr-FR" dirty="0"/>
          </a:p>
        </p:txBody>
      </p:sp>
      <p:sp>
        <p:nvSpPr>
          <p:cNvPr id="4" name="Espace réservé du pied de page 3"/>
          <p:cNvSpPr>
            <a:spLocks noGrp="1"/>
          </p:cNvSpPr>
          <p:nvPr>
            <p:ph type="ftr" sz="quarter" idx="2"/>
          </p:nvPr>
        </p:nvSpPr>
        <p:spPr>
          <a:xfrm>
            <a:off x="1" y="6464152"/>
            <a:ext cx="4309110" cy="341462"/>
          </a:xfrm>
          <a:prstGeom prst="rect">
            <a:avLst/>
          </a:prstGeom>
        </p:spPr>
        <p:txBody>
          <a:bodyPr vert="horz" lIns="91550" tIns="45775" rIns="91550" bIns="4577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32689" y="6464152"/>
            <a:ext cx="4309110" cy="341462"/>
          </a:xfrm>
          <a:prstGeom prst="rect">
            <a:avLst/>
          </a:prstGeom>
        </p:spPr>
        <p:txBody>
          <a:bodyPr vert="horz" lIns="91550" tIns="45775" rIns="91550" bIns="45775" rtlCol="0" anchor="b"/>
          <a:lstStyle>
            <a:lvl1pPr algn="r">
              <a:defRPr sz="1200"/>
            </a:lvl1pPr>
          </a:lstStyle>
          <a:p>
            <a:fld id="{68C3748B-2E4F-473E-9AEB-7FC136A19680}" type="slidenum">
              <a:rPr lang="fr-FR" smtClean="0"/>
              <a:t>‹N°›</a:t>
            </a:fld>
            <a:endParaRPr lang="fr-FR"/>
          </a:p>
        </p:txBody>
      </p:sp>
      <p:sp>
        <p:nvSpPr>
          <p:cNvPr id="6" name="Espace réservé de la date 5"/>
          <p:cNvSpPr>
            <a:spLocks noGrp="1"/>
          </p:cNvSpPr>
          <p:nvPr>
            <p:ph type="dt" sz="quarter" idx="1"/>
          </p:nvPr>
        </p:nvSpPr>
        <p:spPr>
          <a:xfrm>
            <a:off x="5632689" y="0"/>
            <a:ext cx="4309110" cy="341463"/>
          </a:xfrm>
          <a:prstGeom prst="rect">
            <a:avLst/>
          </a:prstGeom>
        </p:spPr>
        <p:txBody>
          <a:bodyPr vert="horz" lIns="91550" tIns="45775" rIns="91550" bIns="45775" rtlCol="0"/>
          <a:lstStyle>
            <a:lvl1pPr algn="r">
              <a:defRPr sz="1200"/>
            </a:lvl1pPr>
          </a:lstStyle>
          <a:p>
            <a:fld id="{94B40F48-AB9F-4EF2-BEB5-60D257149490}" type="datetime1">
              <a:rPr lang="fr-FR" smtClean="0"/>
              <a:t>23/08/2023</a:t>
            </a:fld>
            <a:endParaRPr lang="fr-FR"/>
          </a:p>
        </p:txBody>
      </p:sp>
    </p:spTree>
    <p:extLst>
      <p:ext uri="{BB962C8B-B14F-4D97-AF65-F5344CB8AC3E}">
        <p14:creationId xmlns:p14="http://schemas.microsoft.com/office/powerpoint/2010/main" val="233508869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9110" cy="341463"/>
          </a:xfrm>
          <a:prstGeom prst="rect">
            <a:avLst/>
          </a:prstGeom>
        </p:spPr>
        <p:txBody>
          <a:bodyPr vert="horz" lIns="91550" tIns="45775" rIns="91550" bIns="45775" rtlCol="0"/>
          <a:lstStyle>
            <a:lvl1pPr algn="l">
              <a:defRPr sz="1200"/>
            </a:lvl1pPr>
          </a:lstStyle>
          <a:p>
            <a:endParaRPr lang="fr-FR"/>
          </a:p>
        </p:txBody>
      </p:sp>
      <p:sp>
        <p:nvSpPr>
          <p:cNvPr id="3" name="Espace réservé de la date 2"/>
          <p:cNvSpPr>
            <a:spLocks noGrp="1"/>
          </p:cNvSpPr>
          <p:nvPr>
            <p:ph type="dt" idx="1"/>
          </p:nvPr>
        </p:nvSpPr>
        <p:spPr>
          <a:xfrm>
            <a:off x="5632689" y="0"/>
            <a:ext cx="4309110" cy="341463"/>
          </a:xfrm>
          <a:prstGeom prst="rect">
            <a:avLst/>
          </a:prstGeom>
        </p:spPr>
        <p:txBody>
          <a:bodyPr vert="horz" lIns="91550" tIns="45775" rIns="91550" bIns="45775" rtlCol="0"/>
          <a:lstStyle>
            <a:lvl1pPr algn="r">
              <a:defRPr sz="1200"/>
            </a:lvl1pPr>
          </a:lstStyle>
          <a:p>
            <a:fld id="{DA5D26AA-D3F7-438A-9E33-B98BA2C7ED11}" type="datetime1">
              <a:rPr lang="fr-FR" smtClean="0"/>
              <a:t>23/08/2023</a:t>
            </a:fld>
            <a:endParaRPr lang="fr-FR"/>
          </a:p>
        </p:txBody>
      </p:sp>
      <p:sp>
        <p:nvSpPr>
          <p:cNvPr id="4" name="Espace réservé de l'image des diapositives 3"/>
          <p:cNvSpPr>
            <a:spLocks noGrp="1" noRot="1" noChangeAspect="1"/>
          </p:cNvSpPr>
          <p:nvPr>
            <p:ph type="sldImg" idx="2"/>
          </p:nvPr>
        </p:nvSpPr>
        <p:spPr>
          <a:xfrm>
            <a:off x="2930525" y="850900"/>
            <a:ext cx="4083050" cy="2297113"/>
          </a:xfrm>
          <a:prstGeom prst="rect">
            <a:avLst/>
          </a:prstGeom>
          <a:noFill/>
          <a:ln w="12700">
            <a:solidFill>
              <a:prstClr val="black"/>
            </a:solidFill>
          </a:ln>
        </p:spPr>
        <p:txBody>
          <a:bodyPr vert="horz" lIns="91550" tIns="45775" rIns="91550" bIns="45775" rtlCol="0" anchor="ctr"/>
          <a:lstStyle/>
          <a:p>
            <a:endParaRPr lang="fr-FR"/>
          </a:p>
        </p:txBody>
      </p:sp>
      <p:sp>
        <p:nvSpPr>
          <p:cNvPr id="5" name="Espace réservé des commentaires 4"/>
          <p:cNvSpPr>
            <a:spLocks noGrp="1"/>
          </p:cNvSpPr>
          <p:nvPr>
            <p:ph type="body" sz="quarter" idx="3"/>
          </p:nvPr>
        </p:nvSpPr>
        <p:spPr>
          <a:xfrm>
            <a:off x="994411" y="3275201"/>
            <a:ext cx="7955280" cy="2679710"/>
          </a:xfrm>
          <a:prstGeom prst="rect">
            <a:avLst/>
          </a:prstGeom>
        </p:spPr>
        <p:txBody>
          <a:bodyPr vert="horz" lIns="91550" tIns="45775" rIns="91550" bIns="4577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6464152"/>
            <a:ext cx="4309110" cy="341462"/>
          </a:xfrm>
          <a:prstGeom prst="rect">
            <a:avLst/>
          </a:prstGeom>
        </p:spPr>
        <p:txBody>
          <a:bodyPr vert="horz" lIns="91550" tIns="45775" rIns="91550" bIns="4577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32689" y="6464152"/>
            <a:ext cx="4309110" cy="341462"/>
          </a:xfrm>
          <a:prstGeom prst="rect">
            <a:avLst/>
          </a:prstGeom>
        </p:spPr>
        <p:txBody>
          <a:bodyPr vert="horz" lIns="91550" tIns="45775" rIns="91550" bIns="45775" rtlCol="0" anchor="b"/>
          <a:lstStyle>
            <a:lvl1pPr algn="r">
              <a:defRPr sz="1200"/>
            </a:lvl1pPr>
          </a:lstStyle>
          <a:p>
            <a:fld id="{3A6DC9FF-1633-463D-A8AD-556127EE4D4C}" type="slidenum">
              <a:rPr lang="fr-FR" smtClean="0"/>
              <a:t>‹N°›</a:t>
            </a:fld>
            <a:endParaRPr lang="fr-FR"/>
          </a:p>
        </p:txBody>
      </p:sp>
    </p:spTree>
    <p:extLst>
      <p:ext uri="{BB962C8B-B14F-4D97-AF65-F5344CB8AC3E}">
        <p14:creationId xmlns:p14="http://schemas.microsoft.com/office/powerpoint/2010/main" val="266938922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a:p>
        </p:txBody>
      </p:sp>
      <p:sp>
        <p:nvSpPr>
          <p:cNvPr id="5" name="Espace réservé de la date 4"/>
          <p:cNvSpPr>
            <a:spLocks noGrp="1"/>
          </p:cNvSpPr>
          <p:nvPr>
            <p:ph type="dt" idx="1"/>
          </p:nvPr>
        </p:nvSpPr>
        <p:spPr/>
        <p:txBody>
          <a:bodyPr/>
          <a:lstStyle/>
          <a:p>
            <a:fld id="{DA5D26AA-D3F7-438A-9E33-B98BA2C7ED11}" type="datetime1">
              <a:rPr lang="fr-FR" smtClean="0"/>
              <a:t>23/08/2023</a:t>
            </a:fld>
            <a:endParaRPr lang="fr-FR"/>
          </a:p>
        </p:txBody>
      </p:sp>
      <p:sp>
        <p:nvSpPr>
          <p:cNvPr id="6" name="Espace réservé du pied de page 5"/>
          <p:cNvSpPr>
            <a:spLocks noGrp="1"/>
          </p:cNvSpPr>
          <p:nvPr>
            <p:ph type="ftr" sz="quarter" idx="4"/>
          </p:nvPr>
        </p:nvSpPr>
        <p:spPr/>
        <p:txBody>
          <a:bodyPr/>
          <a:lstStyle/>
          <a:p>
            <a:endParaRPr lang="fr-FR"/>
          </a:p>
        </p:txBody>
      </p:sp>
      <p:sp>
        <p:nvSpPr>
          <p:cNvPr id="7" name="Espace réservé du numéro de diapositive 6"/>
          <p:cNvSpPr>
            <a:spLocks noGrp="1"/>
          </p:cNvSpPr>
          <p:nvPr>
            <p:ph type="sldNum" sz="quarter" idx="5"/>
          </p:nvPr>
        </p:nvSpPr>
        <p:spPr/>
        <p:txBody>
          <a:bodyPr/>
          <a:lstStyle/>
          <a:p>
            <a:fld id="{3A6DC9FF-1633-463D-A8AD-556127EE4D4C}" type="slidenum">
              <a:rPr lang="fr-FR" smtClean="0"/>
              <a:t>1</a:t>
            </a:fld>
            <a:endParaRPr lang="fr-FR"/>
          </a:p>
        </p:txBody>
      </p:sp>
    </p:spTree>
    <p:extLst>
      <p:ext uri="{BB962C8B-B14F-4D97-AF65-F5344CB8AC3E}">
        <p14:creationId xmlns:p14="http://schemas.microsoft.com/office/powerpoint/2010/main" val="408114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23/08/2023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12</a:t>
            </a:fld>
            <a:endParaRPr lang="fr-FR"/>
          </a:p>
        </p:txBody>
      </p:sp>
    </p:spTree>
    <p:extLst>
      <p:ext uri="{BB962C8B-B14F-4D97-AF65-F5344CB8AC3E}">
        <p14:creationId xmlns:p14="http://schemas.microsoft.com/office/powerpoint/2010/main" val="3439116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23/08/2023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13</a:t>
            </a:fld>
            <a:endParaRPr lang="fr-FR"/>
          </a:p>
        </p:txBody>
      </p:sp>
    </p:spTree>
    <p:extLst>
      <p:ext uri="{BB962C8B-B14F-4D97-AF65-F5344CB8AC3E}">
        <p14:creationId xmlns:p14="http://schemas.microsoft.com/office/powerpoint/2010/main" val="943305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23/08/2023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14</a:t>
            </a:fld>
            <a:endParaRPr lang="fr-FR"/>
          </a:p>
        </p:txBody>
      </p:sp>
    </p:spTree>
    <p:extLst>
      <p:ext uri="{BB962C8B-B14F-4D97-AF65-F5344CB8AC3E}">
        <p14:creationId xmlns:p14="http://schemas.microsoft.com/office/powerpoint/2010/main" val="1903609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23/08/2023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15</a:t>
            </a:fld>
            <a:endParaRPr lang="fr-FR"/>
          </a:p>
        </p:txBody>
      </p:sp>
    </p:spTree>
    <p:extLst>
      <p:ext uri="{BB962C8B-B14F-4D97-AF65-F5344CB8AC3E}">
        <p14:creationId xmlns:p14="http://schemas.microsoft.com/office/powerpoint/2010/main" val="2983242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23/08/2023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16</a:t>
            </a:fld>
            <a:endParaRPr lang="fr-FR"/>
          </a:p>
        </p:txBody>
      </p:sp>
    </p:spTree>
    <p:extLst>
      <p:ext uri="{BB962C8B-B14F-4D97-AF65-F5344CB8AC3E}">
        <p14:creationId xmlns:p14="http://schemas.microsoft.com/office/powerpoint/2010/main" val="2836146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23/08/2023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17</a:t>
            </a:fld>
            <a:endParaRPr lang="fr-FR"/>
          </a:p>
        </p:txBody>
      </p:sp>
    </p:spTree>
    <p:extLst>
      <p:ext uri="{BB962C8B-B14F-4D97-AF65-F5344CB8AC3E}">
        <p14:creationId xmlns:p14="http://schemas.microsoft.com/office/powerpoint/2010/main" val="2902503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23/08/2023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19</a:t>
            </a:fld>
            <a:endParaRPr lang="fr-FR"/>
          </a:p>
        </p:txBody>
      </p:sp>
    </p:spTree>
    <p:extLst>
      <p:ext uri="{BB962C8B-B14F-4D97-AF65-F5344CB8AC3E}">
        <p14:creationId xmlns:p14="http://schemas.microsoft.com/office/powerpoint/2010/main" val="1073173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23/08/2023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20</a:t>
            </a:fld>
            <a:endParaRPr lang="fr-FR"/>
          </a:p>
        </p:txBody>
      </p:sp>
    </p:spTree>
    <p:extLst>
      <p:ext uri="{BB962C8B-B14F-4D97-AF65-F5344CB8AC3E}">
        <p14:creationId xmlns:p14="http://schemas.microsoft.com/office/powerpoint/2010/main" val="2638168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23/08/2023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21</a:t>
            </a:fld>
            <a:endParaRPr lang="fr-FR"/>
          </a:p>
        </p:txBody>
      </p:sp>
    </p:spTree>
    <p:extLst>
      <p:ext uri="{BB962C8B-B14F-4D97-AF65-F5344CB8AC3E}">
        <p14:creationId xmlns:p14="http://schemas.microsoft.com/office/powerpoint/2010/main" val="2853373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23/08/2023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23</a:t>
            </a:fld>
            <a:endParaRPr lang="fr-FR"/>
          </a:p>
        </p:txBody>
      </p:sp>
    </p:spTree>
    <p:extLst>
      <p:ext uri="{BB962C8B-B14F-4D97-AF65-F5344CB8AC3E}">
        <p14:creationId xmlns:p14="http://schemas.microsoft.com/office/powerpoint/2010/main" val="278893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23/08/2023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3</a:t>
            </a:fld>
            <a:endParaRPr lang="fr-FR"/>
          </a:p>
        </p:txBody>
      </p:sp>
    </p:spTree>
    <p:extLst>
      <p:ext uri="{BB962C8B-B14F-4D97-AF65-F5344CB8AC3E}">
        <p14:creationId xmlns:p14="http://schemas.microsoft.com/office/powerpoint/2010/main" val="134506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23/08/2023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4</a:t>
            </a:fld>
            <a:endParaRPr lang="fr-FR"/>
          </a:p>
        </p:txBody>
      </p:sp>
    </p:spTree>
    <p:extLst>
      <p:ext uri="{BB962C8B-B14F-4D97-AF65-F5344CB8AC3E}">
        <p14:creationId xmlns:p14="http://schemas.microsoft.com/office/powerpoint/2010/main" val="4103254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23/08/2023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5</a:t>
            </a:fld>
            <a:endParaRPr lang="fr-FR"/>
          </a:p>
        </p:txBody>
      </p:sp>
    </p:spTree>
    <p:extLst>
      <p:ext uri="{BB962C8B-B14F-4D97-AF65-F5344CB8AC3E}">
        <p14:creationId xmlns:p14="http://schemas.microsoft.com/office/powerpoint/2010/main" val="31467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23/08/2023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6</a:t>
            </a:fld>
            <a:endParaRPr lang="fr-FR"/>
          </a:p>
        </p:txBody>
      </p:sp>
    </p:spTree>
    <p:extLst>
      <p:ext uri="{BB962C8B-B14F-4D97-AF65-F5344CB8AC3E}">
        <p14:creationId xmlns:p14="http://schemas.microsoft.com/office/powerpoint/2010/main" val="34928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23/08/2023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7</a:t>
            </a:fld>
            <a:endParaRPr lang="fr-FR"/>
          </a:p>
        </p:txBody>
      </p:sp>
    </p:spTree>
    <p:extLst>
      <p:ext uri="{BB962C8B-B14F-4D97-AF65-F5344CB8AC3E}">
        <p14:creationId xmlns:p14="http://schemas.microsoft.com/office/powerpoint/2010/main" val="1610191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23/08/2023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8</a:t>
            </a:fld>
            <a:endParaRPr lang="fr-FR"/>
          </a:p>
        </p:txBody>
      </p:sp>
    </p:spTree>
    <p:extLst>
      <p:ext uri="{BB962C8B-B14F-4D97-AF65-F5344CB8AC3E}">
        <p14:creationId xmlns:p14="http://schemas.microsoft.com/office/powerpoint/2010/main" val="131610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23/08/2023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9</a:t>
            </a:fld>
            <a:endParaRPr lang="fr-FR"/>
          </a:p>
        </p:txBody>
      </p:sp>
    </p:spTree>
    <p:extLst>
      <p:ext uri="{BB962C8B-B14F-4D97-AF65-F5344CB8AC3E}">
        <p14:creationId xmlns:p14="http://schemas.microsoft.com/office/powerpoint/2010/main" val="3469006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30525" y="850900"/>
            <a:ext cx="4083050" cy="2297113"/>
          </a:xfrm>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23/08/2023</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11</a:t>
            </a:fld>
            <a:endParaRPr lang="fr-FR"/>
          </a:p>
        </p:txBody>
      </p:sp>
    </p:spTree>
    <p:extLst>
      <p:ext uri="{BB962C8B-B14F-4D97-AF65-F5344CB8AC3E}">
        <p14:creationId xmlns:p14="http://schemas.microsoft.com/office/powerpoint/2010/main" val="239108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4" name="Espace réservé du texte 13"/>
          <p:cNvSpPr>
            <a:spLocks noGrp="1"/>
          </p:cNvSpPr>
          <p:nvPr>
            <p:ph type="body" sz="quarter" idx="10" hasCustomPrompt="1"/>
          </p:nvPr>
        </p:nvSpPr>
        <p:spPr>
          <a:xfrm>
            <a:off x="903288" y="1215007"/>
            <a:ext cx="8421687" cy="2038556"/>
          </a:xfrm>
          <a:prstGeom prst="rect">
            <a:avLst/>
          </a:prstGeom>
        </p:spPr>
        <p:txBody>
          <a:bodyPr anchor="b" anchorCtr="0"/>
          <a:lstStyle>
            <a:lvl1pPr marL="0" indent="0">
              <a:buNone/>
              <a:defRPr sz="5000" b="1" cap="all" baseline="0">
                <a:solidFill>
                  <a:schemeClr val="bg1"/>
                </a:solidFill>
                <a:latin typeface="Times New Roman" panose="02020603050405020304" pitchFamily="18" charset="0"/>
                <a:cs typeface="Times New Roman" panose="02020603050405020304" pitchFamily="18" charset="0"/>
              </a:defRPr>
            </a:lvl1pPr>
          </a:lstStyle>
          <a:p>
            <a:r>
              <a:rPr lang="fr-FR" dirty="0"/>
              <a:t>TITRE DE</a:t>
            </a:r>
            <a:br>
              <a:rPr lang="fr-FR" dirty="0"/>
            </a:br>
            <a:r>
              <a:rPr lang="fr-FR" dirty="0"/>
              <a:t>LA PRÉSENTATION</a:t>
            </a:r>
            <a:br>
              <a:rPr lang="fr-FR" dirty="0"/>
            </a:br>
            <a:r>
              <a:rPr lang="fr-FR" dirty="0"/>
              <a:t>SUR 1 À 3 LIGNES</a:t>
            </a:r>
            <a:endParaRPr lang="en-US" dirty="0"/>
          </a:p>
        </p:txBody>
      </p:sp>
      <p:sp>
        <p:nvSpPr>
          <p:cNvPr id="17" name="Espace réservé du texte 13"/>
          <p:cNvSpPr>
            <a:spLocks noGrp="1"/>
          </p:cNvSpPr>
          <p:nvPr>
            <p:ph type="body" sz="quarter" idx="11" hasCustomPrompt="1"/>
          </p:nvPr>
        </p:nvSpPr>
        <p:spPr>
          <a:xfrm>
            <a:off x="903288" y="3416083"/>
            <a:ext cx="8421687" cy="661887"/>
          </a:xfrm>
          <a:prstGeom prst="rect">
            <a:avLst/>
          </a:prstGeom>
        </p:spPr>
        <p:txBody>
          <a:bodyPr/>
          <a:lstStyle>
            <a:lvl1pPr marL="0" indent="0">
              <a:buNone/>
              <a:defRPr sz="2800" cap="all" baseline="0">
                <a:solidFill>
                  <a:srgbClr val="F59E33"/>
                </a:solidFill>
                <a:latin typeface="Arial" panose="020B0604020202020204" pitchFamily="34" charset="0"/>
                <a:cs typeface="Arial" panose="020B0604020202020204" pitchFamily="34" charset="0"/>
              </a:defRPr>
            </a:lvl1pPr>
          </a:lstStyle>
          <a:p>
            <a:r>
              <a:rPr lang="fr-FR" dirty="0"/>
              <a:t>SOUS-TITRE SUR 1 LIGNE</a:t>
            </a:r>
          </a:p>
        </p:txBody>
      </p:sp>
      <p:sp>
        <p:nvSpPr>
          <p:cNvPr id="18" name="Espace réservé du texte 13"/>
          <p:cNvSpPr>
            <a:spLocks noGrp="1"/>
          </p:cNvSpPr>
          <p:nvPr>
            <p:ph type="body" sz="quarter" idx="12" hasCustomPrompt="1"/>
          </p:nvPr>
        </p:nvSpPr>
        <p:spPr>
          <a:xfrm>
            <a:off x="903287" y="5718898"/>
            <a:ext cx="7666555" cy="277865"/>
          </a:xfrm>
          <a:prstGeom prst="rect">
            <a:avLst/>
          </a:prstGeom>
        </p:spPr>
        <p:txBody>
          <a:bodyPr/>
          <a:lstStyle>
            <a:lvl1pPr marL="0" indent="0">
              <a:buNone/>
              <a:defRPr sz="1800" cap="all" baseline="0">
                <a:solidFill>
                  <a:schemeClr val="bg1"/>
                </a:solidFill>
                <a:latin typeface="Arial" panose="020B0604020202020204" pitchFamily="34" charset="0"/>
                <a:cs typeface="Arial" panose="020B0604020202020204" pitchFamily="34" charset="0"/>
              </a:defRPr>
            </a:lvl1pPr>
          </a:lstStyle>
          <a:p>
            <a:r>
              <a:rPr lang="fr-FR" dirty="0"/>
              <a:t>PRÉNOM NOM</a:t>
            </a:r>
          </a:p>
        </p:txBody>
      </p:sp>
      <p:sp>
        <p:nvSpPr>
          <p:cNvPr id="19" name="Espace réservé du texte 13"/>
          <p:cNvSpPr>
            <a:spLocks noGrp="1"/>
          </p:cNvSpPr>
          <p:nvPr>
            <p:ph type="body" sz="quarter" idx="13" hasCustomPrompt="1"/>
          </p:nvPr>
        </p:nvSpPr>
        <p:spPr>
          <a:xfrm>
            <a:off x="903287" y="5996763"/>
            <a:ext cx="7666555" cy="244549"/>
          </a:xfrm>
          <a:prstGeom prst="rect">
            <a:avLst/>
          </a:prstGeom>
        </p:spPr>
        <p:txBody>
          <a:bodyPr/>
          <a:lstStyle>
            <a:lvl1pPr marL="0" indent="0">
              <a:buNone/>
              <a:defRPr sz="1200" b="0" i="1" baseline="0">
                <a:solidFill>
                  <a:schemeClr val="bg1"/>
                </a:solidFill>
                <a:latin typeface="Arial" panose="020B0604020202020204" pitchFamily="34" charset="0"/>
                <a:cs typeface="Arial" panose="020B0604020202020204" pitchFamily="34" charset="0"/>
              </a:defRPr>
            </a:lvl1pPr>
          </a:lstStyle>
          <a:p>
            <a:r>
              <a:rPr lang="fr-FR" dirty="0"/>
              <a:t>Titre au sein de la FBF</a:t>
            </a:r>
          </a:p>
        </p:txBody>
      </p:sp>
      <p:sp>
        <p:nvSpPr>
          <p:cNvPr id="20" name="Espace réservé du texte 13"/>
          <p:cNvSpPr>
            <a:spLocks noGrp="1"/>
          </p:cNvSpPr>
          <p:nvPr>
            <p:ph type="body" sz="quarter" idx="14" hasCustomPrompt="1"/>
          </p:nvPr>
        </p:nvSpPr>
        <p:spPr>
          <a:xfrm>
            <a:off x="903287" y="6853411"/>
            <a:ext cx="7666555" cy="344558"/>
          </a:xfrm>
          <a:prstGeom prst="rect">
            <a:avLst/>
          </a:prstGeom>
        </p:spPr>
        <p:txBody>
          <a:bodyPr/>
          <a:lstStyle>
            <a:lvl1pPr marL="0" indent="0">
              <a:buNone/>
              <a:defRPr sz="1200" b="0" i="0" baseline="0">
                <a:solidFill>
                  <a:schemeClr val="bg1"/>
                </a:solidFill>
                <a:latin typeface="Arial" panose="020B0604020202020204" pitchFamily="34" charset="0"/>
                <a:cs typeface="Arial" panose="020B0604020202020204" pitchFamily="34" charset="0"/>
              </a:defRPr>
            </a:lvl1pPr>
          </a:lstStyle>
          <a:p>
            <a:r>
              <a:rPr lang="fr-FR" dirty="0"/>
              <a:t>Date</a:t>
            </a:r>
          </a:p>
        </p:txBody>
      </p:sp>
    </p:spTree>
    <p:extLst>
      <p:ext uri="{BB962C8B-B14F-4D97-AF65-F5344CB8AC3E}">
        <p14:creationId xmlns:p14="http://schemas.microsoft.com/office/powerpoint/2010/main" val="829036832"/>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2717265" y="3045573"/>
            <a:ext cx="8360474" cy="1460500"/>
          </a:xfrm>
          <a:prstGeom prst="rect">
            <a:avLst/>
          </a:prstGeom>
        </p:spPr>
        <p:txBody>
          <a:bodyPr anchor="ctr" anchorCtr="0"/>
          <a:lstStyle>
            <a:lvl1pPr marL="0" indent="0">
              <a:buNone/>
              <a:defRPr sz="3600" cap="all" baseline="0">
                <a:solidFill>
                  <a:schemeClr val="bg1"/>
                </a:solidFill>
                <a:latin typeface="Arial" panose="020B0604020202020204" pitchFamily="34" charset="0"/>
                <a:cs typeface="Arial" panose="020B0604020202020204" pitchFamily="34" charset="0"/>
              </a:defRPr>
            </a:lvl1pPr>
            <a:lvl2pPr marL="457174" indent="0">
              <a:buNone/>
              <a:defRPr sz="2000">
                <a:solidFill>
                  <a:schemeClr val="tx1">
                    <a:tint val="75000"/>
                  </a:schemeClr>
                </a:solidFill>
              </a:defRPr>
            </a:lvl2pPr>
            <a:lvl3pPr marL="914348" indent="0">
              <a:buNone/>
              <a:defRPr sz="1800">
                <a:solidFill>
                  <a:schemeClr val="tx1">
                    <a:tint val="75000"/>
                  </a:schemeClr>
                </a:solidFill>
              </a:defRPr>
            </a:lvl3pPr>
            <a:lvl4pPr marL="1371522" indent="0">
              <a:buNone/>
              <a:defRPr sz="1600">
                <a:solidFill>
                  <a:schemeClr val="tx1">
                    <a:tint val="75000"/>
                  </a:schemeClr>
                </a:solidFill>
              </a:defRPr>
            </a:lvl4pPr>
            <a:lvl5pPr marL="1828697" indent="0">
              <a:buNone/>
              <a:defRPr sz="1600">
                <a:solidFill>
                  <a:schemeClr val="tx1">
                    <a:tint val="75000"/>
                  </a:schemeClr>
                </a:solidFill>
              </a:defRPr>
            </a:lvl5pPr>
            <a:lvl6pPr marL="2285871" indent="0">
              <a:buNone/>
              <a:defRPr sz="1600">
                <a:solidFill>
                  <a:schemeClr val="tx1">
                    <a:tint val="75000"/>
                  </a:schemeClr>
                </a:solidFill>
              </a:defRPr>
            </a:lvl6pPr>
            <a:lvl7pPr marL="2743045" indent="0">
              <a:buNone/>
              <a:defRPr sz="1600">
                <a:solidFill>
                  <a:schemeClr val="tx1">
                    <a:tint val="75000"/>
                  </a:schemeClr>
                </a:solidFill>
              </a:defRPr>
            </a:lvl7pPr>
            <a:lvl8pPr marL="3200219" indent="0">
              <a:buNone/>
              <a:defRPr sz="1600">
                <a:solidFill>
                  <a:schemeClr val="tx1">
                    <a:tint val="75000"/>
                  </a:schemeClr>
                </a:solidFill>
              </a:defRPr>
            </a:lvl8pPr>
            <a:lvl9pPr marL="3657393" indent="0">
              <a:buNone/>
              <a:defRPr sz="1600">
                <a:solidFill>
                  <a:schemeClr val="tx1">
                    <a:tint val="75000"/>
                  </a:schemeClr>
                </a:solidFill>
              </a:defRPr>
            </a:lvl9pPr>
          </a:lstStyle>
          <a:p>
            <a:pPr lvl="0"/>
            <a:r>
              <a:rPr lang="fr-FR" dirty="0"/>
              <a:t>TITRE PREMIÈRE PARTIE</a:t>
            </a:r>
          </a:p>
          <a:p>
            <a:pPr lvl="0"/>
            <a:r>
              <a:rPr lang="fr-FR" dirty="0"/>
              <a:t>SUR UNE OU DEUX LIGNES</a:t>
            </a:r>
          </a:p>
        </p:txBody>
      </p:sp>
      <p:sp>
        <p:nvSpPr>
          <p:cNvPr id="8" name="Espace réservé du texte 2"/>
          <p:cNvSpPr>
            <a:spLocks noGrp="1"/>
          </p:cNvSpPr>
          <p:nvPr>
            <p:ph type="body" idx="12" hasCustomPrompt="1"/>
          </p:nvPr>
        </p:nvSpPr>
        <p:spPr>
          <a:xfrm>
            <a:off x="308344" y="3045573"/>
            <a:ext cx="2275369" cy="1460500"/>
          </a:xfrm>
          <a:prstGeom prst="rect">
            <a:avLst/>
          </a:prstGeom>
        </p:spPr>
        <p:txBody>
          <a:bodyPr anchor="ctr" anchorCtr="0"/>
          <a:lstStyle>
            <a:lvl1pPr marL="0" indent="0" algn="r">
              <a:buNone/>
              <a:defRPr sz="10500" b="1" cap="all" baseline="0">
                <a:solidFill>
                  <a:schemeClr val="bg1"/>
                </a:solidFill>
                <a:latin typeface="Times New Roman" panose="02020603050405020304" pitchFamily="18" charset="0"/>
                <a:cs typeface="Times New Roman" panose="02020603050405020304" pitchFamily="18" charset="0"/>
              </a:defRPr>
            </a:lvl1pPr>
            <a:lvl2pPr marL="457174" indent="0">
              <a:buNone/>
              <a:defRPr sz="2000">
                <a:solidFill>
                  <a:schemeClr val="tx1">
                    <a:tint val="75000"/>
                  </a:schemeClr>
                </a:solidFill>
              </a:defRPr>
            </a:lvl2pPr>
            <a:lvl3pPr marL="914348" indent="0">
              <a:buNone/>
              <a:defRPr sz="1800">
                <a:solidFill>
                  <a:schemeClr val="tx1">
                    <a:tint val="75000"/>
                  </a:schemeClr>
                </a:solidFill>
              </a:defRPr>
            </a:lvl3pPr>
            <a:lvl4pPr marL="1371522" indent="0">
              <a:buNone/>
              <a:defRPr sz="1600">
                <a:solidFill>
                  <a:schemeClr val="tx1">
                    <a:tint val="75000"/>
                  </a:schemeClr>
                </a:solidFill>
              </a:defRPr>
            </a:lvl4pPr>
            <a:lvl5pPr marL="1828697" indent="0">
              <a:buNone/>
              <a:defRPr sz="1600">
                <a:solidFill>
                  <a:schemeClr val="tx1">
                    <a:tint val="75000"/>
                  </a:schemeClr>
                </a:solidFill>
              </a:defRPr>
            </a:lvl5pPr>
            <a:lvl6pPr marL="2285871" indent="0">
              <a:buNone/>
              <a:defRPr sz="1600">
                <a:solidFill>
                  <a:schemeClr val="tx1">
                    <a:tint val="75000"/>
                  </a:schemeClr>
                </a:solidFill>
              </a:defRPr>
            </a:lvl6pPr>
            <a:lvl7pPr marL="2743045" indent="0">
              <a:buNone/>
              <a:defRPr sz="1600">
                <a:solidFill>
                  <a:schemeClr val="tx1">
                    <a:tint val="75000"/>
                  </a:schemeClr>
                </a:solidFill>
              </a:defRPr>
            </a:lvl7pPr>
            <a:lvl8pPr marL="3200219" indent="0">
              <a:buNone/>
              <a:defRPr sz="1600">
                <a:solidFill>
                  <a:schemeClr val="tx1">
                    <a:tint val="75000"/>
                  </a:schemeClr>
                </a:solidFill>
              </a:defRPr>
            </a:lvl8pPr>
            <a:lvl9pPr marL="3657393" indent="0">
              <a:buNone/>
              <a:defRPr sz="1600">
                <a:solidFill>
                  <a:schemeClr val="tx1">
                    <a:tint val="75000"/>
                  </a:schemeClr>
                </a:solidFill>
              </a:defRPr>
            </a:lvl9pPr>
          </a:lstStyle>
          <a:p>
            <a:pPr lvl="0"/>
            <a:r>
              <a:rPr lang="fr-FR" dirty="0"/>
              <a:t>I</a:t>
            </a:r>
          </a:p>
        </p:txBody>
      </p:sp>
    </p:spTree>
    <p:extLst>
      <p:ext uri="{BB962C8B-B14F-4D97-AF65-F5344CB8AC3E}">
        <p14:creationId xmlns:p14="http://schemas.microsoft.com/office/powerpoint/2010/main" val="25931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2717265" y="3045573"/>
            <a:ext cx="8360474" cy="1460500"/>
          </a:xfrm>
          <a:prstGeom prst="rect">
            <a:avLst/>
          </a:prstGeom>
        </p:spPr>
        <p:txBody>
          <a:bodyPr anchor="ctr" anchorCtr="0"/>
          <a:lstStyle>
            <a:lvl1pPr marL="0" indent="0">
              <a:buNone/>
              <a:defRPr sz="3600" cap="all" baseline="0">
                <a:solidFill>
                  <a:schemeClr val="bg1"/>
                </a:solidFill>
                <a:latin typeface="Arial" panose="020B0604020202020204" pitchFamily="34" charset="0"/>
                <a:cs typeface="Arial" panose="020B0604020202020204" pitchFamily="34" charset="0"/>
              </a:defRPr>
            </a:lvl1pPr>
            <a:lvl2pPr marL="457174" indent="0">
              <a:buNone/>
              <a:defRPr sz="2000">
                <a:solidFill>
                  <a:schemeClr val="tx1">
                    <a:tint val="75000"/>
                  </a:schemeClr>
                </a:solidFill>
              </a:defRPr>
            </a:lvl2pPr>
            <a:lvl3pPr marL="914348" indent="0">
              <a:buNone/>
              <a:defRPr sz="1800">
                <a:solidFill>
                  <a:schemeClr val="tx1">
                    <a:tint val="75000"/>
                  </a:schemeClr>
                </a:solidFill>
              </a:defRPr>
            </a:lvl3pPr>
            <a:lvl4pPr marL="1371522" indent="0">
              <a:buNone/>
              <a:defRPr sz="1600">
                <a:solidFill>
                  <a:schemeClr val="tx1">
                    <a:tint val="75000"/>
                  </a:schemeClr>
                </a:solidFill>
              </a:defRPr>
            </a:lvl4pPr>
            <a:lvl5pPr marL="1828697" indent="0">
              <a:buNone/>
              <a:defRPr sz="1600">
                <a:solidFill>
                  <a:schemeClr val="tx1">
                    <a:tint val="75000"/>
                  </a:schemeClr>
                </a:solidFill>
              </a:defRPr>
            </a:lvl5pPr>
            <a:lvl6pPr marL="2285871" indent="0">
              <a:buNone/>
              <a:defRPr sz="1600">
                <a:solidFill>
                  <a:schemeClr val="tx1">
                    <a:tint val="75000"/>
                  </a:schemeClr>
                </a:solidFill>
              </a:defRPr>
            </a:lvl6pPr>
            <a:lvl7pPr marL="2743045" indent="0">
              <a:buNone/>
              <a:defRPr sz="1600">
                <a:solidFill>
                  <a:schemeClr val="tx1">
                    <a:tint val="75000"/>
                  </a:schemeClr>
                </a:solidFill>
              </a:defRPr>
            </a:lvl7pPr>
            <a:lvl8pPr marL="3200219" indent="0">
              <a:buNone/>
              <a:defRPr sz="1600">
                <a:solidFill>
                  <a:schemeClr val="tx1">
                    <a:tint val="75000"/>
                  </a:schemeClr>
                </a:solidFill>
              </a:defRPr>
            </a:lvl8pPr>
            <a:lvl9pPr marL="3657393" indent="0">
              <a:buNone/>
              <a:defRPr sz="1600">
                <a:solidFill>
                  <a:schemeClr val="tx1">
                    <a:tint val="75000"/>
                  </a:schemeClr>
                </a:solidFill>
              </a:defRPr>
            </a:lvl9pPr>
          </a:lstStyle>
          <a:p>
            <a:pPr lvl="0"/>
            <a:r>
              <a:rPr lang="fr-FR" dirty="0"/>
              <a:t>TITRE PREMIÈRE PARTIE</a:t>
            </a:r>
          </a:p>
          <a:p>
            <a:pPr lvl="0"/>
            <a:r>
              <a:rPr lang="fr-FR" dirty="0"/>
              <a:t>SUR UNE OU DEUX LIGNES</a:t>
            </a:r>
          </a:p>
        </p:txBody>
      </p:sp>
      <p:sp>
        <p:nvSpPr>
          <p:cNvPr id="8" name="Espace réservé du texte 2"/>
          <p:cNvSpPr>
            <a:spLocks noGrp="1"/>
          </p:cNvSpPr>
          <p:nvPr>
            <p:ph type="body" idx="12" hasCustomPrompt="1"/>
          </p:nvPr>
        </p:nvSpPr>
        <p:spPr>
          <a:xfrm>
            <a:off x="308344" y="3045573"/>
            <a:ext cx="2275369" cy="1460500"/>
          </a:xfrm>
          <a:prstGeom prst="rect">
            <a:avLst/>
          </a:prstGeom>
        </p:spPr>
        <p:txBody>
          <a:bodyPr anchor="ctr" anchorCtr="0"/>
          <a:lstStyle>
            <a:lvl1pPr marL="0" indent="0" algn="r">
              <a:buNone/>
              <a:defRPr sz="10500" b="1" cap="all" baseline="0">
                <a:solidFill>
                  <a:schemeClr val="bg1"/>
                </a:solidFill>
                <a:latin typeface="Times New Roman" panose="02020603050405020304" pitchFamily="18" charset="0"/>
                <a:cs typeface="Times New Roman" panose="02020603050405020304" pitchFamily="18" charset="0"/>
              </a:defRPr>
            </a:lvl1pPr>
            <a:lvl2pPr marL="457174" indent="0">
              <a:buNone/>
              <a:defRPr sz="2000">
                <a:solidFill>
                  <a:schemeClr val="tx1">
                    <a:tint val="75000"/>
                  </a:schemeClr>
                </a:solidFill>
              </a:defRPr>
            </a:lvl2pPr>
            <a:lvl3pPr marL="914348" indent="0">
              <a:buNone/>
              <a:defRPr sz="1800">
                <a:solidFill>
                  <a:schemeClr val="tx1">
                    <a:tint val="75000"/>
                  </a:schemeClr>
                </a:solidFill>
              </a:defRPr>
            </a:lvl3pPr>
            <a:lvl4pPr marL="1371522" indent="0">
              <a:buNone/>
              <a:defRPr sz="1600">
                <a:solidFill>
                  <a:schemeClr val="tx1">
                    <a:tint val="75000"/>
                  </a:schemeClr>
                </a:solidFill>
              </a:defRPr>
            </a:lvl4pPr>
            <a:lvl5pPr marL="1828697" indent="0">
              <a:buNone/>
              <a:defRPr sz="1600">
                <a:solidFill>
                  <a:schemeClr val="tx1">
                    <a:tint val="75000"/>
                  </a:schemeClr>
                </a:solidFill>
              </a:defRPr>
            </a:lvl5pPr>
            <a:lvl6pPr marL="2285871" indent="0">
              <a:buNone/>
              <a:defRPr sz="1600">
                <a:solidFill>
                  <a:schemeClr val="tx1">
                    <a:tint val="75000"/>
                  </a:schemeClr>
                </a:solidFill>
              </a:defRPr>
            </a:lvl6pPr>
            <a:lvl7pPr marL="2743045" indent="0">
              <a:buNone/>
              <a:defRPr sz="1600">
                <a:solidFill>
                  <a:schemeClr val="tx1">
                    <a:tint val="75000"/>
                  </a:schemeClr>
                </a:solidFill>
              </a:defRPr>
            </a:lvl7pPr>
            <a:lvl8pPr marL="3200219" indent="0">
              <a:buNone/>
              <a:defRPr sz="1600">
                <a:solidFill>
                  <a:schemeClr val="tx1">
                    <a:tint val="75000"/>
                  </a:schemeClr>
                </a:solidFill>
              </a:defRPr>
            </a:lvl8pPr>
            <a:lvl9pPr marL="3657393" indent="0">
              <a:buNone/>
              <a:defRPr sz="1600">
                <a:solidFill>
                  <a:schemeClr val="tx1">
                    <a:tint val="75000"/>
                  </a:schemeClr>
                </a:solidFill>
              </a:defRPr>
            </a:lvl9pPr>
          </a:lstStyle>
          <a:p>
            <a:pPr lvl="0"/>
            <a:r>
              <a:rPr lang="fr-FR" dirty="0"/>
              <a:t>I</a:t>
            </a:r>
          </a:p>
        </p:txBody>
      </p:sp>
    </p:spTree>
    <p:extLst>
      <p:ext uri="{BB962C8B-B14F-4D97-AF65-F5344CB8AC3E}">
        <p14:creationId xmlns:p14="http://schemas.microsoft.com/office/powerpoint/2010/main" val="383073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age de contenus - Puces">
    <p:spTree>
      <p:nvGrpSpPr>
        <p:cNvPr id="1" name=""/>
        <p:cNvGrpSpPr/>
        <p:nvPr/>
      </p:nvGrpSpPr>
      <p:grpSpPr>
        <a:xfrm>
          <a:off x="0" y="0"/>
          <a:ext cx="0" cy="0"/>
          <a:chOff x="0" y="0"/>
          <a:chExt cx="0" cy="0"/>
        </a:xfrm>
      </p:grpSpPr>
      <p:sp>
        <p:nvSpPr>
          <p:cNvPr id="3" name="Espace réservé du texte 2"/>
          <p:cNvSpPr>
            <a:spLocks noGrp="1"/>
          </p:cNvSpPr>
          <p:nvPr>
            <p:ph type="body" sz="quarter" idx="18" hasCustomPrompt="1"/>
          </p:nvPr>
        </p:nvSpPr>
        <p:spPr>
          <a:xfrm>
            <a:off x="1484660" y="1713011"/>
            <a:ext cx="9680230" cy="2144614"/>
          </a:xfrm>
          <a:prstGeom prst="rect">
            <a:avLst/>
          </a:prstGeom>
        </p:spPr>
        <p:txBody>
          <a:bodyPr/>
          <a:lstStyle>
            <a:lvl1pPr marL="228587" indent="-228587">
              <a:buClr>
                <a:srgbClr val="EB6025"/>
              </a:buClr>
              <a:buFont typeface="Arial" panose="020B0604020202020204" pitchFamily="34" charset="0"/>
              <a:buChar char="●"/>
              <a:defRPr sz="1800" b="1" i="0" cap="all" baseline="0">
                <a:solidFill>
                  <a:srgbClr val="A2C748"/>
                </a:solidFill>
                <a:latin typeface="Arial" panose="020B0604020202020204" pitchFamily="34" charset="0"/>
                <a:cs typeface="Arial" panose="020B0604020202020204" pitchFamily="34" charset="0"/>
              </a:defRPr>
            </a:lvl1pPr>
            <a:lvl2pPr marL="542895" indent="-276210">
              <a:spcBef>
                <a:spcPts val="1200"/>
              </a:spcBef>
              <a:buClr>
                <a:srgbClr val="71777A"/>
              </a:buClr>
              <a:buFont typeface="Wingdings" panose="05000000000000000000" pitchFamily="2" charset="2"/>
              <a:buChar char="ü"/>
              <a:defRPr sz="1800" baseline="0">
                <a:solidFill>
                  <a:schemeClr val="bg1">
                    <a:lumMod val="50000"/>
                  </a:schemeClr>
                </a:solidFill>
                <a:latin typeface="Arial" panose="020B0604020202020204" pitchFamily="34" charset="0"/>
                <a:cs typeface="Arial" panose="020B0604020202020204" pitchFamily="34" charset="0"/>
              </a:defRPr>
            </a:lvl2pPr>
            <a:lvl3pPr marL="627063" indent="-85725">
              <a:spcBef>
                <a:spcPts val="1200"/>
              </a:spcBef>
              <a:buClr>
                <a:srgbClr val="71777A"/>
              </a:buClr>
              <a:buSzPct val="80000"/>
              <a:buFont typeface="Arial" panose="020B0604020202020204" pitchFamily="34" charset="0"/>
              <a:buChar char="_"/>
              <a:defRPr sz="1600" baseline="0">
                <a:solidFill>
                  <a:schemeClr val="bg1">
                    <a:lumMod val="50000"/>
                  </a:schemeClr>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Point 1</a:t>
            </a:r>
          </a:p>
          <a:p>
            <a:pPr lvl="1"/>
            <a:r>
              <a:rPr lang="fr-FR" dirty="0"/>
              <a:t>Niveau 2</a:t>
            </a:r>
          </a:p>
          <a:p>
            <a:pPr lvl="2"/>
            <a:r>
              <a:rPr lang="fr-FR" dirty="0"/>
              <a:t>Niveau 3</a:t>
            </a:r>
          </a:p>
        </p:txBody>
      </p:sp>
      <p:sp>
        <p:nvSpPr>
          <p:cNvPr id="6" name="Espace réservé du texte 3"/>
          <p:cNvSpPr>
            <a:spLocks noGrp="1"/>
          </p:cNvSpPr>
          <p:nvPr>
            <p:ph type="body" sz="quarter" idx="22" hasCustomPrompt="1"/>
          </p:nvPr>
        </p:nvSpPr>
        <p:spPr>
          <a:xfrm>
            <a:off x="868048" y="215900"/>
            <a:ext cx="4549775" cy="268288"/>
          </a:xfrm>
          <a:prstGeom prst="rect">
            <a:avLst/>
          </a:prstGeom>
        </p:spPr>
        <p:txBody>
          <a:bodyPr/>
          <a:lstStyle>
            <a:lvl1pPr marL="0" indent="0">
              <a:buFont typeface="+mj-lt"/>
              <a:buNone/>
              <a:tabLst/>
              <a:defRPr sz="1400" b="0" cap="all" baseline="0">
                <a:solidFill>
                  <a:srgbClr val="D70365"/>
                </a:solidFill>
                <a:latin typeface="Arial" panose="020B0604020202020204" pitchFamily="34" charset="0"/>
                <a:cs typeface="Arial" panose="020B0604020202020204" pitchFamily="34" charset="0"/>
              </a:defRPr>
            </a:lvl1pPr>
          </a:lstStyle>
          <a:p>
            <a:pPr lvl="0"/>
            <a:r>
              <a:rPr lang="fr-FR" dirty="0"/>
              <a:t>TITRE PREMIÈRE PARTIE SUR UNE LIGNE</a:t>
            </a:r>
          </a:p>
        </p:txBody>
      </p:sp>
      <p:sp>
        <p:nvSpPr>
          <p:cNvPr id="7" name="Espace réservé du texte 8"/>
          <p:cNvSpPr>
            <a:spLocks noGrp="1"/>
          </p:cNvSpPr>
          <p:nvPr>
            <p:ph type="body" sz="quarter" idx="19" hasCustomPrompt="1"/>
          </p:nvPr>
        </p:nvSpPr>
        <p:spPr>
          <a:xfrm>
            <a:off x="868048" y="666750"/>
            <a:ext cx="10662021" cy="762000"/>
          </a:xfrm>
          <a:prstGeom prst="rect">
            <a:avLst/>
          </a:prstGeom>
        </p:spPr>
        <p:txBody>
          <a:bodyPr/>
          <a:lstStyle>
            <a:lvl1pPr marL="0" indent="0">
              <a:buClr>
                <a:srgbClr val="DD3211"/>
              </a:buClr>
              <a:buNone/>
              <a:defRPr sz="2600" cap="all" baseline="0">
                <a:solidFill>
                  <a:srgbClr val="EB6025"/>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Titre de la diapositive</a:t>
            </a:r>
          </a:p>
        </p:txBody>
      </p:sp>
    </p:spTree>
    <p:extLst>
      <p:ext uri="{BB962C8B-B14F-4D97-AF65-F5344CB8AC3E}">
        <p14:creationId xmlns:p14="http://schemas.microsoft.com/office/powerpoint/2010/main" val="109561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1044" y="675340"/>
            <a:ext cx="4309792" cy="690755"/>
          </a:xfrm>
          <a:prstGeom prst="rect">
            <a:avLst/>
          </a:prstGeom>
        </p:spPr>
        <p:txBody>
          <a:bodyPr anchor="t" anchorCtr="0">
            <a:normAutofit/>
          </a:bodyPr>
          <a:lstStyle>
            <a:lvl1pPr algn="l">
              <a:defRPr sz="4000" b="1" cap="all" baseline="0">
                <a:solidFill>
                  <a:srgbClr val="D70365"/>
                </a:solidFill>
                <a:latin typeface="Times New Roman" panose="02020603050405020304" pitchFamily="18" charset="0"/>
                <a:cs typeface="Times New Roman" panose="02020603050405020304" pitchFamily="18" charset="0"/>
              </a:defRPr>
            </a:lvl1pPr>
          </a:lstStyle>
          <a:p>
            <a:r>
              <a:rPr lang="fr-FR" dirty="0"/>
              <a:t>SOMMAIRE</a:t>
            </a:r>
            <a:endParaRPr lang="en-US" dirty="0"/>
          </a:p>
        </p:txBody>
      </p:sp>
      <p:sp>
        <p:nvSpPr>
          <p:cNvPr id="3" name="Espace réservé du texte 2"/>
          <p:cNvSpPr>
            <a:spLocks noGrp="1"/>
          </p:cNvSpPr>
          <p:nvPr>
            <p:ph type="body" sz="quarter" idx="20" hasCustomPrompt="1"/>
          </p:nvPr>
        </p:nvSpPr>
        <p:spPr>
          <a:xfrm>
            <a:off x="1837867" y="2276884"/>
            <a:ext cx="9530566" cy="1428342"/>
          </a:xfrm>
          <a:prstGeom prst="rect">
            <a:avLst/>
          </a:prstGeom>
        </p:spPr>
        <p:txBody>
          <a:bodyPr/>
          <a:lstStyle>
            <a:lvl1pPr marL="333356" indent="-333356">
              <a:buClr>
                <a:srgbClr val="D70365"/>
              </a:buClr>
              <a:buFont typeface="+mj-lt"/>
              <a:buAutoNum type="romanUcPeriod"/>
              <a:defRPr sz="2400" cap="all" baseline="0">
                <a:solidFill>
                  <a:srgbClr val="D70365"/>
                </a:solidFill>
                <a:latin typeface="Arial" panose="020B0604020202020204" pitchFamily="34" charset="0"/>
              </a:defRPr>
            </a:lvl1pPr>
            <a:lvl2pPr marL="714334" indent="-371454">
              <a:buClr>
                <a:srgbClr val="EB6025"/>
              </a:buClr>
              <a:buFont typeface="+mj-lt"/>
              <a:buAutoNum type="arabicPeriod"/>
              <a:defRPr sz="1800" baseline="0">
                <a:solidFill>
                  <a:srgbClr val="EB6025"/>
                </a:solidFill>
                <a:latin typeface="Arial" panose="020B0604020202020204" pitchFamily="34" charset="0"/>
              </a:defRPr>
            </a:lvl2pPr>
            <a:lvl3pPr marL="990544" indent="-276210">
              <a:buClr>
                <a:schemeClr val="bg1">
                  <a:lumMod val="50000"/>
                </a:schemeClr>
              </a:buClr>
              <a:buFont typeface="+mj-lt"/>
              <a:buAutoNum type="alphaLcParenR"/>
              <a:defRPr sz="1600" baseline="0">
                <a:solidFill>
                  <a:schemeClr val="bg1">
                    <a:lumMod val="50000"/>
                  </a:schemeClr>
                </a:solidFill>
                <a:latin typeface="Arial" panose="020B0604020202020204" pitchFamily="34" charset="0"/>
              </a:defRPr>
            </a:lvl3pPr>
            <a:lvl4pPr marL="1371522" indent="0">
              <a:buNone/>
              <a:defRPr/>
            </a:lvl4pPr>
          </a:lstStyle>
          <a:p>
            <a:pPr lvl="0"/>
            <a:r>
              <a:rPr lang="fr-FR" dirty="0"/>
              <a:t>Titre niveau 1</a:t>
            </a:r>
          </a:p>
          <a:p>
            <a:pPr lvl="1"/>
            <a:r>
              <a:rPr lang="fr-FR" dirty="0"/>
              <a:t>Titre niveau 2</a:t>
            </a:r>
          </a:p>
          <a:p>
            <a:pPr lvl="2"/>
            <a:r>
              <a:rPr lang="fr-FR" dirty="0"/>
              <a:t>Titre niveau 3</a:t>
            </a:r>
          </a:p>
          <a:p>
            <a:pPr lvl="2"/>
            <a:endParaRPr lang="fr-FR" dirty="0"/>
          </a:p>
          <a:p>
            <a:pPr lvl="3"/>
            <a:endParaRPr lang="fr-FR" dirty="0"/>
          </a:p>
        </p:txBody>
      </p:sp>
      <p:sp>
        <p:nvSpPr>
          <p:cNvPr id="22" name="Espace réservé du texte 2"/>
          <p:cNvSpPr>
            <a:spLocks noGrp="1"/>
          </p:cNvSpPr>
          <p:nvPr>
            <p:ph type="body" sz="quarter" idx="21" hasCustomPrompt="1"/>
          </p:nvPr>
        </p:nvSpPr>
        <p:spPr>
          <a:xfrm>
            <a:off x="1837867" y="3785053"/>
            <a:ext cx="9530566" cy="1428342"/>
          </a:xfrm>
          <a:prstGeom prst="rect">
            <a:avLst/>
          </a:prstGeom>
        </p:spPr>
        <p:txBody>
          <a:bodyPr/>
          <a:lstStyle>
            <a:lvl1pPr marL="333356" indent="-333356">
              <a:buClr>
                <a:srgbClr val="D70365"/>
              </a:buClr>
              <a:buFont typeface="+mj-lt"/>
              <a:buAutoNum type="romanUcPeriod"/>
              <a:defRPr sz="2400" cap="all" baseline="0">
                <a:solidFill>
                  <a:srgbClr val="D70365"/>
                </a:solidFill>
                <a:latin typeface="Arial" panose="020B0604020202020204" pitchFamily="34" charset="0"/>
              </a:defRPr>
            </a:lvl1pPr>
            <a:lvl2pPr marL="714334" indent="-371454">
              <a:buClr>
                <a:srgbClr val="EB6025"/>
              </a:buClr>
              <a:buFont typeface="+mj-lt"/>
              <a:buAutoNum type="arabicPeriod"/>
              <a:defRPr sz="1800" baseline="0">
                <a:solidFill>
                  <a:srgbClr val="EB6025"/>
                </a:solidFill>
                <a:latin typeface="Arial" panose="020B0604020202020204" pitchFamily="34" charset="0"/>
              </a:defRPr>
            </a:lvl2pPr>
            <a:lvl3pPr marL="990544" indent="-276210">
              <a:buClr>
                <a:schemeClr val="bg1">
                  <a:lumMod val="50000"/>
                </a:schemeClr>
              </a:buClr>
              <a:buFont typeface="+mj-lt"/>
              <a:buAutoNum type="alphaLcParenR"/>
              <a:defRPr sz="1600" baseline="0">
                <a:solidFill>
                  <a:schemeClr val="bg1">
                    <a:lumMod val="50000"/>
                  </a:schemeClr>
                </a:solidFill>
                <a:latin typeface="Arial" panose="020B0604020202020204" pitchFamily="34" charset="0"/>
              </a:defRPr>
            </a:lvl3pPr>
            <a:lvl4pPr marL="1371522" indent="0">
              <a:buNone/>
              <a:defRPr/>
            </a:lvl4pPr>
          </a:lstStyle>
          <a:p>
            <a:pPr lvl="0"/>
            <a:r>
              <a:rPr lang="fr-FR" dirty="0"/>
              <a:t>Titre niveau 1</a:t>
            </a:r>
          </a:p>
          <a:p>
            <a:pPr lvl="1"/>
            <a:r>
              <a:rPr lang="fr-FR" dirty="0"/>
              <a:t>Titre niveau 2</a:t>
            </a:r>
          </a:p>
          <a:p>
            <a:pPr lvl="2"/>
            <a:r>
              <a:rPr lang="fr-FR" dirty="0"/>
              <a:t>Titre niveau 3</a:t>
            </a:r>
          </a:p>
          <a:p>
            <a:pPr lvl="2"/>
            <a:endParaRPr lang="fr-FR" dirty="0"/>
          </a:p>
          <a:p>
            <a:pPr lvl="3"/>
            <a:endParaRPr lang="fr-FR" dirty="0"/>
          </a:p>
        </p:txBody>
      </p:sp>
      <p:sp>
        <p:nvSpPr>
          <p:cNvPr id="6" name="Espace réservé du texte 5"/>
          <p:cNvSpPr>
            <a:spLocks noGrp="1"/>
          </p:cNvSpPr>
          <p:nvPr>
            <p:ph type="body" sz="quarter" idx="22" hasCustomPrompt="1"/>
          </p:nvPr>
        </p:nvSpPr>
        <p:spPr>
          <a:xfrm>
            <a:off x="1837047" y="1759464"/>
            <a:ext cx="3913187" cy="275856"/>
          </a:xfrm>
          <a:prstGeom prst="rect">
            <a:avLst/>
          </a:prstGeom>
        </p:spPr>
        <p:txBody>
          <a:bodyPr/>
          <a:lstStyle>
            <a:lvl1pPr marL="0" marR="0" indent="0" algn="l" defTabSz="914348" rtl="0" eaLnBrk="1" fontAlgn="auto" latinLnBrk="0" hangingPunct="1">
              <a:lnSpc>
                <a:spcPct val="90000"/>
              </a:lnSpc>
              <a:spcBef>
                <a:spcPts val="1000"/>
              </a:spcBef>
              <a:spcAft>
                <a:spcPts val="0"/>
              </a:spcAft>
              <a:buClrTx/>
              <a:buSzTx/>
              <a:buFontTx/>
              <a:buNone/>
              <a:tabLst/>
              <a:defRPr sz="1800" cap="all" baseline="0"/>
            </a:lvl1pPr>
          </a:lstStyle>
          <a:p>
            <a:r>
              <a:rPr lang="fr-FR" dirty="0">
                <a:solidFill>
                  <a:srgbClr val="A2C748"/>
                </a:solidFill>
                <a:latin typeface="Arial" panose="020B0604020202020204" pitchFamily="34" charset="0"/>
                <a:cs typeface="Arial" panose="020B0604020202020204" pitchFamily="34" charset="0"/>
              </a:rPr>
              <a:t>INTRODUCTION</a:t>
            </a:r>
          </a:p>
        </p:txBody>
      </p:sp>
      <p:sp>
        <p:nvSpPr>
          <p:cNvPr id="17" name="Espace réservé du texte 5"/>
          <p:cNvSpPr>
            <a:spLocks noGrp="1"/>
          </p:cNvSpPr>
          <p:nvPr>
            <p:ph type="body" sz="quarter" idx="23" hasCustomPrompt="1"/>
          </p:nvPr>
        </p:nvSpPr>
        <p:spPr>
          <a:xfrm>
            <a:off x="1837047" y="5378078"/>
            <a:ext cx="3913187" cy="275856"/>
          </a:xfrm>
          <a:prstGeom prst="rect">
            <a:avLst/>
          </a:prstGeom>
        </p:spPr>
        <p:txBody>
          <a:bodyPr/>
          <a:lstStyle>
            <a:lvl1pPr marL="0" marR="0" indent="0" algn="l" defTabSz="914348" rtl="0" eaLnBrk="1" fontAlgn="auto" latinLnBrk="0" hangingPunct="1">
              <a:lnSpc>
                <a:spcPct val="90000"/>
              </a:lnSpc>
              <a:spcBef>
                <a:spcPts val="1000"/>
              </a:spcBef>
              <a:spcAft>
                <a:spcPts val="0"/>
              </a:spcAft>
              <a:buClrTx/>
              <a:buSzTx/>
              <a:buFontTx/>
              <a:buNone/>
              <a:tabLst/>
              <a:defRPr sz="1800" cap="all" baseline="0">
                <a:solidFill>
                  <a:srgbClr val="A2C748"/>
                </a:solidFill>
              </a:defRPr>
            </a:lvl1pPr>
          </a:lstStyle>
          <a:p>
            <a:r>
              <a:rPr lang="fr-FR" dirty="0">
                <a:solidFill>
                  <a:srgbClr val="A2C748"/>
                </a:solidFill>
                <a:latin typeface="Arial" panose="020B0604020202020204" pitchFamily="34" charset="0"/>
                <a:cs typeface="Arial" panose="020B0604020202020204" pitchFamily="34" charset="0"/>
              </a:rPr>
              <a:t>conclusion</a:t>
            </a:r>
          </a:p>
        </p:txBody>
      </p:sp>
      <p:sp>
        <p:nvSpPr>
          <p:cNvPr id="18" name="Espace réservé du texte 5"/>
          <p:cNvSpPr>
            <a:spLocks noGrp="1"/>
          </p:cNvSpPr>
          <p:nvPr>
            <p:ph type="body" sz="quarter" idx="24" hasCustomPrompt="1"/>
          </p:nvPr>
        </p:nvSpPr>
        <p:spPr>
          <a:xfrm>
            <a:off x="1837046" y="5818617"/>
            <a:ext cx="3913187" cy="275856"/>
          </a:xfrm>
          <a:prstGeom prst="rect">
            <a:avLst/>
          </a:prstGeom>
        </p:spPr>
        <p:txBody>
          <a:bodyPr/>
          <a:lstStyle>
            <a:lvl1pPr marL="0" marR="0" indent="0" algn="l" defTabSz="914348" rtl="0" eaLnBrk="1" fontAlgn="auto" latinLnBrk="0" hangingPunct="1">
              <a:lnSpc>
                <a:spcPct val="90000"/>
              </a:lnSpc>
              <a:spcBef>
                <a:spcPts val="1000"/>
              </a:spcBef>
              <a:spcAft>
                <a:spcPts val="0"/>
              </a:spcAft>
              <a:buClrTx/>
              <a:buSzTx/>
              <a:buFontTx/>
              <a:buNone/>
              <a:tabLst/>
              <a:defRPr sz="1800" cap="all" baseline="0">
                <a:solidFill>
                  <a:srgbClr val="A2C748"/>
                </a:solidFill>
              </a:defRPr>
            </a:lvl1pPr>
          </a:lstStyle>
          <a:p>
            <a:r>
              <a:rPr lang="fr-FR" dirty="0">
                <a:solidFill>
                  <a:srgbClr val="A2C748"/>
                </a:solidFill>
                <a:latin typeface="Arial" panose="020B0604020202020204" pitchFamily="34" charset="0"/>
                <a:cs typeface="Arial" panose="020B0604020202020204" pitchFamily="34" charset="0"/>
              </a:rPr>
              <a:t>annexes</a:t>
            </a:r>
          </a:p>
        </p:txBody>
      </p:sp>
    </p:spTree>
    <p:extLst>
      <p:ext uri="{BB962C8B-B14F-4D97-AF65-F5344CB8AC3E}">
        <p14:creationId xmlns:p14="http://schemas.microsoft.com/office/powerpoint/2010/main" val="137509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contenus">
    <p:spTree>
      <p:nvGrpSpPr>
        <p:cNvPr id="1" name=""/>
        <p:cNvGrpSpPr/>
        <p:nvPr/>
      </p:nvGrpSpPr>
      <p:grpSpPr>
        <a:xfrm>
          <a:off x="0" y="0"/>
          <a:ext cx="0" cy="0"/>
          <a:chOff x="0" y="0"/>
          <a:chExt cx="0" cy="0"/>
        </a:xfrm>
      </p:grpSpPr>
      <p:sp>
        <p:nvSpPr>
          <p:cNvPr id="3" name="Espace réservé du texte 2"/>
          <p:cNvSpPr>
            <a:spLocks noGrp="1"/>
          </p:cNvSpPr>
          <p:nvPr>
            <p:ph type="body" sz="quarter" idx="18" hasCustomPrompt="1"/>
          </p:nvPr>
        </p:nvSpPr>
        <p:spPr>
          <a:xfrm>
            <a:off x="1484660" y="1713011"/>
            <a:ext cx="9680230" cy="353914"/>
          </a:xfrm>
          <a:prstGeom prst="rect">
            <a:avLst/>
          </a:prstGeom>
        </p:spPr>
        <p:txBody>
          <a:bodyPr/>
          <a:lstStyle>
            <a:lvl1pPr marL="228587" indent="-228587">
              <a:buClr>
                <a:srgbClr val="EB6025"/>
              </a:buClr>
              <a:buFont typeface="Arial" panose="020B0604020202020204" pitchFamily="34" charset="0"/>
              <a:buChar char="●"/>
              <a:defRPr sz="1800" b="1" i="0" cap="all" baseline="0">
                <a:solidFill>
                  <a:srgbClr val="A2C748"/>
                </a:solidFill>
                <a:latin typeface="Arial" panose="020B0604020202020204" pitchFamily="34" charset="0"/>
                <a:cs typeface="Arial" panose="020B0604020202020204" pitchFamily="34" charset="0"/>
              </a:defRPr>
            </a:lvl1pPr>
            <a:lvl2pPr marL="457174" indent="0">
              <a:buNone/>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Point 1</a:t>
            </a:r>
          </a:p>
        </p:txBody>
      </p:sp>
      <p:sp>
        <p:nvSpPr>
          <p:cNvPr id="9" name="Espace réservé du texte 8"/>
          <p:cNvSpPr>
            <a:spLocks noGrp="1"/>
          </p:cNvSpPr>
          <p:nvPr>
            <p:ph type="body" sz="quarter" idx="19" hasCustomPrompt="1"/>
          </p:nvPr>
        </p:nvSpPr>
        <p:spPr>
          <a:xfrm>
            <a:off x="868048" y="666750"/>
            <a:ext cx="10662021" cy="762000"/>
          </a:xfrm>
          <a:prstGeom prst="rect">
            <a:avLst/>
          </a:prstGeom>
        </p:spPr>
        <p:txBody>
          <a:bodyPr/>
          <a:lstStyle>
            <a:lvl1pPr marL="0" indent="0">
              <a:buClr>
                <a:srgbClr val="DD3211"/>
              </a:buClr>
              <a:buNone/>
              <a:defRPr sz="2600" cap="all" baseline="0">
                <a:solidFill>
                  <a:srgbClr val="EB6025"/>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Titre de la diapositive</a:t>
            </a:r>
          </a:p>
        </p:txBody>
      </p:sp>
      <p:sp>
        <p:nvSpPr>
          <p:cNvPr id="19" name="Espace réservé du texte 18"/>
          <p:cNvSpPr>
            <a:spLocks noGrp="1"/>
          </p:cNvSpPr>
          <p:nvPr>
            <p:ph type="body" sz="quarter" idx="20" hasCustomPrompt="1"/>
          </p:nvPr>
        </p:nvSpPr>
        <p:spPr>
          <a:xfrm>
            <a:off x="1484663" y="2066928"/>
            <a:ext cx="10045408" cy="733425"/>
          </a:xfrm>
          <a:prstGeom prst="rect">
            <a:avLst/>
          </a:prstGeom>
        </p:spPr>
        <p:txBody>
          <a:bodyPr/>
          <a:lstStyle>
            <a:lvl1pPr marL="180965" indent="0">
              <a:lnSpc>
                <a:spcPct val="100000"/>
              </a:lnSpc>
              <a:spcBef>
                <a:spcPts val="600"/>
              </a:spcBef>
              <a:buNone/>
              <a:defRPr sz="1600" baseline="0">
                <a:solidFill>
                  <a:schemeClr val="bg1">
                    <a:lumMod val="50000"/>
                  </a:schemeClr>
                </a:solidFill>
                <a:latin typeface="Arial" panose="020B0604020202020204" pitchFamily="34" charset="0"/>
                <a:cs typeface="Arial" panose="020B0604020202020204" pitchFamily="34" charset="0"/>
              </a:defRPr>
            </a:lvl1pPr>
          </a:lstStyle>
          <a:p>
            <a:pPr lvl="0"/>
            <a:r>
              <a:rPr lang="fr-FR" dirty="0"/>
              <a:t>Texte normal Texte normal Texte normal Texte normal Texte normal Texte normal Texte normal Texte normal Texte normal Texte normal Texte normal Texte normal Texte normal Texte normal Texte normal Texte normal</a:t>
            </a:r>
          </a:p>
        </p:txBody>
      </p:sp>
      <p:sp>
        <p:nvSpPr>
          <p:cNvPr id="20" name="Espace réservé du texte 18"/>
          <p:cNvSpPr>
            <a:spLocks noGrp="1"/>
          </p:cNvSpPr>
          <p:nvPr>
            <p:ph type="body" sz="quarter" idx="21" hasCustomPrompt="1"/>
          </p:nvPr>
        </p:nvSpPr>
        <p:spPr>
          <a:xfrm>
            <a:off x="1484663" y="2876553"/>
            <a:ext cx="10045408" cy="733425"/>
          </a:xfrm>
          <a:prstGeom prst="rect">
            <a:avLst/>
          </a:prstGeom>
        </p:spPr>
        <p:txBody>
          <a:bodyPr/>
          <a:lstStyle>
            <a:lvl1pPr marL="180965" indent="0">
              <a:lnSpc>
                <a:spcPct val="100000"/>
              </a:lnSpc>
              <a:spcBef>
                <a:spcPts val="600"/>
              </a:spcBef>
              <a:buNone/>
              <a:defRPr sz="1600" b="1" baseline="0">
                <a:solidFill>
                  <a:srgbClr val="EB6025"/>
                </a:solidFill>
                <a:latin typeface="Arial" panose="020B0604020202020204" pitchFamily="34" charset="0"/>
                <a:cs typeface="Arial" panose="020B0604020202020204" pitchFamily="34" charset="0"/>
              </a:defRPr>
            </a:lvl1pPr>
          </a:lstStyle>
          <a:p>
            <a:pPr lvl="0"/>
            <a:r>
              <a:rPr lang="fr-FR" dirty="0"/>
              <a:t>Texte Gras Texte Gras Texte Gras Texte Gras Texte Gras Texte Gras Texte Gras</a:t>
            </a:r>
          </a:p>
        </p:txBody>
      </p:sp>
      <p:sp>
        <p:nvSpPr>
          <p:cNvPr id="10" name="Espace réservé du texte 3"/>
          <p:cNvSpPr>
            <a:spLocks noGrp="1"/>
          </p:cNvSpPr>
          <p:nvPr>
            <p:ph type="body" sz="quarter" idx="22" hasCustomPrompt="1"/>
          </p:nvPr>
        </p:nvSpPr>
        <p:spPr>
          <a:xfrm>
            <a:off x="868048" y="215900"/>
            <a:ext cx="4549775" cy="268288"/>
          </a:xfrm>
          <a:prstGeom prst="rect">
            <a:avLst/>
          </a:prstGeom>
        </p:spPr>
        <p:txBody>
          <a:bodyPr/>
          <a:lstStyle>
            <a:lvl1pPr marL="0" indent="0">
              <a:buFont typeface="+mj-lt"/>
              <a:buNone/>
              <a:tabLst/>
              <a:defRPr sz="1400">
                <a:solidFill>
                  <a:srgbClr val="D70365"/>
                </a:solidFill>
                <a:latin typeface="Arial" panose="020B0604020202020204" pitchFamily="34" charset="0"/>
                <a:cs typeface="Arial" panose="020B0604020202020204" pitchFamily="34" charset="0"/>
              </a:defRPr>
            </a:lvl1pPr>
          </a:lstStyle>
          <a:p>
            <a:pPr lvl="0"/>
            <a:r>
              <a:rPr lang="fr-FR" dirty="0"/>
              <a:t>TITRE PREMIÈRE PARTIE SUR UNE LIGNE</a:t>
            </a:r>
          </a:p>
        </p:txBody>
      </p:sp>
    </p:spTree>
    <p:extLst>
      <p:ext uri="{BB962C8B-B14F-4D97-AF65-F5344CB8AC3E}">
        <p14:creationId xmlns:p14="http://schemas.microsoft.com/office/powerpoint/2010/main" val="2681381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contenus - Puces">
    <p:spTree>
      <p:nvGrpSpPr>
        <p:cNvPr id="1" name=""/>
        <p:cNvGrpSpPr/>
        <p:nvPr/>
      </p:nvGrpSpPr>
      <p:grpSpPr>
        <a:xfrm>
          <a:off x="0" y="0"/>
          <a:ext cx="0" cy="0"/>
          <a:chOff x="0" y="0"/>
          <a:chExt cx="0" cy="0"/>
        </a:xfrm>
      </p:grpSpPr>
      <p:sp>
        <p:nvSpPr>
          <p:cNvPr id="3" name="Espace réservé du texte 2"/>
          <p:cNvSpPr>
            <a:spLocks noGrp="1"/>
          </p:cNvSpPr>
          <p:nvPr>
            <p:ph type="body" sz="quarter" idx="18" hasCustomPrompt="1"/>
          </p:nvPr>
        </p:nvSpPr>
        <p:spPr>
          <a:xfrm>
            <a:off x="1484660" y="1713011"/>
            <a:ext cx="9680230" cy="2144614"/>
          </a:xfrm>
          <a:prstGeom prst="rect">
            <a:avLst/>
          </a:prstGeom>
        </p:spPr>
        <p:txBody>
          <a:bodyPr/>
          <a:lstStyle>
            <a:lvl1pPr marL="228587" indent="-228587">
              <a:buClr>
                <a:srgbClr val="EB6025"/>
              </a:buClr>
              <a:buFont typeface="Arial" panose="020B0604020202020204" pitchFamily="34" charset="0"/>
              <a:buChar char="●"/>
              <a:defRPr sz="1800" b="1" i="0" cap="all" baseline="0">
                <a:solidFill>
                  <a:srgbClr val="A2C748"/>
                </a:solidFill>
                <a:latin typeface="Arial" panose="020B0604020202020204" pitchFamily="34" charset="0"/>
                <a:cs typeface="Arial" panose="020B0604020202020204" pitchFamily="34" charset="0"/>
              </a:defRPr>
            </a:lvl1pPr>
            <a:lvl2pPr marL="542895" indent="-276210">
              <a:spcBef>
                <a:spcPts val="1200"/>
              </a:spcBef>
              <a:buClr>
                <a:srgbClr val="71777A"/>
              </a:buClr>
              <a:buFont typeface="Wingdings" panose="05000000000000000000" pitchFamily="2" charset="2"/>
              <a:buChar char="ü"/>
              <a:defRPr sz="1800" baseline="0">
                <a:solidFill>
                  <a:schemeClr val="bg1">
                    <a:lumMod val="50000"/>
                  </a:schemeClr>
                </a:solidFill>
                <a:latin typeface="Arial" panose="020B0604020202020204" pitchFamily="34" charset="0"/>
                <a:cs typeface="Arial" panose="020B0604020202020204" pitchFamily="34" charset="0"/>
              </a:defRPr>
            </a:lvl2pPr>
            <a:lvl3pPr marL="627063" indent="-85725">
              <a:spcBef>
                <a:spcPts val="1200"/>
              </a:spcBef>
              <a:buClr>
                <a:srgbClr val="71777A"/>
              </a:buClr>
              <a:buSzPct val="80000"/>
              <a:buFont typeface="Arial" panose="020B0604020202020204" pitchFamily="34" charset="0"/>
              <a:buChar char="_"/>
              <a:defRPr sz="1600" baseline="0">
                <a:solidFill>
                  <a:schemeClr val="bg1">
                    <a:lumMod val="50000"/>
                  </a:schemeClr>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Point 1</a:t>
            </a:r>
          </a:p>
          <a:p>
            <a:pPr lvl="1"/>
            <a:r>
              <a:rPr lang="fr-FR" dirty="0"/>
              <a:t>Niveau 2</a:t>
            </a:r>
          </a:p>
          <a:p>
            <a:pPr lvl="2"/>
            <a:r>
              <a:rPr lang="fr-FR" dirty="0"/>
              <a:t>Niveau 3</a:t>
            </a:r>
          </a:p>
        </p:txBody>
      </p:sp>
      <p:sp>
        <p:nvSpPr>
          <p:cNvPr id="6" name="Espace réservé du texte 3"/>
          <p:cNvSpPr>
            <a:spLocks noGrp="1"/>
          </p:cNvSpPr>
          <p:nvPr>
            <p:ph type="body" sz="quarter" idx="22" hasCustomPrompt="1"/>
          </p:nvPr>
        </p:nvSpPr>
        <p:spPr>
          <a:xfrm>
            <a:off x="868048" y="215900"/>
            <a:ext cx="4549775" cy="268288"/>
          </a:xfrm>
          <a:prstGeom prst="rect">
            <a:avLst/>
          </a:prstGeom>
        </p:spPr>
        <p:txBody>
          <a:bodyPr/>
          <a:lstStyle>
            <a:lvl1pPr marL="0" indent="0">
              <a:buFont typeface="+mj-lt"/>
              <a:buNone/>
              <a:tabLst/>
              <a:defRPr sz="1400" b="0" cap="all" baseline="0">
                <a:solidFill>
                  <a:srgbClr val="D70365"/>
                </a:solidFill>
                <a:latin typeface="Arial" panose="020B0604020202020204" pitchFamily="34" charset="0"/>
                <a:cs typeface="Arial" panose="020B0604020202020204" pitchFamily="34" charset="0"/>
              </a:defRPr>
            </a:lvl1pPr>
          </a:lstStyle>
          <a:p>
            <a:pPr lvl="0"/>
            <a:r>
              <a:rPr lang="fr-FR" dirty="0"/>
              <a:t>TITRE PREMIÈRE PARTIE SUR UNE LIGNE</a:t>
            </a:r>
          </a:p>
        </p:txBody>
      </p:sp>
      <p:sp>
        <p:nvSpPr>
          <p:cNvPr id="7" name="Espace réservé du texte 8"/>
          <p:cNvSpPr>
            <a:spLocks noGrp="1"/>
          </p:cNvSpPr>
          <p:nvPr>
            <p:ph type="body" sz="quarter" idx="19" hasCustomPrompt="1"/>
          </p:nvPr>
        </p:nvSpPr>
        <p:spPr>
          <a:xfrm>
            <a:off x="868048" y="666750"/>
            <a:ext cx="10662021" cy="762000"/>
          </a:xfrm>
          <a:prstGeom prst="rect">
            <a:avLst/>
          </a:prstGeom>
        </p:spPr>
        <p:txBody>
          <a:bodyPr/>
          <a:lstStyle>
            <a:lvl1pPr marL="0" indent="0">
              <a:buClr>
                <a:srgbClr val="DD3211"/>
              </a:buClr>
              <a:buNone/>
              <a:defRPr sz="2600" cap="all" baseline="0">
                <a:solidFill>
                  <a:srgbClr val="EB6025"/>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Titre de la diapositive</a:t>
            </a:r>
          </a:p>
        </p:txBody>
      </p:sp>
    </p:spTree>
    <p:extLst>
      <p:ext uri="{BB962C8B-B14F-4D97-AF65-F5344CB8AC3E}">
        <p14:creationId xmlns:p14="http://schemas.microsoft.com/office/powerpoint/2010/main" val="180376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contenus + images">
    <p:spTree>
      <p:nvGrpSpPr>
        <p:cNvPr id="1" name=""/>
        <p:cNvGrpSpPr/>
        <p:nvPr/>
      </p:nvGrpSpPr>
      <p:grpSpPr>
        <a:xfrm>
          <a:off x="0" y="0"/>
          <a:ext cx="0" cy="0"/>
          <a:chOff x="0" y="0"/>
          <a:chExt cx="0" cy="0"/>
        </a:xfrm>
      </p:grpSpPr>
      <p:sp>
        <p:nvSpPr>
          <p:cNvPr id="4" name="Espace réservé pour une image  3"/>
          <p:cNvSpPr>
            <a:spLocks noGrp="1"/>
          </p:cNvSpPr>
          <p:nvPr>
            <p:ph type="pic" sz="quarter" idx="20"/>
          </p:nvPr>
        </p:nvSpPr>
        <p:spPr>
          <a:xfrm>
            <a:off x="7303576" y="1713011"/>
            <a:ext cx="4226495" cy="2659062"/>
          </a:xfrm>
          <a:prstGeom prst="rect">
            <a:avLst/>
          </a:prstGeom>
        </p:spPr>
        <p:txBody>
          <a:bodyPr/>
          <a:lstStyle>
            <a:lvl1pPr marL="0" indent="0">
              <a:buNone/>
              <a:defRPr sz="1400" b="0" i="1" baseline="0">
                <a:solidFill>
                  <a:srgbClr val="71777A"/>
                </a:solidFill>
                <a:latin typeface="Arial" panose="020B0604020202020204" pitchFamily="34" charset="0"/>
                <a:cs typeface="Arial" panose="020B0604020202020204" pitchFamily="34" charset="0"/>
              </a:defRPr>
            </a:lvl1pPr>
          </a:lstStyle>
          <a:p>
            <a:endParaRPr lang="fr-FR" dirty="0"/>
          </a:p>
        </p:txBody>
      </p:sp>
      <p:sp>
        <p:nvSpPr>
          <p:cNvPr id="7" name="Espace réservé du texte 3"/>
          <p:cNvSpPr>
            <a:spLocks noGrp="1"/>
          </p:cNvSpPr>
          <p:nvPr>
            <p:ph type="body" sz="quarter" idx="22" hasCustomPrompt="1"/>
          </p:nvPr>
        </p:nvSpPr>
        <p:spPr>
          <a:xfrm>
            <a:off x="868048" y="215900"/>
            <a:ext cx="4549775" cy="268288"/>
          </a:xfrm>
          <a:prstGeom prst="rect">
            <a:avLst/>
          </a:prstGeom>
        </p:spPr>
        <p:txBody>
          <a:bodyPr/>
          <a:lstStyle>
            <a:lvl1pPr marL="0" indent="0">
              <a:buFont typeface="+mj-lt"/>
              <a:buNone/>
              <a:tabLst/>
              <a:defRPr sz="1400">
                <a:solidFill>
                  <a:srgbClr val="D70365"/>
                </a:solidFill>
                <a:latin typeface="Arial" panose="020B0604020202020204" pitchFamily="34" charset="0"/>
                <a:cs typeface="Arial" panose="020B0604020202020204" pitchFamily="34" charset="0"/>
              </a:defRPr>
            </a:lvl1pPr>
          </a:lstStyle>
          <a:p>
            <a:pPr lvl="0"/>
            <a:r>
              <a:rPr lang="fr-FR" dirty="0"/>
              <a:t>TITRE PREMIÈRE PARTIE SUR UNE LIGNE</a:t>
            </a:r>
          </a:p>
        </p:txBody>
      </p:sp>
      <p:sp>
        <p:nvSpPr>
          <p:cNvPr id="8" name="Espace réservé du texte 2"/>
          <p:cNvSpPr>
            <a:spLocks noGrp="1"/>
          </p:cNvSpPr>
          <p:nvPr>
            <p:ph type="body" sz="quarter" idx="18" hasCustomPrompt="1"/>
          </p:nvPr>
        </p:nvSpPr>
        <p:spPr>
          <a:xfrm>
            <a:off x="1484660" y="1713011"/>
            <a:ext cx="5383973" cy="2144614"/>
          </a:xfrm>
          <a:prstGeom prst="rect">
            <a:avLst/>
          </a:prstGeom>
        </p:spPr>
        <p:txBody>
          <a:bodyPr/>
          <a:lstStyle>
            <a:lvl1pPr marL="228587" indent="-228587">
              <a:buClr>
                <a:srgbClr val="EB6025"/>
              </a:buClr>
              <a:buFont typeface="Arial" panose="020B0604020202020204" pitchFamily="34" charset="0"/>
              <a:buChar char="●"/>
              <a:defRPr sz="1800" b="1" i="0" cap="all" baseline="0">
                <a:solidFill>
                  <a:srgbClr val="A2C748"/>
                </a:solidFill>
                <a:latin typeface="Arial" panose="020B0604020202020204" pitchFamily="34" charset="0"/>
                <a:cs typeface="Arial" panose="020B0604020202020204" pitchFamily="34" charset="0"/>
              </a:defRPr>
            </a:lvl1pPr>
            <a:lvl2pPr marL="542895" indent="-276210">
              <a:spcBef>
                <a:spcPts val="1200"/>
              </a:spcBef>
              <a:buClr>
                <a:srgbClr val="71777A"/>
              </a:buClr>
              <a:buFont typeface="Wingdings" panose="05000000000000000000" pitchFamily="2" charset="2"/>
              <a:buChar char="ü"/>
              <a:defRPr sz="1800" baseline="0">
                <a:solidFill>
                  <a:schemeClr val="bg1">
                    <a:lumMod val="50000"/>
                  </a:schemeClr>
                </a:solidFill>
                <a:latin typeface="Arial" panose="020B0604020202020204" pitchFamily="34" charset="0"/>
                <a:cs typeface="Arial" panose="020B0604020202020204" pitchFamily="34" charset="0"/>
              </a:defRPr>
            </a:lvl2pPr>
            <a:lvl3pPr marL="627063" indent="-85725">
              <a:spcBef>
                <a:spcPts val="1200"/>
              </a:spcBef>
              <a:buClr>
                <a:srgbClr val="71777A"/>
              </a:buClr>
              <a:buSzPct val="80000"/>
              <a:buFont typeface="Arial" panose="020B0604020202020204" pitchFamily="34" charset="0"/>
              <a:buChar char="_"/>
              <a:defRPr sz="1600" baseline="0">
                <a:solidFill>
                  <a:schemeClr val="bg1">
                    <a:lumMod val="50000"/>
                  </a:schemeClr>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Point 1</a:t>
            </a:r>
          </a:p>
          <a:p>
            <a:pPr lvl="1"/>
            <a:r>
              <a:rPr lang="fr-FR" dirty="0"/>
              <a:t>Niveau 2</a:t>
            </a:r>
          </a:p>
          <a:p>
            <a:pPr lvl="2"/>
            <a:r>
              <a:rPr lang="fr-FR" dirty="0"/>
              <a:t>Niveau 3</a:t>
            </a:r>
          </a:p>
        </p:txBody>
      </p:sp>
      <p:sp>
        <p:nvSpPr>
          <p:cNvPr id="10" name="Espace réservé du texte 8"/>
          <p:cNvSpPr>
            <a:spLocks noGrp="1"/>
          </p:cNvSpPr>
          <p:nvPr>
            <p:ph type="body" sz="quarter" idx="19" hasCustomPrompt="1"/>
          </p:nvPr>
        </p:nvSpPr>
        <p:spPr>
          <a:xfrm>
            <a:off x="868048" y="666750"/>
            <a:ext cx="10662021" cy="762000"/>
          </a:xfrm>
          <a:prstGeom prst="rect">
            <a:avLst/>
          </a:prstGeom>
        </p:spPr>
        <p:txBody>
          <a:bodyPr/>
          <a:lstStyle>
            <a:lvl1pPr marL="0" indent="0">
              <a:buClr>
                <a:srgbClr val="DD3211"/>
              </a:buClr>
              <a:buNone/>
              <a:defRPr sz="2600" cap="all" baseline="0">
                <a:solidFill>
                  <a:srgbClr val="EB6025"/>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Titre de la diapositive</a:t>
            </a:r>
          </a:p>
        </p:txBody>
      </p:sp>
    </p:spTree>
    <p:extLst>
      <p:ext uri="{BB962C8B-B14F-4D97-AF65-F5344CB8AC3E}">
        <p14:creationId xmlns:p14="http://schemas.microsoft.com/office/powerpoint/2010/main" val="83512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age de contenus + graphiques">
    <p:spTree>
      <p:nvGrpSpPr>
        <p:cNvPr id="1" name=""/>
        <p:cNvGrpSpPr/>
        <p:nvPr/>
      </p:nvGrpSpPr>
      <p:grpSpPr>
        <a:xfrm>
          <a:off x="0" y="0"/>
          <a:ext cx="0" cy="0"/>
          <a:chOff x="0" y="0"/>
          <a:chExt cx="0" cy="0"/>
        </a:xfrm>
      </p:grpSpPr>
      <p:sp>
        <p:nvSpPr>
          <p:cNvPr id="6" name="Espace réservé du graphique 5"/>
          <p:cNvSpPr>
            <a:spLocks noGrp="1"/>
          </p:cNvSpPr>
          <p:nvPr>
            <p:ph type="chart" sz="quarter" idx="20"/>
          </p:nvPr>
        </p:nvSpPr>
        <p:spPr>
          <a:xfrm>
            <a:off x="1484663" y="3105153"/>
            <a:ext cx="9422808" cy="3305175"/>
          </a:xfrm>
          <a:prstGeom prst="rect">
            <a:avLst/>
          </a:prstGeom>
        </p:spPr>
        <p:txBody>
          <a:bodyPr/>
          <a:lstStyle>
            <a:lvl1pPr marL="0" indent="0">
              <a:buNone/>
              <a:defRPr sz="1400" b="0" i="1" baseline="0">
                <a:solidFill>
                  <a:srgbClr val="71777A"/>
                </a:solidFill>
                <a:latin typeface="Arial" panose="020B0604020202020204" pitchFamily="34" charset="0"/>
              </a:defRPr>
            </a:lvl1pPr>
          </a:lstStyle>
          <a:p>
            <a:endParaRPr lang="fr-FR" dirty="0"/>
          </a:p>
        </p:txBody>
      </p:sp>
      <p:sp>
        <p:nvSpPr>
          <p:cNvPr id="7" name="Espace réservé du texte 3"/>
          <p:cNvSpPr>
            <a:spLocks noGrp="1"/>
          </p:cNvSpPr>
          <p:nvPr>
            <p:ph type="body" sz="quarter" idx="22" hasCustomPrompt="1"/>
          </p:nvPr>
        </p:nvSpPr>
        <p:spPr>
          <a:xfrm>
            <a:off x="868048" y="215900"/>
            <a:ext cx="4549775" cy="268288"/>
          </a:xfrm>
          <a:prstGeom prst="rect">
            <a:avLst/>
          </a:prstGeom>
        </p:spPr>
        <p:txBody>
          <a:bodyPr/>
          <a:lstStyle>
            <a:lvl1pPr marL="0" indent="0">
              <a:buFont typeface="+mj-lt"/>
              <a:buNone/>
              <a:tabLst/>
              <a:defRPr sz="1400">
                <a:solidFill>
                  <a:srgbClr val="D70365"/>
                </a:solidFill>
                <a:latin typeface="Arial" panose="020B0604020202020204" pitchFamily="34" charset="0"/>
                <a:cs typeface="Arial" panose="020B0604020202020204" pitchFamily="34" charset="0"/>
              </a:defRPr>
            </a:lvl1pPr>
          </a:lstStyle>
          <a:p>
            <a:pPr lvl="0"/>
            <a:r>
              <a:rPr lang="fr-FR" dirty="0"/>
              <a:t>TITRE PREMIÈRE PARTIE SUR UNE LIGNE</a:t>
            </a:r>
          </a:p>
        </p:txBody>
      </p:sp>
      <p:sp>
        <p:nvSpPr>
          <p:cNvPr id="8" name="Espace réservé du texte 2"/>
          <p:cNvSpPr>
            <a:spLocks noGrp="1"/>
          </p:cNvSpPr>
          <p:nvPr>
            <p:ph type="body" sz="quarter" idx="18" hasCustomPrompt="1"/>
          </p:nvPr>
        </p:nvSpPr>
        <p:spPr>
          <a:xfrm>
            <a:off x="1484660" y="1713011"/>
            <a:ext cx="9680230" cy="1179045"/>
          </a:xfrm>
          <a:prstGeom prst="rect">
            <a:avLst/>
          </a:prstGeom>
        </p:spPr>
        <p:txBody>
          <a:bodyPr/>
          <a:lstStyle>
            <a:lvl1pPr marL="228587" indent="-228587">
              <a:buClr>
                <a:srgbClr val="EB6025"/>
              </a:buClr>
              <a:buFont typeface="Arial" panose="020B0604020202020204" pitchFamily="34" charset="0"/>
              <a:buChar char="●"/>
              <a:defRPr sz="1800" b="1" i="0" cap="all" baseline="0">
                <a:solidFill>
                  <a:srgbClr val="A2C748"/>
                </a:solidFill>
                <a:latin typeface="Arial" panose="020B0604020202020204" pitchFamily="34" charset="0"/>
                <a:cs typeface="Arial" panose="020B0604020202020204" pitchFamily="34" charset="0"/>
              </a:defRPr>
            </a:lvl1pPr>
            <a:lvl2pPr marL="542895" indent="-276210">
              <a:spcBef>
                <a:spcPts val="1200"/>
              </a:spcBef>
              <a:buClr>
                <a:srgbClr val="71777A"/>
              </a:buClr>
              <a:buFont typeface="Wingdings" panose="05000000000000000000" pitchFamily="2" charset="2"/>
              <a:buChar char="ü"/>
              <a:defRPr sz="1800" baseline="0">
                <a:solidFill>
                  <a:schemeClr val="bg1">
                    <a:lumMod val="50000"/>
                  </a:schemeClr>
                </a:solidFill>
                <a:latin typeface="Arial" panose="020B0604020202020204" pitchFamily="34" charset="0"/>
                <a:cs typeface="Arial" panose="020B0604020202020204" pitchFamily="34" charset="0"/>
              </a:defRPr>
            </a:lvl2pPr>
            <a:lvl3pPr marL="627063" indent="-85725">
              <a:spcBef>
                <a:spcPts val="1200"/>
              </a:spcBef>
              <a:buClr>
                <a:srgbClr val="71777A"/>
              </a:buClr>
              <a:buSzPct val="80000"/>
              <a:buFont typeface="Arial" panose="020B0604020202020204" pitchFamily="34" charset="0"/>
              <a:buChar char="_"/>
              <a:defRPr sz="1600" baseline="0">
                <a:solidFill>
                  <a:schemeClr val="bg1">
                    <a:lumMod val="50000"/>
                  </a:schemeClr>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Point 1</a:t>
            </a:r>
          </a:p>
          <a:p>
            <a:pPr lvl="1"/>
            <a:r>
              <a:rPr lang="fr-FR" dirty="0"/>
              <a:t>Niveau 2</a:t>
            </a:r>
          </a:p>
          <a:p>
            <a:pPr lvl="2"/>
            <a:r>
              <a:rPr lang="fr-FR" dirty="0"/>
              <a:t>Niveau 3</a:t>
            </a:r>
          </a:p>
        </p:txBody>
      </p:sp>
      <p:sp>
        <p:nvSpPr>
          <p:cNvPr id="10" name="Espace réservé du texte 8"/>
          <p:cNvSpPr>
            <a:spLocks noGrp="1"/>
          </p:cNvSpPr>
          <p:nvPr>
            <p:ph type="body" sz="quarter" idx="19" hasCustomPrompt="1"/>
          </p:nvPr>
        </p:nvSpPr>
        <p:spPr>
          <a:xfrm>
            <a:off x="868048" y="666750"/>
            <a:ext cx="10662021" cy="762000"/>
          </a:xfrm>
          <a:prstGeom prst="rect">
            <a:avLst/>
          </a:prstGeom>
        </p:spPr>
        <p:txBody>
          <a:bodyPr/>
          <a:lstStyle>
            <a:lvl1pPr marL="0" indent="0">
              <a:buClr>
                <a:srgbClr val="DD3211"/>
              </a:buClr>
              <a:buNone/>
              <a:defRPr sz="2600" cap="all" baseline="0">
                <a:solidFill>
                  <a:srgbClr val="EB6025"/>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Titre de la diapositive</a:t>
            </a:r>
          </a:p>
        </p:txBody>
      </p:sp>
    </p:spTree>
    <p:extLst>
      <p:ext uri="{BB962C8B-B14F-4D97-AF65-F5344CB8AC3E}">
        <p14:creationId xmlns:p14="http://schemas.microsoft.com/office/powerpoint/2010/main" val="335013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contenus vierge">
    <p:spTree>
      <p:nvGrpSpPr>
        <p:cNvPr id="1" name=""/>
        <p:cNvGrpSpPr/>
        <p:nvPr/>
      </p:nvGrpSpPr>
      <p:grpSpPr>
        <a:xfrm>
          <a:off x="0" y="0"/>
          <a:ext cx="0" cy="0"/>
          <a:chOff x="0" y="0"/>
          <a:chExt cx="0" cy="0"/>
        </a:xfrm>
      </p:grpSpPr>
      <p:sp>
        <p:nvSpPr>
          <p:cNvPr id="6" name="Espace réservé du texte 3"/>
          <p:cNvSpPr>
            <a:spLocks noGrp="1"/>
          </p:cNvSpPr>
          <p:nvPr>
            <p:ph type="body" sz="quarter" idx="22" hasCustomPrompt="1"/>
          </p:nvPr>
        </p:nvSpPr>
        <p:spPr>
          <a:xfrm>
            <a:off x="868048" y="215900"/>
            <a:ext cx="4549775" cy="268288"/>
          </a:xfrm>
          <a:prstGeom prst="rect">
            <a:avLst/>
          </a:prstGeom>
        </p:spPr>
        <p:txBody>
          <a:bodyPr/>
          <a:lstStyle>
            <a:lvl1pPr marL="0" indent="0">
              <a:buFont typeface="+mj-lt"/>
              <a:buNone/>
              <a:tabLst/>
              <a:defRPr sz="1400">
                <a:solidFill>
                  <a:srgbClr val="D70365"/>
                </a:solidFill>
                <a:latin typeface="Arial" panose="020B0604020202020204" pitchFamily="34" charset="0"/>
                <a:cs typeface="Arial" panose="020B0604020202020204" pitchFamily="34" charset="0"/>
              </a:defRPr>
            </a:lvl1pPr>
          </a:lstStyle>
          <a:p>
            <a:pPr lvl="0"/>
            <a:r>
              <a:rPr lang="fr-FR" dirty="0"/>
              <a:t>TITRE PREMIÈRE PARTIE SUR UNE LIGNE</a:t>
            </a:r>
          </a:p>
        </p:txBody>
      </p:sp>
      <p:sp>
        <p:nvSpPr>
          <p:cNvPr id="7" name="Espace réservé du texte 8"/>
          <p:cNvSpPr>
            <a:spLocks noGrp="1"/>
          </p:cNvSpPr>
          <p:nvPr>
            <p:ph type="body" sz="quarter" idx="19" hasCustomPrompt="1"/>
          </p:nvPr>
        </p:nvSpPr>
        <p:spPr>
          <a:xfrm>
            <a:off x="868048" y="666750"/>
            <a:ext cx="10662021" cy="762000"/>
          </a:xfrm>
          <a:prstGeom prst="rect">
            <a:avLst/>
          </a:prstGeom>
        </p:spPr>
        <p:txBody>
          <a:bodyPr/>
          <a:lstStyle>
            <a:lvl1pPr marL="0" indent="0">
              <a:buClr>
                <a:srgbClr val="DD3211"/>
              </a:buClr>
              <a:buNone/>
              <a:defRPr sz="2600" cap="all" baseline="0">
                <a:solidFill>
                  <a:srgbClr val="EB6025"/>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Titre de la diapositive</a:t>
            </a:r>
          </a:p>
        </p:txBody>
      </p:sp>
    </p:spTree>
    <p:extLst>
      <p:ext uri="{BB962C8B-B14F-4D97-AF65-F5344CB8AC3E}">
        <p14:creationId xmlns:p14="http://schemas.microsoft.com/office/powerpoint/2010/main" val="25322726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3"/>
            <a:ext cx="12163647" cy="7559675"/>
          </a:xfrm>
          <a:prstGeom prst="rect">
            <a:avLst/>
          </a:prstGeom>
          <a:solidFill>
            <a:srgbClr val="D70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7" name="Imag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616218">
            <a:off x="8796986" y="983719"/>
            <a:ext cx="3849313" cy="4998184"/>
          </a:xfrm>
          <a:prstGeom prst="rect">
            <a:avLst/>
          </a:prstGeom>
        </p:spPr>
      </p:pic>
      <p:pic>
        <p:nvPicPr>
          <p:cNvPr id="18" name="Imag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9195" y="6401858"/>
            <a:ext cx="2295828" cy="832003"/>
          </a:xfrm>
          <a:prstGeom prst="rect">
            <a:avLst/>
          </a:prstGeom>
        </p:spPr>
      </p:pic>
    </p:spTree>
    <p:extLst>
      <p:ext uri="{BB962C8B-B14F-4D97-AF65-F5344CB8AC3E}">
        <p14:creationId xmlns:p14="http://schemas.microsoft.com/office/powerpoint/2010/main" val="3844701027"/>
      </p:ext>
    </p:extLst>
  </p:cSld>
  <p:clrMap bg1="lt1" tx1="dk1" bg2="lt2" tx2="dk2" accent1="accent1" accent2="accent2" accent3="accent3" accent4="accent4" accent5="accent5" accent6="accent6" hlink="hlink" folHlink="folHlink"/>
  <p:sldLayoutIdLst>
    <p:sldLayoutId id="2147483684" r:id="rId1"/>
  </p:sldLayoutIdLst>
  <p:hf hdr="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3"/>
            <a:ext cx="12163647" cy="7559675"/>
          </a:xfrm>
          <a:prstGeom prst="rect">
            <a:avLst/>
          </a:prstGeom>
          <a:solidFill>
            <a:srgbClr val="D70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 name="Slide Number Placeholder 5"/>
          <p:cNvSpPr txBox="1">
            <a:spLocks/>
          </p:cNvSpPr>
          <p:nvPr userDrawn="1"/>
        </p:nvSpPr>
        <p:spPr>
          <a:xfrm>
            <a:off x="12163647" y="6773549"/>
            <a:ext cx="1276129" cy="486554"/>
          </a:xfrm>
          <a:prstGeom prst="rect">
            <a:avLst/>
          </a:prstGeom>
        </p:spPr>
        <p:txBody>
          <a:bodyPr anchor="ctr" anchorCtr="0"/>
          <a:lstStyle>
            <a:defPPr>
              <a:defRPr lang="fr-FR"/>
            </a:defPPr>
            <a:lvl1pPr marL="0" algn="ctr" defTabSz="914400" rtl="0" eaLnBrk="1" latinLnBrk="0" hangingPunct="1">
              <a:defRPr sz="1200" b="1" kern="1200">
                <a:solidFill>
                  <a:srgbClr val="4BBBB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06CEAA-A87F-427A-A9C6-A7805F61D1E0}" type="slidenum">
              <a:rPr lang="fr-FR" smtClean="0">
                <a:solidFill>
                  <a:srgbClr val="D70365"/>
                </a:solidFill>
                <a:latin typeface="Arial" panose="020B0604020202020204" pitchFamily="34" charset="0"/>
                <a:cs typeface="Arial" panose="020B0604020202020204" pitchFamily="34" charset="0"/>
              </a:rPr>
              <a:pPr/>
              <a:t>‹N°›</a:t>
            </a:fld>
            <a:endParaRPr lang="fr-FR" dirty="0">
              <a:solidFill>
                <a:srgbClr val="D70365"/>
              </a:solidFill>
              <a:latin typeface="Arial" panose="020B0604020202020204" pitchFamily="34" charset="0"/>
              <a:cs typeface="Arial" panose="020B0604020202020204" pitchFamily="34" charset="0"/>
            </a:endParaRPr>
          </a:p>
        </p:txBody>
      </p:sp>
      <p:pic>
        <p:nvPicPr>
          <p:cNvPr id="7" name="Imag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0823" y="6761922"/>
            <a:ext cx="1358638" cy="492367"/>
          </a:xfrm>
          <a:prstGeom prst="rect">
            <a:avLst/>
          </a:prstGeom>
        </p:spPr>
      </p:pic>
    </p:spTree>
    <p:extLst>
      <p:ext uri="{BB962C8B-B14F-4D97-AF65-F5344CB8AC3E}">
        <p14:creationId xmlns:p14="http://schemas.microsoft.com/office/powerpoint/2010/main" val="304243475"/>
      </p:ext>
    </p:extLst>
  </p:cSld>
  <p:clrMap bg1="lt1" tx1="dk1" bg2="lt2" tx2="dk2" accent1="accent1" accent2="accent2" accent3="accent3" accent4="accent4" accent5="accent5" accent6="accent6" hlink="hlink" folHlink="folHlink"/>
  <p:sldLayoutIdLst>
    <p:sldLayoutId id="2147483678" r:id="rId1"/>
    <p:sldLayoutId id="2147483685" r:id="rId2"/>
  </p:sldLayoutIdLst>
  <p:hf hdr="0"/>
  <p:txStyles>
    <p:titleStyle>
      <a:lvl1pPr algn="l" defTabSz="91434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7" indent="-228587" algn="l" defTabSz="91434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48" rtl="0" eaLnBrk="1" latinLnBrk="0" hangingPunct="1">
        <a:defRPr sz="1800" kern="1200">
          <a:solidFill>
            <a:schemeClr val="tx1"/>
          </a:solidFill>
          <a:latin typeface="+mn-lt"/>
          <a:ea typeface="+mn-ea"/>
          <a:cs typeface="+mn-cs"/>
        </a:defRPr>
      </a:lvl1pPr>
      <a:lvl2pPr marL="457174" algn="l" defTabSz="914348" rtl="0" eaLnBrk="1" latinLnBrk="0" hangingPunct="1">
        <a:defRPr sz="1800" kern="1200">
          <a:solidFill>
            <a:schemeClr val="tx1"/>
          </a:solidFill>
          <a:latin typeface="+mn-lt"/>
          <a:ea typeface="+mn-ea"/>
          <a:cs typeface="+mn-cs"/>
        </a:defRPr>
      </a:lvl2pPr>
      <a:lvl3pPr marL="914348" algn="l" defTabSz="914348" rtl="0" eaLnBrk="1" latinLnBrk="0" hangingPunct="1">
        <a:defRPr sz="1800" kern="1200">
          <a:solidFill>
            <a:schemeClr val="tx1"/>
          </a:solidFill>
          <a:latin typeface="+mn-lt"/>
          <a:ea typeface="+mn-ea"/>
          <a:cs typeface="+mn-cs"/>
        </a:defRPr>
      </a:lvl3pPr>
      <a:lvl4pPr marL="1371522" algn="l" defTabSz="914348" rtl="0" eaLnBrk="1" latinLnBrk="0" hangingPunct="1">
        <a:defRPr sz="1800" kern="1200">
          <a:solidFill>
            <a:schemeClr val="tx1"/>
          </a:solidFill>
          <a:latin typeface="+mn-lt"/>
          <a:ea typeface="+mn-ea"/>
          <a:cs typeface="+mn-cs"/>
        </a:defRPr>
      </a:lvl4pPr>
      <a:lvl5pPr marL="1828697" algn="l" defTabSz="914348" rtl="0" eaLnBrk="1" latinLnBrk="0" hangingPunct="1">
        <a:defRPr sz="1800" kern="1200">
          <a:solidFill>
            <a:schemeClr val="tx1"/>
          </a:solidFill>
          <a:latin typeface="+mn-lt"/>
          <a:ea typeface="+mn-ea"/>
          <a:cs typeface="+mn-cs"/>
        </a:defRPr>
      </a:lvl5pPr>
      <a:lvl6pPr marL="2285871" algn="l" defTabSz="914348" rtl="0" eaLnBrk="1" latinLnBrk="0" hangingPunct="1">
        <a:defRPr sz="1800" kern="1200">
          <a:solidFill>
            <a:schemeClr val="tx1"/>
          </a:solidFill>
          <a:latin typeface="+mn-lt"/>
          <a:ea typeface="+mn-ea"/>
          <a:cs typeface="+mn-cs"/>
        </a:defRPr>
      </a:lvl6pPr>
      <a:lvl7pPr marL="2743045" algn="l" defTabSz="914348" rtl="0" eaLnBrk="1" latinLnBrk="0" hangingPunct="1">
        <a:defRPr sz="1800" kern="1200">
          <a:solidFill>
            <a:schemeClr val="tx1"/>
          </a:solidFill>
          <a:latin typeface="+mn-lt"/>
          <a:ea typeface="+mn-ea"/>
          <a:cs typeface="+mn-cs"/>
        </a:defRPr>
      </a:lvl7pPr>
      <a:lvl8pPr marL="3200219" algn="l" defTabSz="914348" rtl="0" eaLnBrk="1" latinLnBrk="0" hangingPunct="1">
        <a:defRPr sz="1800" kern="1200">
          <a:solidFill>
            <a:schemeClr val="tx1"/>
          </a:solidFill>
          <a:latin typeface="+mn-lt"/>
          <a:ea typeface="+mn-ea"/>
          <a:cs typeface="+mn-cs"/>
        </a:defRPr>
      </a:lvl8pPr>
      <a:lvl9pPr marL="3657393" algn="l" defTabSz="91434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flipH="1">
            <a:off x="12163647" y="3"/>
            <a:ext cx="1276128" cy="7559675"/>
          </a:xfrm>
          <a:prstGeom prst="rect">
            <a:avLst/>
          </a:prstGeom>
          <a:solidFill>
            <a:srgbClr val="D70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5" name="Slide Number Placeholder 5"/>
          <p:cNvSpPr txBox="1">
            <a:spLocks/>
          </p:cNvSpPr>
          <p:nvPr userDrawn="1"/>
        </p:nvSpPr>
        <p:spPr>
          <a:xfrm>
            <a:off x="12163647" y="6773549"/>
            <a:ext cx="1276129" cy="486554"/>
          </a:xfrm>
          <a:prstGeom prst="rect">
            <a:avLst/>
          </a:prstGeom>
        </p:spPr>
        <p:txBody>
          <a:bodyPr anchor="ctr" anchorCtr="0"/>
          <a:lstStyle>
            <a:defPPr>
              <a:defRPr lang="fr-FR"/>
            </a:defPPr>
            <a:lvl1pPr marL="0" algn="ctr" defTabSz="914400" rtl="0" eaLnBrk="1" latinLnBrk="0" hangingPunct="1">
              <a:defRPr sz="1200" b="1" kern="1200">
                <a:solidFill>
                  <a:srgbClr val="4BBBB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06CEAA-A87F-427A-A9C6-A7805F61D1E0}" type="slidenum">
              <a:rPr lang="fr-FR" smtClean="0">
                <a:solidFill>
                  <a:schemeClr val="bg1"/>
                </a:solidFill>
                <a:latin typeface="Arial" panose="020B0604020202020204" pitchFamily="34" charset="0"/>
                <a:cs typeface="Arial" panose="020B0604020202020204" pitchFamily="34" charset="0"/>
              </a:rPr>
              <a:pPr/>
              <a:t>‹N°›</a:t>
            </a:fld>
            <a:endParaRPr lang="fr-FR" dirty="0">
              <a:solidFill>
                <a:schemeClr val="bg1"/>
              </a:solidFill>
              <a:latin typeface="Arial" panose="020B0604020202020204" pitchFamily="34" charset="0"/>
              <a:cs typeface="Arial" panose="020B0604020202020204" pitchFamily="34" charset="0"/>
            </a:endParaRPr>
          </a:p>
        </p:txBody>
      </p:sp>
      <p:pic>
        <p:nvPicPr>
          <p:cNvPr id="8" name="Image 7"/>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520822" y="6773549"/>
            <a:ext cx="1356232" cy="491496"/>
          </a:xfrm>
          <a:prstGeom prst="rect">
            <a:avLst/>
          </a:prstGeom>
        </p:spPr>
      </p:pic>
    </p:spTree>
    <p:extLst>
      <p:ext uri="{BB962C8B-B14F-4D97-AF65-F5344CB8AC3E}">
        <p14:creationId xmlns:p14="http://schemas.microsoft.com/office/powerpoint/2010/main" val="4272370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9" r:id="rId3"/>
    <p:sldLayoutId id="2147483681" r:id="rId4"/>
    <p:sldLayoutId id="2147483682" r:id="rId5"/>
    <p:sldLayoutId id="2147483680" r:id="rId6"/>
    <p:sldLayoutId id="2147483686" r:id="rId7"/>
  </p:sldLayoutIdLst>
  <p:hf hdr="0"/>
  <p:txStyles>
    <p:titleStyle>
      <a:lvl1pPr algn="l" defTabSz="91434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7" indent="-228587" algn="l" defTabSz="91434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48" rtl="0" eaLnBrk="1" latinLnBrk="0" hangingPunct="1">
        <a:defRPr sz="1800" kern="1200">
          <a:solidFill>
            <a:schemeClr val="tx1"/>
          </a:solidFill>
          <a:latin typeface="+mn-lt"/>
          <a:ea typeface="+mn-ea"/>
          <a:cs typeface="+mn-cs"/>
        </a:defRPr>
      </a:lvl1pPr>
      <a:lvl2pPr marL="457174" algn="l" defTabSz="914348" rtl="0" eaLnBrk="1" latinLnBrk="0" hangingPunct="1">
        <a:defRPr sz="1800" kern="1200">
          <a:solidFill>
            <a:schemeClr val="tx1"/>
          </a:solidFill>
          <a:latin typeface="+mn-lt"/>
          <a:ea typeface="+mn-ea"/>
          <a:cs typeface="+mn-cs"/>
        </a:defRPr>
      </a:lvl2pPr>
      <a:lvl3pPr marL="914348" algn="l" defTabSz="914348" rtl="0" eaLnBrk="1" latinLnBrk="0" hangingPunct="1">
        <a:defRPr sz="1800" kern="1200">
          <a:solidFill>
            <a:schemeClr val="tx1"/>
          </a:solidFill>
          <a:latin typeface="+mn-lt"/>
          <a:ea typeface="+mn-ea"/>
          <a:cs typeface="+mn-cs"/>
        </a:defRPr>
      </a:lvl3pPr>
      <a:lvl4pPr marL="1371522" algn="l" defTabSz="914348" rtl="0" eaLnBrk="1" latinLnBrk="0" hangingPunct="1">
        <a:defRPr sz="1800" kern="1200">
          <a:solidFill>
            <a:schemeClr val="tx1"/>
          </a:solidFill>
          <a:latin typeface="+mn-lt"/>
          <a:ea typeface="+mn-ea"/>
          <a:cs typeface="+mn-cs"/>
        </a:defRPr>
      </a:lvl4pPr>
      <a:lvl5pPr marL="1828697" algn="l" defTabSz="914348" rtl="0" eaLnBrk="1" latinLnBrk="0" hangingPunct="1">
        <a:defRPr sz="1800" kern="1200">
          <a:solidFill>
            <a:schemeClr val="tx1"/>
          </a:solidFill>
          <a:latin typeface="+mn-lt"/>
          <a:ea typeface="+mn-ea"/>
          <a:cs typeface="+mn-cs"/>
        </a:defRPr>
      </a:lvl5pPr>
      <a:lvl6pPr marL="2285871" algn="l" defTabSz="914348" rtl="0" eaLnBrk="1" latinLnBrk="0" hangingPunct="1">
        <a:defRPr sz="1800" kern="1200">
          <a:solidFill>
            <a:schemeClr val="tx1"/>
          </a:solidFill>
          <a:latin typeface="+mn-lt"/>
          <a:ea typeface="+mn-ea"/>
          <a:cs typeface="+mn-cs"/>
        </a:defRPr>
      </a:lvl6pPr>
      <a:lvl7pPr marL="2743045" algn="l" defTabSz="914348" rtl="0" eaLnBrk="1" latinLnBrk="0" hangingPunct="1">
        <a:defRPr sz="1800" kern="1200">
          <a:solidFill>
            <a:schemeClr val="tx1"/>
          </a:solidFill>
          <a:latin typeface="+mn-lt"/>
          <a:ea typeface="+mn-ea"/>
          <a:cs typeface="+mn-cs"/>
        </a:defRPr>
      </a:lvl7pPr>
      <a:lvl8pPr marL="3200219" algn="l" defTabSz="914348" rtl="0" eaLnBrk="1" latinLnBrk="0" hangingPunct="1">
        <a:defRPr sz="1800" kern="1200">
          <a:solidFill>
            <a:schemeClr val="tx1"/>
          </a:solidFill>
          <a:latin typeface="+mn-lt"/>
          <a:ea typeface="+mn-ea"/>
          <a:cs typeface="+mn-cs"/>
        </a:defRPr>
      </a:lvl8pPr>
      <a:lvl9pPr marL="3657393" algn="l" defTabSz="91434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08873" y="2267557"/>
            <a:ext cx="9633577" cy="946041"/>
          </a:xfrm>
        </p:spPr>
        <p:txBody>
          <a:bodyPr/>
          <a:lstStyle/>
          <a:p>
            <a:r>
              <a:rPr lang="fr-FR" dirty="0"/>
              <a:t>L’Épargne des ménages :</a:t>
            </a:r>
          </a:p>
        </p:txBody>
      </p:sp>
      <p:sp>
        <p:nvSpPr>
          <p:cNvPr id="3" name="Espace réservé du texte 2"/>
          <p:cNvSpPr>
            <a:spLocks noGrp="1"/>
          </p:cNvSpPr>
          <p:nvPr>
            <p:ph type="body" sz="quarter" idx="11"/>
          </p:nvPr>
        </p:nvSpPr>
        <p:spPr>
          <a:xfrm>
            <a:off x="408873" y="3415773"/>
            <a:ext cx="8655382" cy="995496"/>
          </a:xfrm>
        </p:spPr>
        <p:txBody>
          <a:bodyPr/>
          <a:lstStyle/>
          <a:p>
            <a:r>
              <a:rPr lang="fr-FR" dirty="0"/>
              <a:t>un canal de financement de l’Économie</a:t>
            </a:r>
            <a:br>
              <a:rPr lang="fr-FR" dirty="0"/>
            </a:br>
            <a:endParaRPr lang="fr-FR" dirty="0"/>
          </a:p>
        </p:txBody>
      </p:sp>
      <p:sp>
        <p:nvSpPr>
          <p:cNvPr id="11" name="Espace réservé du texte 10"/>
          <p:cNvSpPr>
            <a:spLocks noGrp="1"/>
          </p:cNvSpPr>
          <p:nvPr>
            <p:ph type="body" sz="quarter" idx="14"/>
          </p:nvPr>
        </p:nvSpPr>
        <p:spPr>
          <a:xfrm>
            <a:off x="408873" y="6827531"/>
            <a:ext cx="7666555" cy="344558"/>
          </a:xfrm>
        </p:spPr>
        <p:txBody>
          <a:bodyPr/>
          <a:lstStyle/>
          <a:p>
            <a:r>
              <a:rPr lang="fr-FR" sz="1800" dirty="0"/>
              <a:t>Août 2023</a:t>
            </a:r>
          </a:p>
        </p:txBody>
      </p:sp>
      <p:sp>
        <p:nvSpPr>
          <p:cNvPr id="5" name="Espace réservé du texte 10">
            <a:extLst>
              <a:ext uri="{FF2B5EF4-FFF2-40B4-BE49-F238E27FC236}">
                <a16:creationId xmlns:a16="http://schemas.microsoft.com/office/drawing/2014/main" id="{C1BD9203-D1E1-485C-BC3D-91E8C7A5DD46}"/>
              </a:ext>
            </a:extLst>
          </p:cNvPr>
          <p:cNvSpPr txBox="1">
            <a:spLocks/>
          </p:cNvSpPr>
          <p:nvPr/>
        </p:nvSpPr>
        <p:spPr>
          <a:xfrm>
            <a:off x="408873" y="6117290"/>
            <a:ext cx="7666555" cy="344558"/>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200" b="0" i="0" kern="1200" baseline="0">
                <a:solidFill>
                  <a:schemeClr val="bg1"/>
                </a:solidFill>
                <a:latin typeface="Arial" panose="020B0604020202020204" pitchFamily="34" charset="0"/>
                <a:ea typeface="+mn-ea"/>
                <a:cs typeface="Arial" panose="020B060402020202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sz="1800" i="1" dirty="0"/>
              <a:t>Études économiques</a:t>
            </a:r>
          </a:p>
        </p:txBody>
      </p:sp>
    </p:spTree>
    <p:extLst>
      <p:ext uri="{BB962C8B-B14F-4D97-AF65-F5344CB8AC3E}">
        <p14:creationId xmlns:p14="http://schemas.microsoft.com/office/powerpoint/2010/main" val="111744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2717264" y="3045573"/>
            <a:ext cx="9342463" cy="1460500"/>
          </a:xfrm>
        </p:spPr>
        <p:txBody>
          <a:bodyPr/>
          <a:lstStyle/>
          <a:p>
            <a:r>
              <a:rPr lang="fr-FR" sz="5000" cap="none" dirty="0"/>
              <a:t>Situation de l’épargne réglementée </a:t>
            </a:r>
            <a:endParaRPr lang="fr-FR" sz="5000" dirty="0"/>
          </a:p>
        </p:txBody>
      </p:sp>
      <p:sp>
        <p:nvSpPr>
          <p:cNvPr id="3" name="Espace réservé du texte 2"/>
          <p:cNvSpPr>
            <a:spLocks noGrp="1"/>
          </p:cNvSpPr>
          <p:nvPr>
            <p:ph type="body" idx="12"/>
          </p:nvPr>
        </p:nvSpPr>
        <p:spPr/>
        <p:txBody>
          <a:bodyPr/>
          <a:lstStyle/>
          <a:p>
            <a:r>
              <a:rPr lang="fr-FR" dirty="0"/>
              <a:t>II</a:t>
            </a:r>
          </a:p>
        </p:txBody>
      </p:sp>
    </p:spTree>
    <p:extLst>
      <p:ext uri="{BB962C8B-B14F-4D97-AF65-F5344CB8AC3E}">
        <p14:creationId xmlns:p14="http://schemas.microsoft.com/office/powerpoint/2010/main" val="2950078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C78F4A-CCF4-7C5F-AE33-73DEE8EB4173}"/>
              </a:ext>
            </a:extLst>
          </p:cNvPr>
          <p:cNvSpPr/>
          <p:nvPr/>
        </p:nvSpPr>
        <p:spPr>
          <a:xfrm>
            <a:off x="10411525" y="6884317"/>
            <a:ext cx="1382233" cy="4820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8"/>
          </p:nvPr>
        </p:nvSpPr>
        <p:spPr>
          <a:xfrm>
            <a:off x="868047" y="1305551"/>
            <a:ext cx="10307953" cy="1379789"/>
          </a:xfrm>
        </p:spPr>
        <p:txBody>
          <a:bodyPr/>
          <a:lstStyle/>
          <a:p>
            <a:pPr marL="266685" lvl="1" indent="0" algn="just">
              <a:lnSpc>
                <a:spcPct val="100000"/>
              </a:lnSpc>
              <a:buNone/>
            </a:pPr>
            <a:r>
              <a:rPr lang="fr-FR" b="1" spc="-5" dirty="0"/>
              <a:t>L’épargne réglementée représente une part importante de l’épargne financière des ménages et des ressources bancaires. A la fin du </a:t>
            </a:r>
            <a:r>
              <a:rPr lang="fr-FR" b="1" spc="-5" dirty="0">
                <a:solidFill>
                  <a:srgbClr val="D70365"/>
                </a:solidFill>
              </a:rPr>
              <a:t>T1 2023</a:t>
            </a:r>
            <a:r>
              <a:rPr lang="fr-FR" b="1" spc="-5" dirty="0"/>
              <a:t>, l’</a:t>
            </a:r>
            <a:r>
              <a:rPr lang="fr-FR" b="1" spc="-5" dirty="0">
                <a:solidFill>
                  <a:srgbClr val="A2C748"/>
                </a:solidFill>
              </a:rPr>
              <a:t>épargne réglementée </a:t>
            </a:r>
            <a:r>
              <a:rPr lang="fr-FR" b="1" spc="-5" dirty="0"/>
              <a:t>des ménages atteint </a:t>
            </a:r>
            <a:r>
              <a:rPr lang="fr-FR" b="1" spc="-5" dirty="0">
                <a:solidFill>
                  <a:srgbClr val="D70365"/>
                </a:solidFill>
              </a:rPr>
              <a:t>902,6 milliards </a:t>
            </a:r>
            <a:r>
              <a:rPr lang="fr-FR" b="1" spc="-5" dirty="0"/>
              <a:t>(soit </a:t>
            </a:r>
            <a:r>
              <a:rPr lang="fr-FR" b="1" spc="-5" dirty="0">
                <a:solidFill>
                  <a:srgbClr val="D70365"/>
                </a:solidFill>
              </a:rPr>
              <a:t>15%</a:t>
            </a:r>
            <a:r>
              <a:rPr lang="fr-FR" b="1" spc="-5" dirty="0"/>
              <a:t> du </a:t>
            </a:r>
            <a:r>
              <a:rPr lang="fr-FR" b="1" spc="-5" dirty="0">
                <a:solidFill>
                  <a:srgbClr val="A2C748"/>
                </a:solidFill>
              </a:rPr>
              <a:t>patrimoine financier des Français</a:t>
            </a:r>
            <a:r>
              <a:rPr lang="fr-FR" b="1" spc="-5" dirty="0"/>
              <a:t>).</a:t>
            </a:r>
          </a:p>
          <a:p>
            <a:pPr marL="266685" lvl="1" indent="0" algn="just">
              <a:lnSpc>
                <a:spcPct val="100000"/>
              </a:lnSpc>
              <a:buNone/>
            </a:pPr>
            <a:r>
              <a:rPr lang="fr-FR" sz="1200" i="1" spc="-5" dirty="0"/>
              <a:t>Source: Banque de France</a:t>
            </a:r>
          </a:p>
        </p:txBody>
      </p:sp>
      <p:sp>
        <p:nvSpPr>
          <p:cNvPr id="18" name="ZoneTexte 17"/>
          <p:cNvSpPr txBox="1"/>
          <p:nvPr/>
        </p:nvSpPr>
        <p:spPr>
          <a:xfrm>
            <a:off x="136566" y="2574615"/>
            <a:ext cx="5281257"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Evolution de l’encours trimestriel de l’épargne réglementée</a:t>
            </a:r>
          </a:p>
          <a:p>
            <a:pPr algn="just"/>
            <a:r>
              <a:rPr lang="fr-FR" sz="1400" b="1" i="1" dirty="0">
                <a:solidFill>
                  <a:srgbClr val="D70365"/>
                </a:solidFill>
                <a:latin typeface="Arial" panose="020B0604020202020204" pitchFamily="34" charset="0"/>
                <a:cs typeface="Arial" panose="020B0604020202020204" pitchFamily="34" charset="0"/>
              </a:rPr>
              <a:t>(en milliards d’euros)</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19" name="Tableau 18"/>
          <p:cNvGraphicFramePr>
            <a:graphicFrameLocks noGrp="1"/>
          </p:cNvGraphicFramePr>
          <p:nvPr>
            <p:extLst>
              <p:ext uri="{D42A27DB-BD31-4B8C-83A1-F6EECF244321}">
                <p14:modId xmlns:p14="http://schemas.microsoft.com/office/powerpoint/2010/main" val="1225359512"/>
              </p:ext>
            </p:extLst>
          </p:nvPr>
        </p:nvGraphicFramePr>
        <p:xfrm>
          <a:off x="5929151" y="3264615"/>
          <a:ext cx="6715781" cy="3396545"/>
        </p:xfrm>
        <a:graphic>
          <a:graphicData uri="http://schemas.openxmlformats.org/drawingml/2006/table">
            <a:tbl>
              <a:tblPr firstRow="1" bandRow="1">
                <a:tableStyleId>{5C22544A-7EE6-4342-B048-85BDC9FD1C3A}</a:tableStyleId>
              </a:tblPr>
              <a:tblGrid>
                <a:gridCol w="1398541">
                  <a:extLst>
                    <a:ext uri="{9D8B030D-6E8A-4147-A177-3AD203B41FA5}">
                      <a16:colId xmlns:a16="http://schemas.microsoft.com/office/drawing/2014/main" val="20000"/>
                    </a:ext>
                  </a:extLst>
                </a:gridCol>
                <a:gridCol w="1358246">
                  <a:extLst>
                    <a:ext uri="{9D8B030D-6E8A-4147-A177-3AD203B41FA5}">
                      <a16:colId xmlns:a16="http://schemas.microsoft.com/office/drawing/2014/main" val="20001"/>
                    </a:ext>
                  </a:extLst>
                </a:gridCol>
                <a:gridCol w="1308675">
                  <a:extLst>
                    <a:ext uri="{9D8B030D-6E8A-4147-A177-3AD203B41FA5}">
                      <a16:colId xmlns:a16="http://schemas.microsoft.com/office/drawing/2014/main" val="20002"/>
                    </a:ext>
                  </a:extLst>
                </a:gridCol>
                <a:gridCol w="1337286">
                  <a:extLst>
                    <a:ext uri="{9D8B030D-6E8A-4147-A177-3AD203B41FA5}">
                      <a16:colId xmlns:a16="http://schemas.microsoft.com/office/drawing/2014/main" val="20003"/>
                    </a:ext>
                  </a:extLst>
                </a:gridCol>
                <a:gridCol w="1313033">
                  <a:extLst>
                    <a:ext uri="{9D8B030D-6E8A-4147-A177-3AD203B41FA5}">
                      <a16:colId xmlns:a16="http://schemas.microsoft.com/office/drawing/2014/main" val="20004"/>
                    </a:ext>
                  </a:extLst>
                </a:gridCol>
              </a:tblGrid>
              <a:tr h="356278">
                <a:tc>
                  <a:txBody>
                    <a:bodyPr/>
                    <a:lstStyle/>
                    <a:p>
                      <a:pPr algn="ctr"/>
                      <a:endParaRPr lang="fr-FR" sz="1600" dirty="0"/>
                    </a:p>
                  </a:txBody>
                  <a:tcPr anchor="ctr">
                    <a:solidFill>
                      <a:srgbClr val="D70365"/>
                    </a:solidFill>
                  </a:tcPr>
                </a:tc>
                <a:tc>
                  <a:txBody>
                    <a:bodyPr/>
                    <a:lstStyle/>
                    <a:p>
                      <a:pPr algn="ctr"/>
                      <a:r>
                        <a:rPr lang="fr-FR" sz="1600" dirty="0"/>
                        <a:t>Livret A</a:t>
                      </a:r>
                    </a:p>
                  </a:txBody>
                  <a:tcPr anchor="ctr">
                    <a:solidFill>
                      <a:srgbClr val="D70365"/>
                    </a:solidFill>
                  </a:tcPr>
                </a:tc>
                <a:tc>
                  <a:txBody>
                    <a:bodyPr/>
                    <a:lstStyle/>
                    <a:p>
                      <a:pPr algn="ctr"/>
                      <a:r>
                        <a:rPr lang="fr-FR" sz="1600" dirty="0"/>
                        <a:t>LDDS</a:t>
                      </a:r>
                    </a:p>
                  </a:txBody>
                  <a:tcPr anchor="ctr">
                    <a:solidFill>
                      <a:srgbClr val="D70365"/>
                    </a:solidFill>
                  </a:tcPr>
                </a:tc>
                <a:tc>
                  <a:txBody>
                    <a:bodyPr/>
                    <a:lstStyle/>
                    <a:p>
                      <a:pPr algn="ctr"/>
                      <a:r>
                        <a:rPr lang="fr-FR" sz="1600" dirty="0"/>
                        <a:t>PEL</a:t>
                      </a:r>
                    </a:p>
                  </a:txBody>
                  <a:tcPr anchor="ctr">
                    <a:solidFill>
                      <a:srgbClr val="D70365"/>
                    </a:solidFill>
                  </a:tcPr>
                </a:tc>
                <a:tc>
                  <a:txBody>
                    <a:bodyPr/>
                    <a:lstStyle/>
                    <a:p>
                      <a:pPr algn="ctr"/>
                      <a:r>
                        <a:rPr lang="fr-FR" sz="1600" dirty="0"/>
                        <a:t>LEP</a:t>
                      </a:r>
                    </a:p>
                  </a:txBody>
                  <a:tcPr anchor="ctr">
                    <a:solidFill>
                      <a:srgbClr val="D70365"/>
                    </a:solidFill>
                  </a:tcPr>
                </a:tc>
                <a:extLst>
                  <a:ext uri="{0D108BD9-81ED-4DB2-BD59-A6C34878D82A}">
                    <a16:rowId xmlns:a16="http://schemas.microsoft.com/office/drawing/2014/main" val="10000"/>
                  </a:ext>
                </a:extLst>
              </a:tr>
              <a:tr h="564108">
                <a:tc>
                  <a:txBody>
                    <a:bodyPr/>
                    <a:lstStyle/>
                    <a:p>
                      <a:pPr algn="ctr"/>
                      <a:r>
                        <a:rPr lang="fr-FR" sz="1400" dirty="0">
                          <a:solidFill>
                            <a:schemeClr val="tx1"/>
                          </a:solidFill>
                        </a:rPr>
                        <a:t>Nombre</a:t>
                      </a:r>
                    </a:p>
                    <a:p>
                      <a:pPr algn="ctr"/>
                      <a:r>
                        <a:rPr lang="fr-FR" sz="1400" dirty="0">
                          <a:solidFill>
                            <a:schemeClr val="tx1"/>
                          </a:solidFill>
                        </a:rPr>
                        <a:t>(en</a:t>
                      </a:r>
                      <a:r>
                        <a:rPr lang="fr-FR" sz="1400" baseline="0" dirty="0">
                          <a:solidFill>
                            <a:schemeClr val="tx1"/>
                          </a:solidFill>
                        </a:rPr>
                        <a:t> millions)¹</a:t>
                      </a:r>
                      <a:endParaRPr lang="fr-FR" sz="1400" dirty="0">
                        <a:solidFill>
                          <a:schemeClr val="tx1"/>
                        </a:solidFill>
                      </a:endParaRPr>
                    </a:p>
                  </a:txBody>
                  <a:tcPr anchor="ctr"/>
                </a:tc>
                <a:tc>
                  <a:txBody>
                    <a:bodyPr/>
                    <a:lstStyle/>
                    <a:p>
                      <a:pPr algn="ctr"/>
                      <a:r>
                        <a:rPr lang="fr-FR" sz="1400" dirty="0">
                          <a:solidFill>
                            <a:schemeClr val="tx1">
                              <a:lumMod val="95000"/>
                              <a:lumOff val="5000"/>
                            </a:schemeClr>
                          </a:solidFill>
                        </a:rPr>
                        <a:t>56</a:t>
                      </a:r>
                    </a:p>
                  </a:txBody>
                  <a:tcPr anchor="ctr"/>
                </a:tc>
                <a:tc>
                  <a:txBody>
                    <a:bodyPr/>
                    <a:lstStyle/>
                    <a:p>
                      <a:pPr algn="ctr"/>
                      <a:r>
                        <a:rPr lang="fr-FR" sz="1400" dirty="0">
                          <a:solidFill>
                            <a:schemeClr val="tx1">
                              <a:lumMod val="95000"/>
                              <a:lumOff val="5000"/>
                            </a:schemeClr>
                          </a:solidFill>
                        </a:rPr>
                        <a:t>24,8</a:t>
                      </a:r>
                    </a:p>
                  </a:txBody>
                  <a:tcPr anchor="ctr"/>
                </a:tc>
                <a:tc>
                  <a:txBody>
                    <a:bodyPr/>
                    <a:lstStyle/>
                    <a:p>
                      <a:pPr algn="ctr"/>
                      <a:r>
                        <a:rPr lang="fr-FR" sz="1400" dirty="0">
                          <a:solidFill>
                            <a:schemeClr val="tx1">
                              <a:lumMod val="95000"/>
                              <a:lumOff val="5000"/>
                            </a:schemeClr>
                          </a:solidFill>
                        </a:rPr>
                        <a:t>11,3</a:t>
                      </a:r>
                    </a:p>
                  </a:txBody>
                  <a:tcPr anchor="ctr"/>
                </a:tc>
                <a:tc>
                  <a:txBody>
                    <a:bodyPr/>
                    <a:lstStyle/>
                    <a:p>
                      <a:pPr algn="ctr"/>
                      <a:r>
                        <a:rPr lang="fr-FR" sz="1400" dirty="0">
                          <a:solidFill>
                            <a:schemeClr val="tx1">
                              <a:lumMod val="95000"/>
                              <a:lumOff val="5000"/>
                            </a:schemeClr>
                          </a:solidFill>
                        </a:rPr>
                        <a:t>8,3</a:t>
                      </a:r>
                      <a:r>
                        <a:rPr lang="fr-FR" sz="1400" baseline="30000" dirty="0">
                          <a:solidFill>
                            <a:schemeClr val="tx1">
                              <a:lumMod val="95000"/>
                              <a:lumOff val="5000"/>
                            </a:schemeClr>
                          </a:solidFill>
                        </a:rPr>
                        <a:t>3</a:t>
                      </a:r>
                    </a:p>
                  </a:txBody>
                  <a:tcPr anchor="ctr"/>
                </a:tc>
                <a:extLst>
                  <a:ext uri="{0D108BD9-81ED-4DB2-BD59-A6C34878D82A}">
                    <a16:rowId xmlns:a16="http://schemas.microsoft.com/office/drawing/2014/main" val="10001"/>
                  </a:ext>
                </a:extLst>
              </a:tr>
              <a:tr h="801627">
                <a:tc>
                  <a:txBody>
                    <a:bodyPr/>
                    <a:lstStyle/>
                    <a:p>
                      <a:pPr algn="ctr"/>
                      <a:r>
                        <a:rPr lang="fr-FR" sz="1400" dirty="0">
                          <a:solidFill>
                            <a:schemeClr val="tx1"/>
                          </a:solidFill>
                        </a:rPr>
                        <a:t>Encours</a:t>
                      </a:r>
                    </a:p>
                    <a:p>
                      <a:pPr algn="ctr"/>
                      <a:r>
                        <a:rPr lang="fr-FR" sz="1400" dirty="0">
                          <a:solidFill>
                            <a:schemeClr val="tx1"/>
                          </a:solidFill>
                        </a:rPr>
                        <a:t>(en milliards d’euros)</a:t>
                      </a:r>
                    </a:p>
                  </a:txBody>
                  <a:tcPr anchor="ctr"/>
                </a:tc>
                <a:tc>
                  <a:txBody>
                    <a:bodyPr/>
                    <a:lstStyle/>
                    <a:p>
                      <a:pPr algn="ctr"/>
                      <a:r>
                        <a:rPr lang="fr-FR" sz="1400" dirty="0">
                          <a:solidFill>
                            <a:schemeClr val="tx1">
                              <a:lumMod val="95000"/>
                              <a:lumOff val="5000"/>
                            </a:schemeClr>
                          </a:solidFill>
                        </a:rPr>
                        <a:t>403,4</a:t>
                      </a:r>
                    </a:p>
                    <a:p>
                      <a:pPr algn="ctr"/>
                      <a:r>
                        <a:rPr lang="fr-FR" sz="1400" dirty="0">
                          <a:solidFill>
                            <a:schemeClr val="tx1">
                              <a:lumMod val="95000"/>
                              <a:lumOff val="5000"/>
                            </a:schemeClr>
                          </a:solidFill>
                        </a:rPr>
                        <a:t>(Juillet 2023)</a:t>
                      </a:r>
                    </a:p>
                  </a:txBody>
                  <a:tcPr anchor="ctr"/>
                </a:tc>
                <a:tc>
                  <a:txBody>
                    <a:bodyPr/>
                    <a:lstStyle/>
                    <a:p>
                      <a:pPr algn="ctr"/>
                      <a:r>
                        <a:rPr lang="fr-FR" sz="1400" dirty="0">
                          <a:solidFill>
                            <a:schemeClr val="tx1">
                              <a:lumMod val="95000"/>
                              <a:lumOff val="5000"/>
                            </a:schemeClr>
                          </a:solidFill>
                        </a:rPr>
                        <a:t>144,0</a:t>
                      </a:r>
                    </a:p>
                    <a:p>
                      <a:pPr algn="ctr"/>
                      <a:r>
                        <a:rPr lang="fr-FR" sz="1400" dirty="0">
                          <a:solidFill>
                            <a:schemeClr val="tx1">
                              <a:lumMod val="95000"/>
                              <a:lumOff val="5000"/>
                            </a:schemeClr>
                          </a:solidFill>
                        </a:rPr>
                        <a:t>(Juillet</a:t>
                      </a:r>
                      <a:r>
                        <a:rPr lang="fr-FR" sz="1400" baseline="0" dirty="0">
                          <a:solidFill>
                            <a:schemeClr val="tx1">
                              <a:lumMod val="95000"/>
                              <a:lumOff val="5000"/>
                            </a:schemeClr>
                          </a:solidFill>
                        </a:rPr>
                        <a:t> 2023)</a:t>
                      </a:r>
                      <a:endParaRPr lang="fr-FR" sz="1400" dirty="0">
                        <a:solidFill>
                          <a:schemeClr val="tx1">
                            <a:lumMod val="95000"/>
                            <a:lumOff val="5000"/>
                          </a:schemeClr>
                        </a:solidFill>
                      </a:endParaRPr>
                    </a:p>
                  </a:txBody>
                  <a:tcPr anchor="ctr"/>
                </a:tc>
                <a:tc>
                  <a:txBody>
                    <a:bodyPr/>
                    <a:lstStyle/>
                    <a:p>
                      <a:pPr algn="ctr"/>
                      <a:r>
                        <a:rPr lang="fr-FR" sz="1400" dirty="0">
                          <a:solidFill>
                            <a:schemeClr val="tx1">
                              <a:lumMod val="95000"/>
                              <a:lumOff val="5000"/>
                            </a:schemeClr>
                          </a:solidFill>
                        </a:rPr>
                        <a:t>264,8</a:t>
                      </a:r>
                    </a:p>
                    <a:p>
                      <a:pPr algn="ctr"/>
                      <a:r>
                        <a:rPr lang="fr-FR" sz="1400" dirty="0">
                          <a:solidFill>
                            <a:schemeClr val="tx1">
                              <a:lumMod val="95000"/>
                              <a:lumOff val="5000"/>
                            </a:schemeClr>
                          </a:solidFill>
                        </a:rPr>
                        <a:t>(Juin</a:t>
                      </a:r>
                      <a:r>
                        <a:rPr lang="fr-FR" sz="1400" baseline="0" dirty="0">
                          <a:solidFill>
                            <a:schemeClr val="tx1">
                              <a:lumMod val="95000"/>
                              <a:lumOff val="5000"/>
                            </a:schemeClr>
                          </a:solidFill>
                        </a:rPr>
                        <a:t> 2023</a:t>
                      </a:r>
                      <a:r>
                        <a:rPr lang="fr-FR" sz="1400" dirty="0">
                          <a:solidFill>
                            <a:schemeClr val="tx1">
                              <a:lumMod val="95000"/>
                              <a:lumOff val="5000"/>
                            </a:schemeClr>
                          </a:solidFill>
                        </a:rPr>
                        <a:t>)</a:t>
                      </a:r>
                    </a:p>
                  </a:txBody>
                  <a:tcPr anchor="ctr"/>
                </a:tc>
                <a:tc>
                  <a:txBody>
                    <a:bodyPr/>
                    <a:lstStyle/>
                    <a:p>
                      <a:pPr algn="ctr"/>
                      <a:r>
                        <a:rPr lang="fr-FR" sz="1400" dirty="0">
                          <a:solidFill>
                            <a:schemeClr val="tx1">
                              <a:lumMod val="95000"/>
                              <a:lumOff val="5000"/>
                            </a:schemeClr>
                          </a:solidFill>
                        </a:rPr>
                        <a:t>56,7</a:t>
                      </a:r>
                    </a:p>
                    <a:p>
                      <a:pPr algn="ctr"/>
                      <a:r>
                        <a:rPr lang="fr-FR" sz="1400" dirty="0">
                          <a:solidFill>
                            <a:schemeClr val="tx1">
                              <a:lumMod val="95000"/>
                              <a:lumOff val="5000"/>
                            </a:schemeClr>
                          </a:solidFill>
                        </a:rPr>
                        <a:t>(Juin</a:t>
                      </a:r>
                      <a:r>
                        <a:rPr lang="fr-FR" sz="1400" baseline="0" dirty="0">
                          <a:solidFill>
                            <a:schemeClr val="tx1">
                              <a:lumMod val="95000"/>
                              <a:lumOff val="5000"/>
                            </a:schemeClr>
                          </a:solidFill>
                        </a:rPr>
                        <a:t> 2023</a:t>
                      </a:r>
                      <a:r>
                        <a:rPr lang="fr-FR" sz="1400" dirty="0">
                          <a:solidFill>
                            <a:schemeClr val="tx1">
                              <a:lumMod val="95000"/>
                              <a:lumOff val="5000"/>
                            </a:schemeClr>
                          </a:solidFill>
                        </a:rPr>
                        <a:t>)</a:t>
                      </a:r>
                    </a:p>
                  </a:txBody>
                  <a:tcPr anchor="ctr"/>
                </a:tc>
                <a:extLst>
                  <a:ext uri="{0D108BD9-81ED-4DB2-BD59-A6C34878D82A}">
                    <a16:rowId xmlns:a16="http://schemas.microsoft.com/office/drawing/2014/main" val="10002"/>
                  </a:ext>
                </a:extLst>
              </a:tr>
              <a:tr h="564108">
                <a:tc>
                  <a:txBody>
                    <a:bodyPr/>
                    <a:lstStyle/>
                    <a:p>
                      <a:pPr algn="ctr"/>
                      <a:r>
                        <a:rPr lang="fr-FR" sz="1400" dirty="0">
                          <a:solidFill>
                            <a:schemeClr val="tx1"/>
                          </a:solidFill>
                        </a:rPr>
                        <a:t>Taux</a:t>
                      </a:r>
                      <a:r>
                        <a:rPr lang="fr-FR" sz="1400" baseline="0" dirty="0">
                          <a:solidFill>
                            <a:schemeClr val="tx1"/>
                          </a:solidFill>
                        </a:rPr>
                        <a:t> de détention¹</a:t>
                      </a:r>
                      <a:endParaRPr lang="fr-FR" sz="1400" dirty="0">
                        <a:solidFill>
                          <a:schemeClr val="tx1"/>
                        </a:solidFill>
                      </a:endParaRPr>
                    </a:p>
                  </a:txBody>
                  <a:tcPr anchor="ctr"/>
                </a:tc>
                <a:tc>
                  <a:txBody>
                    <a:bodyPr/>
                    <a:lstStyle/>
                    <a:p>
                      <a:pPr algn="ctr"/>
                      <a:r>
                        <a:rPr lang="fr-FR" sz="1400" dirty="0">
                          <a:solidFill>
                            <a:schemeClr val="tx1">
                              <a:lumMod val="95000"/>
                              <a:lumOff val="5000"/>
                            </a:schemeClr>
                          </a:solidFill>
                        </a:rPr>
                        <a:t>81%</a:t>
                      </a:r>
                      <a:r>
                        <a:rPr lang="fr-FR" sz="1400" baseline="30000" dirty="0">
                          <a:solidFill>
                            <a:schemeClr val="tx1">
                              <a:lumMod val="95000"/>
                              <a:lumOff val="5000"/>
                            </a:schemeClr>
                          </a:solidFill>
                        </a:rPr>
                        <a:t>2</a:t>
                      </a:r>
                    </a:p>
                  </a:txBody>
                  <a:tcPr anchor="ctr"/>
                </a:tc>
                <a:tc>
                  <a:txBody>
                    <a:bodyPr/>
                    <a:lstStyle/>
                    <a:p>
                      <a:pPr algn="ctr"/>
                      <a:r>
                        <a:rPr lang="fr-FR" sz="1400" dirty="0">
                          <a:solidFill>
                            <a:schemeClr val="tx1">
                              <a:lumMod val="95000"/>
                              <a:lumOff val="5000"/>
                            </a:schemeClr>
                          </a:solidFill>
                        </a:rPr>
                        <a:t>46,2%</a:t>
                      </a:r>
                    </a:p>
                  </a:txBody>
                  <a:tcPr anchor="ctr"/>
                </a:tc>
                <a:tc>
                  <a:txBody>
                    <a:bodyPr/>
                    <a:lstStyle/>
                    <a:p>
                      <a:pPr algn="ctr"/>
                      <a:r>
                        <a:rPr lang="fr-FR" sz="1400">
                          <a:solidFill>
                            <a:schemeClr val="tx1">
                              <a:lumMod val="95000"/>
                              <a:lumOff val="5000"/>
                            </a:schemeClr>
                          </a:solidFill>
                        </a:rPr>
                        <a:t>16,5%</a:t>
                      </a:r>
                      <a:endParaRPr lang="fr-FR" sz="1400" dirty="0">
                        <a:solidFill>
                          <a:schemeClr val="tx1">
                            <a:lumMod val="95000"/>
                            <a:lumOff val="5000"/>
                          </a:schemeClr>
                        </a:solidFill>
                      </a:endParaRPr>
                    </a:p>
                  </a:txBody>
                  <a:tcPr anchor="ctr"/>
                </a:tc>
                <a:tc>
                  <a:txBody>
                    <a:bodyPr/>
                    <a:lstStyle/>
                    <a:p>
                      <a:pPr algn="ctr"/>
                      <a:r>
                        <a:rPr lang="fr-FR" sz="1400" baseline="0" dirty="0">
                          <a:solidFill>
                            <a:schemeClr val="tx1"/>
                          </a:solidFill>
                        </a:rPr>
                        <a:t>44,8%</a:t>
                      </a:r>
                      <a:r>
                        <a:rPr lang="fr-FR" sz="1400" baseline="30000" dirty="0">
                          <a:solidFill>
                            <a:schemeClr val="tx1"/>
                          </a:solidFill>
                        </a:rPr>
                        <a:t>4</a:t>
                      </a:r>
                    </a:p>
                  </a:txBody>
                  <a:tcPr anchor="ctr"/>
                </a:tc>
                <a:extLst>
                  <a:ext uri="{0D108BD9-81ED-4DB2-BD59-A6C34878D82A}">
                    <a16:rowId xmlns:a16="http://schemas.microsoft.com/office/drawing/2014/main" val="10003"/>
                  </a:ext>
                </a:extLst>
              </a:tr>
              <a:tr h="1110424">
                <a:tc>
                  <a:txBody>
                    <a:bodyPr/>
                    <a:lstStyle/>
                    <a:p>
                      <a:pPr algn="ctr"/>
                      <a:r>
                        <a:rPr lang="fr-FR" sz="1400" dirty="0">
                          <a:solidFill>
                            <a:schemeClr val="tx1"/>
                          </a:solidFill>
                        </a:rPr>
                        <a:t>Taux</a:t>
                      </a:r>
                    </a:p>
                  </a:txBody>
                  <a:tcPr anchor="ctr">
                    <a:solidFill>
                      <a:srgbClr val="EAEFF7"/>
                    </a:solidFill>
                  </a:tcPr>
                </a:tc>
                <a:tc>
                  <a:txBody>
                    <a:bodyPr/>
                    <a:lstStyle/>
                    <a:p>
                      <a:pPr algn="ctr"/>
                      <a:r>
                        <a:rPr lang="fr-FR" sz="1400" b="1" dirty="0">
                          <a:solidFill>
                            <a:schemeClr val="tx1">
                              <a:lumMod val="95000"/>
                              <a:lumOff val="5000"/>
                            </a:schemeClr>
                          </a:solidFill>
                        </a:rPr>
                        <a:t>3% </a:t>
                      </a:r>
                      <a:r>
                        <a:rPr lang="fr-FR" sz="1400" b="0" dirty="0">
                          <a:solidFill>
                            <a:schemeClr val="tx1">
                              <a:lumMod val="95000"/>
                              <a:lumOff val="5000"/>
                            </a:schemeClr>
                          </a:solidFill>
                        </a:rPr>
                        <a:t>depuis le </a:t>
                      </a:r>
                      <a:r>
                        <a:rPr lang="fr-FR" sz="1400" dirty="0">
                          <a:solidFill>
                            <a:schemeClr val="tx1">
                              <a:lumMod val="95000"/>
                              <a:lumOff val="5000"/>
                            </a:schemeClr>
                          </a:solidFill>
                        </a:rPr>
                        <a:t>1</a:t>
                      </a:r>
                      <a:r>
                        <a:rPr lang="fr-FR" sz="1400" baseline="30000" dirty="0">
                          <a:solidFill>
                            <a:schemeClr val="tx1">
                              <a:lumMod val="95000"/>
                              <a:lumOff val="5000"/>
                            </a:schemeClr>
                          </a:solidFill>
                        </a:rPr>
                        <a:t>er</a:t>
                      </a:r>
                      <a:r>
                        <a:rPr lang="fr-FR" sz="1400" dirty="0">
                          <a:solidFill>
                            <a:schemeClr val="tx1">
                              <a:lumMod val="95000"/>
                              <a:lumOff val="5000"/>
                            </a:schemeClr>
                          </a:solidFill>
                        </a:rPr>
                        <a:t> février 2023</a:t>
                      </a:r>
                    </a:p>
                  </a:txBody>
                  <a:tcPr anchor="ctr">
                    <a:solidFill>
                      <a:srgbClr val="EAEFF7"/>
                    </a:solidFill>
                  </a:tcPr>
                </a:tc>
                <a:tc>
                  <a:txBody>
                    <a:bodyPr/>
                    <a:lstStyle/>
                    <a:p>
                      <a:pPr algn="ctr"/>
                      <a:r>
                        <a:rPr lang="fr-FR" sz="1400" b="1" dirty="0">
                          <a:solidFill>
                            <a:schemeClr val="tx1">
                              <a:lumMod val="95000"/>
                              <a:lumOff val="5000"/>
                            </a:schemeClr>
                          </a:solidFill>
                        </a:rPr>
                        <a:t>3% </a:t>
                      </a:r>
                      <a:r>
                        <a:rPr lang="fr-FR" sz="1400" b="0" dirty="0">
                          <a:solidFill>
                            <a:schemeClr val="tx1">
                              <a:lumMod val="95000"/>
                              <a:lumOff val="5000"/>
                            </a:schemeClr>
                          </a:solidFill>
                        </a:rPr>
                        <a:t>depuis le </a:t>
                      </a:r>
                      <a:r>
                        <a:rPr lang="fr-FR" sz="1400" dirty="0">
                          <a:solidFill>
                            <a:schemeClr val="tx1">
                              <a:lumMod val="95000"/>
                              <a:lumOff val="5000"/>
                            </a:schemeClr>
                          </a:solidFill>
                        </a:rPr>
                        <a:t>1</a:t>
                      </a:r>
                      <a:r>
                        <a:rPr lang="fr-FR" sz="1400" baseline="30000" dirty="0">
                          <a:solidFill>
                            <a:schemeClr val="tx1">
                              <a:lumMod val="95000"/>
                              <a:lumOff val="5000"/>
                            </a:schemeClr>
                          </a:solidFill>
                        </a:rPr>
                        <a:t>er</a:t>
                      </a:r>
                      <a:r>
                        <a:rPr lang="fr-FR" sz="1400" dirty="0">
                          <a:solidFill>
                            <a:schemeClr val="tx1">
                              <a:lumMod val="95000"/>
                              <a:lumOff val="5000"/>
                            </a:schemeClr>
                          </a:solidFill>
                        </a:rPr>
                        <a:t> février 2023</a:t>
                      </a:r>
                    </a:p>
                  </a:txBody>
                  <a:tcPr anchor="ctr">
                    <a:solidFill>
                      <a:srgbClr val="EAEFF7"/>
                    </a:solidFill>
                  </a:tcPr>
                </a:tc>
                <a:tc>
                  <a:txBody>
                    <a:bodyPr/>
                    <a:lstStyle/>
                    <a:p>
                      <a:pPr algn="ctr"/>
                      <a:r>
                        <a:rPr lang="fr-FR" sz="1400" b="1" dirty="0">
                          <a:solidFill>
                            <a:schemeClr val="tx1">
                              <a:lumMod val="95000"/>
                              <a:lumOff val="5000"/>
                            </a:schemeClr>
                          </a:solidFill>
                        </a:rPr>
                        <a:t>2% </a:t>
                      </a:r>
                      <a:r>
                        <a:rPr lang="fr-FR" sz="1400" dirty="0">
                          <a:solidFill>
                            <a:schemeClr val="tx1">
                              <a:lumMod val="95000"/>
                              <a:lumOff val="5000"/>
                            </a:schemeClr>
                          </a:solidFill>
                        </a:rPr>
                        <a:t>depuis le 1</a:t>
                      </a:r>
                      <a:r>
                        <a:rPr lang="fr-FR" sz="1400" baseline="30000" dirty="0">
                          <a:solidFill>
                            <a:schemeClr val="tx1">
                              <a:lumMod val="95000"/>
                              <a:lumOff val="5000"/>
                            </a:schemeClr>
                          </a:solidFill>
                        </a:rPr>
                        <a:t>er</a:t>
                      </a:r>
                      <a:r>
                        <a:rPr lang="fr-FR" sz="1400" dirty="0">
                          <a:solidFill>
                            <a:schemeClr val="tx1">
                              <a:lumMod val="95000"/>
                              <a:lumOff val="5000"/>
                            </a:schemeClr>
                          </a:solidFill>
                        </a:rPr>
                        <a:t> janvier 2023</a:t>
                      </a:r>
                    </a:p>
                  </a:txBody>
                  <a:tcPr anchor="ctr">
                    <a:solidFill>
                      <a:srgbClr val="EAEFF7"/>
                    </a:solidFill>
                  </a:tcPr>
                </a:tc>
                <a:tc>
                  <a:txBody>
                    <a:bodyPr/>
                    <a:lstStyle/>
                    <a:p>
                      <a:pPr algn="ctr"/>
                      <a:r>
                        <a:rPr lang="fr-FR" sz="1400" b="1" dirty="0">
                          <a:solidFill>
                            <a:schemeClr val="tx1">
                              <a:lumMod val="95000"/>
                              <a:lumOff val="5000"/>
                            </a:schemeClr>
                          </a:solidFill>
                        </a:rPr>
                        <a:t>6% </a:t>
                      </a:r>
                      <a:r>
                        <a:rPr lang="fr-FR" sz="1400" b="0" dirty="0">
                          <a:solidFill>
                            <a:schemeClr val="tx1">
                              <a:lumMod val="95000"/>
                              <a:lumOff val="5000"/>
                            </a:schemeClr>
                          </a:solidFill>
                        </a:rPr>
                        <a:t>depuis le </a:t>
                      </a:r>
                      <a:r>
                        <a:rPr lang="fr-FR" sz="1400" dirty="0">
                          <a:solidFill>
                            <a:schemeClr val="tx1">
                              <a:lumMod val="95000"/>
                              <a:lumOff val="5000"/>
                            </a:schemeClr>
                          </a:solidFill>
                        </a:rPr>
                        <a:t>1</a:t>
                      </a:r>
                      <a:r>
                        <a:rPr lang="fr-FR" sz="1400" baseline="30000" dirty="0">
                          <a:solidFill>
                            <a:schemeClr val="tx1">
                              <a:lumMod val="95000"/>
                              <a:lumOff val="5000"/>
                            </a:schemeClr>
                          </a:solidFill>
                        </a:rPr>
                        <a:t>er</a:t>
                      </a:r>
                      <a:r>
                        <a:rPr lang="fr-FR" sz="1400" dirty="0">
                          <a:solidFill>
                            <a:schemeClr val="tx1">
                              <a:lumMod val="95000"/>
                              <a:lumOff val="5000"/>
                            </a:schemeClr>
                          </a:solidFill>
                        </a:rPr>
                        <a:t> août 2023</a:t>
                      </a:r>
                    </a:p>
                  </a:txBody>
                  <a:tcPr anchor="ctr">
                    <a:solidFill>
                      <a:srgbClr val="EAEFF7"/>
                    </a:solidFill>
                  </a:tcPr>
                </a:tc>
                <a:extLst>
                  <a:ext uri="{0D108BD9-81ED-4DB2-BD59-A6C34878D82A}">
                    <a16:rowId xmlns:a16="http://schemas.microsoft.com/office/drawing/2014/main" val="10004"/>
                  </a:ext>
                </a:extLst>
              </a:tr>
            </a:tbl>
          </a:graphicData>
        </a:graphic>
      </p:graphicFrame>
      <p:sp>
        <p:nvSpPr>
          <p:cNvPr id="21" name="Espace réservé du texte 6"/>
          <p:cNvSpPr>
            <a:spLocks noGrp="1"/>
          </p:cNvSpPr>
          <p:nvPr>
            <p:ph type="body" sz="quarter" idx="19"/>
          </p:nvPr>
        </p:nvSpPr>
        <p:spPr>
          <a:xfrm>
            <a:off x="756053" y="657843"/>
            <a:ext cx="10965989" cy="414297"/>
          </a:xfrm>
        </p:spPr>
        <p:txBody>
          <a:bodyPr/>
          <a:lstStyle/>
          <a:p>
            <a:r>
              <a:rPr lang="fr-FR" dirty="0"/>
              <a:t>1. Panorama de l’Épargne réglementée</a:t>
            </a:r>
            <a:endParaRPr lang="fr-FR" sz="1800" dirty="0"/>
          </a:p>
        </p:txBody>
      </p:sp>
      <p:sp>
        <p:nvSpPr>
          <p:cNvPr id="23" name="Rectangle 22"/>
          <p:cNvSpPr/>
          <p:nvPr/>
        </p:nvSpPr>
        <p:spPr>
          <a:xfrm>
            <a:off x="5929151" y="6725882"/>
            <a:ext cx="6078122" cy="246221"/>
          </a:xfrm>
          <a:prstGeom prst="rect">
            <a:avLst/>
          </a:prstGeom>
          <a:solidFill>
            <a:schemeClr val="bg1"/>
          </a:solidFill>
        </p:spPr>
        <p:txBody>
          <a:bodyPr wrap="square">
            <a:spAutoFit/>
          </a:bodyPr>
          <a:lstStyle/>
          <a:p>
            <a:r>
              <a:rPr lang="fr-FR" sz="1000" i="1" dirty="0">
                <a:solidFill>
                  <a:schemeClr val="bg1">
                    <a:lumMod val="50000"/>
                  </a:schemeClr>
                </a:solidFill>
                <a:latin typeface="Arial" panose="020B0604020202020204" pitchFamily="34" charset="0"/>
                <a:cs typeface="Arial" panose="020B0604020202020204" pitchFamily="34" charset="0"/>
              </a:rPr>
              <a:t>¹Données à fin 2022</a:t>
            </a:r>
          </a:p>
        </p:txBody>
      </p:sp>
      <p:sp>
        <p:nvSpPr>
          <p:cNvPr id="9" name="Espace réservé du texte 12">
            <a:extLst>
              <a:ext uri="{FF2B5EF4-FFF2-40B4-BE49-F238E27FC236}">
                <a16:creationId xmlns:a16="http://schemas.microsoft.com/office/drawing/2014/main" id="{B7BC8FAC-427E-4100-AB43-FCD8E8471C32}"/>
              </a:ext>
            </a:extLst>
          </p:cNvPr>
          <p:cNvSpPr>
            <a:spLocks noGrp="1"/>
          </p:cNvSpPr>
          <p:nvPr>
            <p:ph type="body" sz="quarter" idx="22"/>
          </p:nvPr>
        </p:nvSpPr>
        <p:spPr>
          <a:xfrm>
            <a:off x="868048" y="215900"/>
            <a:ext cx="4549775" cy="268288"/>
          </a:xfrm>
        </p:spPr>
        <p:txBody>
          <a:bodyPr/>
          <a:lstStyle/>
          <a:p>
            <a:r>
              <a:rPr lang="fr-FR" dirty="0"/>
              <a:t>L’Épargne des ménages</a:t>
            </a:r>
          </a:p>
        </p:txBody>
      </p:sp>
      <p:sp>
        <p:nvSpPr>
          <p:cNvPr id="11" name="ZoneTexte 10">
            <a:extLst>
              <a:ext uri="{FF2B5EF4-FFF2-40B4-BE49-F238E27FC236}">
                <a16:creationId xmlns:a16="http://schemas.microsoft.com/office/drawing/2014/main" id="{EC20F9D1-03F4-99CC-ED74-EBDE9305C100}"/>
              </a:ext>
            </a:extLst>
          </p:cNvPr>
          <p:cNvSpPr txBox="1"/>
          <p:nvPr/>
        </p:nvSpPr>
        <p:spPr>
          <a:xfrm>
            <a:off x="5929151" y="2572502"/>
            <a:ext cx="6001438" cy="692497"/>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Caractéristiques des principaux produits d'épargne réglementée</a:t>
            </a:r>
          </a:p>
          <a:p>
            <a:pPr algn="just"/>
            <a:br>
              <a:rPr lang="fr-FR" sz="14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Sources : Banque de France et Caisse des dépôts</a:t>
            </a:r>
            <a:endParaRPr lang="fr-FR" sz="1050" i="1" dirty="0">
              <a:solidFill>
                <a:schemeClr val="bg1">
                  <a:lumMod val="50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95FA00D-B4A3-5530-38BF-AED1BFA0BBCF}"/>
              </a:ext>
            </a:extLst>
          </p:cNvPr>
          <p:cNvSpPr/>
          <p:nvPr/>
        </p:nvSpPr>
        <p:spPr>
          <a:xfrm>
            <a:off x="5929151" y="6922395"/>
            <a:ext cx="5447892" cy="246221"/>
          </a:xfrm>
          <a:prstGeom prst="rect">
            <a:avLst/>
          </a:prstGeom>
        </p:spPr>
        <p:txBody>
          <a:bodyPr wrap="square">
            <a:spAutoFit/>
          </a:bodyPr>
          <a:lstStyle/>
          <a:p>
            <a:r>
              <a:rPr lang="fr-FR" sz="1000" i="1" baseline="30000" dirty="0">
                <a:solidFill>
                  <a:schemeClr val="bg1">
                    <a:lumMod val="50000"/>
                  </a:schemeClr>
                </a:solidFill>
                <a:latin typeface="Arial" panose="020B0604020202020204" pitchFamily="34" charset="0"/>
                <a:cs typeface="Arial" panose="020B0604020202020204" pitchFamily="34" charset="0"/>
              </a:rPr>
              <a:t>2</a:t>
            </a:r>
            <a:r>
              <a:rPr lang="fr-FR" sz="1000" i="1" dirty="0">
                <a:solidFill>
                  <a:schemeClr val="bg1">
                    <a:lumMod val="50000"/>
                  </a:schemeClr>
                </a:solidFill>
                <a:latin typeface="Arial" panose="020B0604020202020204" pitchFamily="34" charset="0"/>
                <a:cs typeface="Arial" panose="020B0604020202020204" pitchFamily="34" charset="0"/>
              </a:rPr>
              <a:t>Taux de détention des personnes physiques</a:t>
            </a:r>
          </a:p>
        </p:txBody>
      </p:sp>
      <p:sp>
        <p:nvSpPr>
          <p:cNvPr id="6" name="Rectangle 5">
            <a:extLst>
              <a:ext uri="{FF2B5EF4-FFF2-40B4-BE49-F238E27FC236}">
                <a16:creationId xmlns:a16="http://schemas.microsoft.com/office/drawing/2014/main" id="{6BEBA1C3-ECE2-D450-B20E-6B9D6F00E87B}"/>
              </a:ext>
            </a:extLst>
          </p:cNvPr>
          <p:cNvSpPr/>
          <p:nvPr/>
        </p:nvSpPr>
        <p:spPr>
          <a:xfrm>
            <a:off x="5929151" y="7123140"/>
            <a:ext cx="5447892" cy="246221"/>
          </a:xfrm>
          <a:prstGeom prst="rect">
            <a:avLst/>
          </a:prstGeom>
        </p:spPr>
        <p:txBody>
          <a:bodyPr wrap="square">
            <a:spAutoFit/>
          </a:bodyPr>
          <a:lstStyle/>
          <a:p>
            <a:r>
              <a:rPr lang="fr-FR" sz="1000" i="1" baseline="30000" dirty="0">
                <a:solidFill>
                  <a:schemeClr val="bg1">
                    <a:lumMod val="50000"/>
                  </a:schemeClr>
                </a:solidFill>
                <a:latin typeface="Arial" panose="020B0604020202020204" pitchFamily="34" charset="0"/>
                <a:cs typeface="Arial" panose="020B0604020202020204" pitchFamily="34" charset="0"/>
              </a:rPr>
              <a:t>3</a:t>
            </a:r>
            <a:r>
              <a:rPr lang="fr-FR" sz="1000" i="1" dirty="0">
                <a:solidFill>
                  <a:schemeClr val="bg1">
                    <a:lumMod val="50000"/>
                  </a:schemeClr>
                </a:solidFill>
                <a:latin typeface="Arial" panose="020B0604020202020204" pitchFamily="34" charset="0"/>
                <a:cs typeface="Arial" panose="020B0604020202020204" pitchFamily="34" charset="0"/>
              </a:rPr>
              <a:t>Le nombre de LEP s’établit à 9,7 millions à fin mai 2023, après 8,3 millions fin 2022</a:t>
            </a:r>
          </a:p>
        </p:txBody>
      </p:sp>
      <p:graphicFrame>
        <p:nvGraphicFramePr>
          <p:cNvPr id="2" name="Graphique 1">
            <a:extLst>
              <a:ext uri="{FF2B5EF4-FFF2-40B4-BE49-F238E27FC236}">
                <a16:creationId xmlns:a16="http://schemas.microsoft.com/office/drawing/2014/main" id="{37B74702-0C06-AF85-7F86-86A232CE86EC}"/>
              </a:ext>
            </a:extLst>
          </p:cNvPr>
          <p:cNvGraphicFramePr>
            <a:graphicFrameLocks/>
          </p:cNvGraphicFramePr>
          <p:nvPr>
            <p:extLst>
              <p:ext uri="{D42A27DB-BD31-4B8C-83A1-F6EECF244321}">
                <p14:modId xmlns:p14="http://schemas.microsoft.com/office/powerpoint/2010/main" val="1622930491"/>
              </p:ext>
            </p:extLst>
          </p:nvPr>
        </p:nvGraphicFramePr>
        <p:xfrm>
          <a:off x="136566" y="3592856"/>
          <a:ext cx="5792585" cy="296406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19EEC8FA-9BFD-85FD-ECBB-2A43D89FECCB}"/>
              </a:ext>
            </a:extLst>
          </p:cNvPr>
          <p:cNvSpPr/>
          <p:nvPr/>
        </p:nvSpPr>
        <p:spPr>
          <a:xfrm>
            <a:off x="5929151" y="7313454"/>
            <a:ext cx="5447892" cy="246221"/>
          </a:xfrm>
          <a:prstGeom prst="rect">
            <a:avLst/>
          </a:prstGeom>
        </p:spPr>
        <p:txBody>
          <a:bodyPr wrap="square">
            <a:spAutoFit/>
          </a:bodyPr>
          <a:lstStyle/>
          <a:p>
            <a:r>
              <a:rPr lang="fr-FR" sz="1000" i="1" baseline="30000" dirty="0">
                <a:solidFill>
                  <a:schemeClr val="bg1">
                    <a:lumMod val="50000"/>
                  </a:schemeClr>
                </a:solidFill>
                <a:latin typeface="Arial" panose="020B0604020202020204" pitchFamily="34" charset="0"/>
                <a:cs typeface="Arial" panose="020B0604020202020204" pitchFamily="34" charset="0"/>
              </a:rPr>
              <a:t>4</a:t>
            </a:r>
            <a:r>
              <a:rPr lang="fr-FR" sz="1000" i="1" dirty="0">
                <a:solidFill>
                  <a:schemeClr val="bg1">
                    <a:lumMod val="50000"/>
                  </a:schemeClr>
                </a:solidFill>
                <a:latin typeface="Arial" panose="020B0604020202020204" pitchFamily="34" charset="0"/>
                <a:cs typeface="Arial" panose="020B0604020202020204" pitchFamily="34" charset="0"/>
              </a:rPr>
              <a:t>Taux de détention des personnes éligibles</a:t>
            </a:r>
          </a:p>
        </p:txBody>
      </p:sp>
    </p:spTree>
    <p:extLst>
      <p:ext uri="{BB962C8B-B14F-4D97-AF65-F5344CB8AC3E}">
        <p14:creationId xmlns:p14="http://schemas.microsoft.com/office/powerpoint/2010/main" val="3080286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309477" y="1330860"/>
            <a:ext cx="5666916" cy="3647540"/>
          </a:xfrm>
        </p:spPr>
        <p:txBody>
          <a:bodyPr/>
          <a:lstStyle/>
          <a:p>
            <a:pPr marL="266685" lvl="1" indent="0" algn="ctr">
              <a:lnSpc>
                <a:spcPct val="100000"/>
              </a:lnSpc>
              <a:buNone/>
            </a:pPr>
            <a:r>
              <a:rPr lang="fr-FR" b="1" spc="-5" dirty="0">
                <a:solidFill>
                  <a:srgbClr val="D70365"/>
                </a:solidFill>
              </a:rPr>
              <a:t>Au 31 décembre 2022,</a:t>
            </a:r>
            <a:r>
              <a:rPr lang="fr-FR" b="1" spc="-5" dirty="0"/>
              <a:t> </a:t>
            </a:r>
            <a:r>
              <a:rPr lang="fr-FR" b="1" spc="-5" dirty="0">
                <a:solidFill>
                  <a:srgbClr val="A2C748"/>
                </a:solidFill>
              </a:rPr>
              <a:t>le nombre de Livrets A </a:t>
            </a:r>
            <a:r>
              <a:rPr lang="fr-FR" b="1" spc="-5" dirty="0"/>
              <a:t>s’élève à près de </a:t>
            </a:r>
            <a:r>
              <a:rPr lang="fr-FR" b="1" spc="-5" dirty="0">
                <a:solidFill>
                  <a:srgbClr val="D70365"/>
                </a:solidFill>
              </a:rPr>
              <a:t>56 millions, </a:t>
            </a:r>
            <a:r>
              <a:rPr lang="fr-FR" b="1" spc="-5" dirty="0"/>
              <a:t>dont 55,1 millions détenus par des personnes physiques et 0,8 millions détenus par des personnes morales. </a:t>
            </a:r>
          </a:p>
          <a:p>
            <a:pPr marL="266685" lvl="1" indent="0" algn="ctr">
              <a:lnSpc>
                <a:spcPct val="100000"/>
              </a:lnSpc>
              <a:buNone/>
            </a:pPr>
            <a:r>
              <a:rPr lang="fr-FR" b="1" spc="-5" dirty="0"/>
              <a:t>Depuis le 31 décembre 2021,</a:t>
            </a:r>
            <a:r>
              <a:rPr lang="fr-FR" b="1" spc="-5" dirty="0">
                <a:solidFill>
                  <a:srgbClr val="A2C748"/>
                </a:solidFill>
              </a:rPr>
              <a:t> le nombre de Livrets A </a:t>
            </a:r>
            <a:r>
              <a:rPr lang="fr-FR" b="1" spc="-5" dirty="0" err="1">
                <a:solidFill>
                  <a:srgbClr val="A2C748"/>
                </a:solidFill>
              </a:rPr>
              <a:t>a</a:t>
            </a:r>
            <a:r>
              <a:rPr lang="fr-FR" b="1" spc="-5" dirty="0">
                <a:solidFill>
                  <a:srgbClr val="A2C748"/>
                </a:solidFill>
              </a:rPr>
              <a:t> augmenté de </a:t>
            </a:r>
            <a:r>
              <a:rPr lang="fr-FR" b="1" spc="-5" dirty="0">
                <a:solidFill>
                  <a:srgbClr val="D70365"/>
                </a:solidFill>
              </a:rPr>
              <a:t>300 700 unités (+0,5%) </a:t>
            </a:r>
            <a:r>
              <a:rPr lang="fr-FR" b="1" spc="-5" dirty="0"/>
              <a:t>avec une hausse de 283 700 livrets pour les personnes physiques et une baisse de 17 000 livrets pour les personnes morales.</a:t>
            </a:r>
          </a:p>
          <a:p>
            <a:pPr marL="266685" lvl="1" indent="0" algn="ctr">
              <a:lnSpc>
                <a:spcPct val="100000"/>
              </a:lnSpc>
              <a:buNone/>
            </a:pPr>
            <a:r>
              <a:rPr lang="fr-FR" b="1" spc="-5" dirty="0"/>
              <a:t>Le </a:t>
            </a:r>
            <a:r>
              <a:rPr lang="fr-FR" b="1" spc="-5" dirty="0">
                <a:solidFill>
                  <a:srgbClr val="A2C748"/>
                </a:solidFill>
              </a:rPr>
              <a:t>taux de détention</a:t>
            </a:r>
            <a:r>
              <a:rPr lang="fr-FR" b="1" spc="-5" dirty="0"/>
              <a:t> des personnes physiques s’établit à </a:t>
            </a:r>
            <a:r>
              <a:rPr lang="fr-FR" b="1" spc="-5" dirty="0">
                <a:solidFill>
                  <a:srgbClr val="D70365"/>
                </a:solidFill>
              </a:rPr>
              <a:t>81%</a:t>
            </a:r>
            <a:r>
              <a:rPr lang="fr-FR" b="1" spc="-5" dirty="0"/>
              <a:t> </a:t>
            </a:r>
            <a:r>
              <a:rPr lang="fr-FR" b="1" spc="-5" dirty="0">
                <a:solidFill>
                  <a:srgbClr val="D70365"/>
                </a:solidFill>
              </a:rPr>
              <a:t>en 2022, </a:t>
            </a:r>
            <a:r>
              <a:rPr lang="fr-FR" b="1" spc="-5" dirty="0"/>
              <a:t>supérieur à celui de 2021. </a:t>
            </a:r>
          </a:p>
        </p:txBody>
      </p:sp>
      <p:sp>
        <p:nvSpPr>
          <p:cNvPr id="21" name="Espace réservé du texte 6"/>
          <p:cNvSpPr>
            <a:spLocks noGrp="1"/>
          </p:cNvSpPr>
          <p:nvPr>
            <p:ph type="body" sz="quarter" idx="19"/>
          </p:nvPr>
        </p:nvSpPr>
        <p:spPr>
          <a:xfrm>
            <a:off x="868048" y="676856"/>
            <a:ext cx="10965989" cy="355810"/>
          </a:xfrm>
        </p:spPr>
        <p:txBody>
          <a:bodyPr/>
          <a:lstStyle/>
          <a:p>
            <a:pPr algn="just"/>
            <a:r>
              <a:rPr lang="fr-FR" dirty="0"/>
              <a:t>2. Livret a et ldds </a:t>
            </a:r>
            <a:endParaRPr lang="fr-FR" sz="1800" dirty="0"/>
          </a:p>
        </p:txBody>
      </p:sp>
      <p:sp>
        <p:nvSpPr>
          <p:cNvPr id="12" name="Rectangle 11"/>
          <p:cNvSpPr/>
          <p:nvPr/>
        </p:nvSpPr>
        <p:spPr>
          <a:xfrm>
            <a:off x="418989" y="7039933"/>
            <a:ext cx="5447892" cy="276999"/>
          </a:xfrm>
          <a:prstGeom prst="rect">
            <a:avLst/>
          </a:prstGeom>
        </p:spPr>
        <p:txBody>
          <a:bodyPr wrap="square">
            <a:spAutoFit/>
          </a:bodyPr>
          <a:lstStyle/>
          <a:p>
            <a:pPr algn="ctr"/>
            <a:r>
              <a:rPr lang="fr-FR" sz="1200" i="1" dirty="0">
                <a:solidFill>
                  <a:schemeClr val="bg1">
                    <a:lumMod val="50000"/>
                  </a:schemeClr>
                </a:solidFill>
                <a:latin typeface="Arial" panose="020B0604020202020204" pitchFamily="34" charset="0"/>
                <a:cs typeface="Arial" panose="020B0604020202020204" pitchFamily="34" charset="0"/>
              </a:rPr>
              <a:t>Source : Banque de France</a:t>
            </a:r>
          </a:p>
        </p:txBody>
      </p:sp>
      <p:sp>
        <p:nvSpPr>
          <p:cNvPr id="10" name="Espace réservé du texte 12">
            <a:extLst>
              <a:ext uri="{FF2B5EF4-FFF2-40B4-BE49-F238E27FC236}">
                <a16:creationId xmlns:a16="http://schemas.microsoft.com/office/drawing/2014/main" id="{F954061A-18D1-481E-B5C8-201EDA49FA14}"/>
              </a:ext>
            </a:extLst>
          </p:cNvPr>
          <p:cNvSpPr>
            <a:spLocks noGrp="1"/>
          </p:cNvSpPr>
          <p:nvPr>
            <p:ph type="body" sz="quarter" idx="22"/>
          </p:nvPr>
        </p:nvSpPr>
        <p:spPr>
          <a:xfrm>
            <a:off x="868048" y="215900"/>
            <a:ext cx="4549775" cy="268288"/>
          </a:xfrm>
        </p:spPr>
        <p:txBody>
          <a:bodyPr/>
          <a:lstStyle/>
          <a:p>
            <a:r>
              <a:rPr lang="fr-FR" dirty="0"/>
              <a:t>L’Épargne des ménages</a:t>
            </a:r>
          </a:p>
        </p:txBody>
      </p:sp>
      <p:graphicFrame>
        <p:nvGraphicFramePr>
          <p:cNvPr id="6" name="Tableau 6">
            <a:extLst>
              <a:ext uri="{FF2B5EF4-FFF2-40B4-BE49-F238E27FC236}">
                <a16:creationId xmlns:a16="http://schemas.microsoft.com/office/drawing/2014/main" id="{81A435E4-FDC4-4FA0-B6DB-261A05D2DD55}"/>
              </a:ext>
            </a:extLst>
          </p:cNvPr>
          <p:cNvGraphicFramePr>
            <a:graphicFrameLocks noGrp="1"/>
          </p:cNvGraphicFramePr>
          <p:nvPr>
            <p:extLst>
              <p:ext uri="{D42A27DB-BD31-4B8C-83A1-F6EECF244321}">
                <p14:modId xmlns:p14="http://schemas.microsoft.com/office/powerpoint/2010/main" val="3381035605"/>
              </p:ext>
            </p:extLst>
          </p:nvPr>
        </p:nvGraphicFramePr>
        <p:xfrm>
          <a:off x="153064" y="5392683"/>
          <a:ext cx="6320471" cy="1411942"/>
        </p:xfrm>
        <a:graphic>
          <a:graphicData uri="http://schemas.openxmlformats.org/drawingml/2006/table">
            <a:tbl>
              <a:tblPr firstRow="1" bandRow="1">
                <a:tableStyleId>{5C22544A-7EE6-4342-B048-85BDC9FD1C3A}</a:tableStyleId>
              </a:tblPr>
              <a:tblGrid>
                <a:gridCol w="1160637">
                  <a:extLst>
                    <a:ext uri="{9D8B030D-6E8A-4147-A177-3AD203B41FA5}">
                      <a16:colId xmlns:a16="http://schemas.microsoft.com/office/drawing/2014/main" val="3310430443"/>
                    </a:ext>
                  </a:extLst>
                </a:gridCol>
                <a:gridCol w="1784840">
                  <a:extLst>
                    <a:ext uri="{9D8B030D-6E8A-4147-A177-3AD203B41FA5}">
                      <a16:colId xmlns:a16="http://schemas.microsoft.com/office/drawing/2014/main" val="3730163429"/>
                    </a:ext>
                  </a:extLst>
                </a:gridCol>
                <a:gridCol w="1570052">
                  <a:extLst>
                    <a:ext uri="{9D8B030D-6E8A-4147-A177-3AD203B41FA5}">
                      <a16:colId xmlns:a16="http://schemas.microsoft.com/office/drawing/2014/main" val="3344705946"/>
                    </a:ext>
                  </a:extLst>
                </a:gridCol>
                <a:gridCol w="1804942">
                  <a:extLst>
                    <a:ext uri="{9D8B030D-6E8A-4147-A177-3AD203B41FA5}">
                      <a16:colId xmlns:a16="http://schemas.microsoft.com/office/drawing/2014/main" val="1379225"/>
                    </a:ext>
                  </a:extLst>
                </a:gridCol>
              </a:tblGrid>
              <a:tr h="619082">
                <a:tc>
                  <a:txBody>
                    <a:bodyPr/>
                    <a:lstStyle/>
                    <a:p>
                      <a:pPr algn="just"/>
                      <a:endParaRPr lang="fr-FR" dirty="0"/>
                    </a:p>
                  </a:txBody>
                  <a:tcPr>
                    <a:solidFill>
                      <a:schemeClr val="bg1"/>
                    </a:solidFill>
                  </a:tcPr>
                </a:tc>
                <a:tc>
                  <a:txBody>
                    <a:bodyPr/>
                    <a:lstStyle/>
                    <a:p>
                      <a:pPr algn="ctr"/>
                      <a:r>
                        <a:rPr lang="fr-FR" sz="1600" dirty="0"/>
                        <a:t>Nombre de comptes à fin 2022</a:t>
                      </a:r>
                    </a:p>
                  </a:txBody>
                  <a:tcPr>
                    <a:solidFill>
                      <a:srgbClr val="D70365"/>
                    </a:solidFill>
                  </a:tcPr>
                </a:tc>
                <a:tc>
                  <a:txBody>
                    <a:bodyPr/>
                    <a:lstStyle/>
                    <a:p>
                      <a:pPr algn="ctr"/>
                      <a:r>
                        <a:rPr lang="fr-FR" sz="1600" dirty="0"/>
                        <a:t>Variation depuis décembre 2021</a:t>
                      </a:r>
                    </a:p>
                  </a:txBody>
                  <a:tcPr>
                    <a:solidFill>
                      <a:srgbClr val="D70365"/>
                    </a:solidFill>
                  </a:tcPr>
                </a:tc>
                <a:tc>
                  <a:txBody>
                    <a:bodyPr/>
                    <a:lstStyle/>
                    <a:p>
                      <a:pPr algn="ctr"/>
                      <a:r>
                        <a:rPr lang="fr-FR" sz="1600" dirty="0"/>
                        <a:t>Taux de détention en 2021</a:t>
                      </a:r>
                    </a:p>
                  </a:txBody>
                  <a:tcPr>
                    <a:solidFill>
                      <a:srgbClr val="D70365"/>
                    </a:solidFill>
                  </a:tcPr>
                </a:tc>
                <a:extLst>
                  <a:ext uri="{0D108BD9-81ED-4DB2-BD59-A6C34878D82A}">
                    <a16:rowId xmlns:a16="http://schemas.microsoft.com/office/drawing/2014/main" val="272277315"/>
                  </a:ext>
                </a:extLst>
              </a:tr>
              <a:tr h="396430">
                <a:tc>
                  <a:txBody>
                    <a:bodyPr/>
                    <a:lstStyle/>
                    <a:p>
                      <a:r>
                        <a:rPr lang="fr-FR" sz="1600" dirty="0"/>
                        <a:t>Livret A</a:t>
                      </a:r>
                    </a:p>
                  </a:txBody>
                  <a:tcPr/>
                </a:tc>
                <a:tc>
                  <a:txBody>
                    <a:bodyPr/>
                    <a:lstStyle/>
                    <a:p>
                      <a:pPr algn="ctr"/>
                      <a:r>
                        <a:rPr lang="fr-FR" sz="1600" dirty="0"/>
                        <a:t>56 millions</a:t>
                      </a:r>
                    </a:p>
                  </a:txBody>
                  <a:tcPr/>
                </a:tc>
                <a:tc>
                  <a:txBody>
                    <a:bodyPr/>
                    <a:lstStyle/>
                    <a:p>
                      <a:pPr algn="ctr"/>
                      <a:r>
                        <a:rPr lang="fr-FR" sz="1600" dirty="0"/>
                        <a:t>+300 700</a:t>
                      </a:r>
                    </a:p>
                  </a:txBody>
                  <a:tcPr/>
                </a:tc>
                <a:tc>
                  <a:txBody>
                    <a:bodyPr/>
                    <a:lstStyle/>
                    <a:p>
                      <a:pPr algn="ctr"/>
                      <a:r>
                        <a:rPr lang="fr-FR" sz="1600" dirty="0"/>
                        <a:t>81%</a:t>
                      </a:r>
                    </a:p>
                  </a:txBody>
                  <a:tcPr/>
                </a:tc>
                <a:extLst>
                  <a:ext uri="{0D108BD9-81ED-4DB2-BD59-A6C34878D82A}">
                    <a16:rowId xmlns:a16="http://schemas.microsoft.com/office/drawing/2014/main" val="2453709012"/>
                  </a:ext>
                </a:extLst>
              </a:tr>
              <a:tr h="396430">
                <a:tc>
                  <a:txBody>
                    <a:bodyPr/>
                    <a:lstStyle/>
                    <a:p>
                      <a:r>
                        <a:rPr lang="fr-FR" sz="1600" dirty="0"/>
                        <a:t>LDDS</a:t>
                      </a:r>
                    </a:p>
                  </a:txBody>
                  <a:tcPr/>
                </a:tc>
                <a:tc>
                  <a:txBody>
                    <a:bodyPr/>
                    <a:lstStyle/>
                    <a:p>
                      <a:pPr algn="ctr"/>
                      <a:r>
                        <a:rPr lang="fr-FR" sz="1600" dirty="0"/>
                        <a:t>24,8 millions</a:t>
                      </a:r>
                    </a:p>
                  </a:txBody>
                  <a:tcPr/>
                </a:tc>
                <a:tc>
                  <a:txBody>
                    <a:bodyPr/>
                    <a:lstStyle/>
                    <a:p>
                      <a:pPr algn="ctr"/>
                      <a:r>
                        <a:rPr lang="fr-FR" sz="1600" dirty="0"/>
                        <a:t>+256 000</a:t>
                      </a:r>
                    </a:p>
                  </a:txBody>
                  <a:tcPr/>
                </a:tc>
                <a:tc>
                  <a:txBody>
                    <a:bodyPr/>
                    <a:lstStyle/>
                    <a:p>
                      <a:pPr algn="ctr"/>
                      <a:r>
                        <a:rPr lang="fr-FR" sz="1600" dirty="0"/>
                        <a:t>46,2%</a:t>
                      </a:r>
                    </a:p>
                  </a:txBody>
                  <a:tcPr/>
                </a:tc>
                <a:extLst>
                  <a:ext uri="{0D108BD9-81ED-4DB2-BD59-A6C34878D82A}">
                    <a16:rowId xmlns:a16="http://schemas.microsoft.com/office/drawing/2014/main" val="440636482"/>
                  </a:ext>
                </a:extLst>
              </a:tr>
            </a:tbl>
          </a:graphicData>
        </a:graphic>
      </p:graphicFrame>
      <p:sp>
        <p:nvSpPr>
          <p:cNvPr id="2" name="ZoneTexte 1">
            <a:extLst>
              <a:ext uri="{FF2B5EF4-FFF2-40B4-BE49-F238E27FC236}">
                <a16:creationId xmlns:a16="http://schemas.microsoft.com/office/drawing/2014/main" id="{76EDE977-580F-3637-FDD4-A4D6D9FE0158}"/>
              </a:ext>
            </a:extLst>
          </p:cNvPr>
          <p:cNvSpPr txBox="1"/>
          <p:nvPr/>
        </p:nvSpPr>
        <p:spPr>
          <a:xfrm>
            <a:off x="6700846" y="1330860"/>
            <a:ext cx="5133191"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Taux du Livret A</a:t>
            </a:r>
          </a:p>
          <a:p>
            <a:pPr algn="just"/>
            <a:r>
              <a:rPr lang="fr-FR" sz="1400" b="1" i="1" dirty="0">
                <a:solidFill>
                  <a:srgbClr val="D70365"/>
                </a:solidFill>
                <a:latin typeface="Arial" panose="020B0604020202020204" pitchFamily="34" charset="0"/>
                <a:cs typeface="Arial" panose="020B0604020202020204" pitchFamily="34" charset="0"/>
              </a:rPr>
              <a:t>(en pourcentage – fixé à 3% depuis le 1</a:t>
            </a:r>
            <a:r>
              <a:rPr lang="fr-FR" sz="1400" b="1" i="1" baseline="30000" dirty="0">
                <a:solidFill>
                  <a:srgbClr val="D70365"/>
                </a:solidFill>
                <a:latin typeface="Arial" panose="020B0604020202020204" pitchFamily="34" charset="0"/>
                <a:cs typeface="Arial" panose="020B0604020202020204" pitchFamily="34" charset="0"/>
              </a:rPr>
              <a:t>er</a:t>
            </a:r>
            <a:r>
              <a:rPr lang="fr-FR" sz="1400" b="1" i="1" dirty="0">
                <a:solidFill>
                  <a:srgbClr val="D70365"/>
                </a:solidFill>
                <a:latin typeface="Arial" panose="020B0604020202020204" pitchFamily="34" charset="0"/>
                <a:cs typeface="Arial" panose="020B0604020202020204" pitchFamily="34" charset="0"/>
              </a:rPr>
              <a:t> février 2023)</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4" name="Graphique 3">
            <a:extLst>
              <a:ext uri="{FF2B5EF4-FFF2-40B4-BE49-F238E27FC236}">
                <a16:creationId xmlns:a16="http://schemas.microsoft.com/office/drawing/2014/main" id="{83423624-01D7-3F71-0B2F-A6A2522B1507}"/>
              </a:ext>
            </a:extLst>
          </p:cNvPr>
          <p:cNvGraphicFramePr>
            <a:graphicFrameLocks/>
          </p:cNvGraphicFramePr>
          <p:nvPr>
            <p:extLst>
              <p:ext uri="{D42A27DB-BD31-4B8C-83A1-F6EECF244321}">
                <p14:modId xmlns:p14="http://schemas.microsoft.com/office/powerpoint/2010/main" val="2137186032"/>
              </p:ext>
            </p:extLst>
          </p:nvPr>
        </p:nvGraphicFramePr>
        <p:xfrm>
          <a:off x="6700847" y="2360612"/>
          <a:ext cx="5237154" cy="2719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1827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465476" y="1365615"/>
            <a:ext cx="5460682" cy="2083237"/>
          </a:xfrm>
        </p:spPr>
        <p:txBody>
          <a:bodyPr/>
          <a:lstStyle/>
          <a:p>
            <a:pPr marL="266685" lvl="1" indent="0" algn="ctr">
              <a:lnSpc>
                <a:spcPct val="100000"/>
              </a:lnSpc>
              <a:buNone/>
            </a:pPr>
            <a:r>
              <a:rPr lang="fr-FR" b="1" spc="-5" dirty="0"/>
              <a:t>La </a:t>
            </a:r>
            <a:r>
              <a:rPr lang="fr-FR" b="1" spc="-5" dirty="0">
                <a:solidFill>
                  <a:srgbClr val="A2C748"/>
                </a:solidFill>
              </a:rPr>
              <a:t>collecte</a:t>
            </a:r>
            <a:r>
              <a:rPr lang="fr-FR" b="1" spc="-5" dirty="0"/>
              <a:t> du </a:t>
            </a:r>
            <a:r>
              <a:rPr lang="fr-FR" b="1" spc="-5" dirty="0">
                <a:solidFill>
                  <a:srgbClr val="A2C748"/>
                </a:solidFill>
              </a:rPr>
              <a:t>Livret A</a:t>
            </a:r>
            <a:r>
              <a:rPr lang="fr-FR" b="1" spc="-5" dirty="0"/>
              <a:t> et du </a:t>
            </a:r>
            <a:r>
              <a:rPr lang="fr-FR" b="1" spc="-5" dirty="0">
                <a:solidFill>
                  <a:srgbClr val="A2C748"/>
                </a:solidFill>
              </a:rPr>
              <a:t>LDDS</a:t>
            </a:r>
            <a:r>
              <a:rPr lang="fr-FR" b="1" spc="-5" dirty="0"/>
              <a:t> au titre du mois de </a:t>
            </a:r>
            <a:r>
              <a:rPr lang="fr-FR" b="1" spc="-5" dirty="0">
                <a:solidFill>
                  <a:srgbClr val="D70365"/>
                </a:solidFill>
              </a:rPr>
              <a:t>juillet 2023 </a:t>
            </a:r>
            <a:r>
              <a:rPr lang="fr-FR" b="1" spc="-5" dirty="0"/>
              <a:t>atteint </a:t>
            </a:r>
            <a:r>
              <a:rPr lang="fr-FR" b="1" spc="-5" dirty="0">
                <a:solidFill>
                  <a:srgbClr val="D70365"/>
                </a:solidFill>
              </a:rPr>
              <a:t>+3,13 milliards d’euros </a:t>
            </a:r>
            <a:r>
              <a:rPr lang="fr-FR" b="1" spc="-5" dirty="0"/>
              <a:t>pour l’ensemble des réseaux.</a:t>
            </a:r>
          </a:p>
          <a:p>
            <a:pPr marL="266685" lvl="1" indent="0" algn="ctr">
              <a:lnSpc>
                <a:spcPct val="100000"/>
              </a:lnSpc>
              <a:buNone/>
            </a:pPr>
            <a:r>
              <a:rPr lang="fr-FR" b="1" spc="-5" dirty="0"/>
              <a:t>L’</a:t>
            </a:r>
            <a:r>
              <a:rPr lang="fr-FR" b="1" spc="-5" dirty="0">
                <a:solidFill>
                  <a:srgbClr val="A2C748"/>
                </a:solidFill>
              </a:rPr>
              <a:t>encours total </a:t>
            </a:r>
            <a:r>
              <a:rPr lang="fr-FR" b="1" spc="-5" dirty="0"/>
              <a:t>sur les </a:t>
            </a:r>
            <a:r>
              <a:rPr lang="fr-FR" b="1" spc="-5" dirty="0">
                <a:solidFill>
                  <a:srgbClr val="A2C748"/>
                </a:solidFill>
              </a:rPr>
              <a:t>deux produits </a:t>
            </a:r>
            <a:r>
              <a:rPr lang="fr-FR" b="1" spc="-5" dirty="0"/>
              <a:t>s’établit à</a:t>
            </a:r>
            <a:r>
              <a:rPr lang="fr-FR" b="1" spc="-5" dirty="0">
                <a:solidFill>
                  <a:srgbClr val="A2C748"/>
                </a:solidFill>
              </a:rPr>
              <a:t> </a:t>
            </a:r>
            <a:r>
              <a:rPr lang="fr-FR" b="1" spc="-5" dirty="0">
                <a:solidFill>
                  <a:srgbClr val="D70365"/>
                </a:solidFill>
              </a:rPr>
              <a:t>547,4 milliards d’euros.</a:t>
            </a:r>
            <a:endParaRPr lang="fr-FR" b="1" spc="-5" dirty="0"/>
          </a:p>
          <a:p>
            <a:pPr marL="266685" lvl="1" indent="0" algn="ctr">
              <a:lnSpc>
                <a:spcPct val="100000"/>
              </a:lnSpc>
              <a:buNone/>
            </a:pPr>
            <a:r>
              <a:rPr lang="fr-FR" sz="1200" i="1" spc="-5" dirty="0"/>
              <a:t>Source : Caisse des dépôts</a:t>
            </a:r>
          </a:p>
        </p:txBody>
      </p:sp>
      <p:sp>
        <p:nvSpPr>
          <p:cNvPr id="18" name="ZoneTexte 17"/>
          <p:cNvSpPr txBox="1"/>
          <p:nvPr/>
        </p:nvSpPr>
        <p:spPr>
          <a:xfrm>
            <a:off x="6258902" y="1365616"/>
            <a:ext cx="5242390"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Évolution de l’encours du Livret A et du LDDS</a:t>
            </a:r>
          </a:p>
          <a:p>
            <a:r>
              <a:rPr lang="fr-FR" sz="1400" b="1" i="1" dirty="0">
                <a:solidFill>
                  <a:srgbClr val="D70365"/>
                </a:solidFill>
                <a:latin typeface="Arial" panose="020B0604020202020204" pitchFamily="34" charset="0"/>
                <a:cs typeface="Arial" panose="020B0604020202020204" pitchFamily="34" charset="0"/>
              </a:rPr>
              <a:t>(en milliards d’euros)</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Caisse des dépôts</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11" name="Espace réservé du texte 6"/>
          <p:cNvSpPr>
            <a:spLocks noGrp="1"/>
          </p:cNvSpPr>
          <p:nvPr>
            <p:ph type="body" sz="quarter" idx="19"/>
          </p:nvPr>
        </p:nvSpPr>
        <p:spPr>
          <a:xfrm>
            <a:off x="868048" y="662271"/>
            <a:ext cx="10965989" cy="423421"/>
          </a:xfrm>
        </p:spPr>
        <p:txBody>
          <a:bodyPr/>
          <a:lstStyle/>
          <a:p>
            <a:pPr algn="just"/>
            <a:r>
              <a:rPr lang="fr-FR" dirty="0"/>
              <a:t>2. Livret a et ldds </a:t>
            </a:r>
            <a:endParaRPr lang="fr-FR" sz="1800" dirty="0"/>
          </a:p>
        </p:txBody>
      </p:sp>
      <p:sp>
        <p:nvSpPr>
          <p:cNvPr id="12" name="ZoneTexte 11"/>
          <p:cNvSpPr txBox="1"/>
          <p:nvPr/>
        </p:nvSpPr>
        <p:spPr>
          <a:xfrm>
            <a:off x="829989" y="3543566"/>
            <a:ext cx="4397375"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Collecte nette du Livret A et du LDDS</a:t>
            </a:r>
          </a:p>
          <a:p>
            <a:r>
              <a:rPr lang="fr-FR" sz="1400" b="1" i="1" dirty="0">
                <a:solidFill>
                  <a:srgbClr val="D70365"/>
                </a:solidFill>
                <a:latin typeface="Arial" panose="020B0604020202020204" pitchFamily="34" charset="0"/>
                <a:cs typeface="Arial" panose="020B0604020202020204" pitchFamily="34" charset="0"/>
              </a:rPr>
              <a:t>(flux en milliards d’euros)</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Caisse des dépôts</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17" name="Espace réservé du texte 12">
            <a:extLst>
              <a:ext uri="{FF2B5EF4-FFF2-40B4-BE49-F238E27FC236}">
                <a16:creationId xmlns:a16="http://schemas.microsoft.com/office/drawing/2014/main" id="{30420186-1254-4AE5-ACDD-3A09F209DD5E}"/>
              </a:ext>
            </a:extLst>
          </p:cNvPr>
          <p:cNvSpPr>
            <a:spLocks noGrp="1"/>
          </p:cNvSpPr>
          <p:nvPr>
            <p:ph type="body" sz="quarter" idx="22"/>
          </p:nvPr>
        </p:nvSpPr>
        <p:spPr>
          <a:xfrm>
            <a:off x="868048" y="215900"/>
            <a:ext cx="4549775" cy="268288"/>
          </a:xfrm>
        </p:spPr>
        <p:txBody>
          <a:bodyPr/>
          <a:lstStyle/>
          <a:p>
            <a:r>
              <a:rPr lang="fr-FR" dirty="0"/>
              <a:t>L’Épargne des ménages</a:t>
            </a:r>
          </a:p>
        </p:txBody>
      </p:sp>
      <p:pic>
        <p:nvPicPr>
          <p:cNvPr id="3" name="Image 2">
            <a:extLst>
              <a:ext uri="{FF2B5EF4-FFF2-40B4-BE49-F238E27FC236}">
                <a16:creationId xmlns:a16="http://schemas.microsoft.com/office/drawing/2014/main" id="{919F47E6-4DCC-2002-7C92-F0698FA7932F}"/>
              </a:ext>
            </a:extLst>
          </p:cNvPr>
          <p:cNvPicPr>
            <a:picLocks noChangeAspect="1"/>
          </p:cNvPicPr>
          <p:nvPr/>
        </p:nvPicPr>
        <p:blipFill rotWithShape="1">
          <a:blip r:embed="rId3"/>
          <a:srcRect l="57748" t="28769" r="8482" b="10429"/>
          <a:stretch/>
        </p:blipFill>
        <p:spPr>
          <a:xfrm>
            <a:off x="829989" y="4420729"/>
            <a:ext cx="4976005" cy="2799767"/>
          </a:xfrm>
          <a:prstGeom prst="rect">
            <a:avLst/>
          </a:prstGeom>
        </p:spPr>
      </p:pic>
      <p:pic>
        <p:nvPicPr>
          <p:cNvPr id="7" name="Image 6">
            <a:extLst>
              <a:ext uri="{FF2B5EF4-FFF2-40B4-BE49-F238E27FC236}">
                <a16:creationId xmlns:a16="http://schemas.microsoft.com/office/drawing/2014/main" id="{5E349887-4830-426C-02F9-283A64F64C22}"/>
              </a:ext>
            </a:extLst>
          </p:cNvPr>
          <p:cNvPicPr>
            <a:picLocks noChangeAspect="1"/>
          </p:cNvPicPr>
          <p:nvPr/>
        </p:nvPicPr>
        <p:blipFill rotWithShape="1">
          <a:blip r:embed="rId4"/>
          <a:srcRect l="53682" t="31956" r="10059" b="11491"/>
          <a:stretch/>
        </p:blipFill>
        <p:spPr>
          <a:xfrm>
            <a:off x="6258902" y="2409274"/>
            <a:ext cx="5744122" cy="2799766"/>
          </a:xfrm>
          <a:prstGeom prst="rect">
            <a:avLst/>
          </a:prstGeom>
        </p:spPr>
      </p:pic>
    </p:spTree>
    <p:extLst>
      <p:ext uri="{BB962C8B-B14F-4D97-AF65-F5344CB8AC3E}">
        <p14:creationId xmlns:p14="http://schemas.microsoft.com/office/powerpoint/2010/main" val="1361537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201631" y="1335199"/>
            <a:ext cx="5878168" cy="1918364"/>
          </a:xfrm>
        </p:spPr>
        <p:txBody>
          <a:bodyPr/>
          <a:lstStyle/>
          <a:p>
            <a:pPr marL="266685" lvl="1" indent="0" algn="ctr">
              <a:lnSpc>
                <a:spcPct val="100000"/>
              </a:lnSpc>
              <a:buNone/>
            </a:pPr>
            <a:r>
              <a:rPr lang="fr-FR" b="1" spc="-5" dirty="0"/>
              <a:t>Le </a:t>
            </a:r>
            <a:r>
              <a:rPr lang="fr-FR" b="1" spc="-5" dirty="0">
                <a:solidFill>
                  <a:srgbClr val="A2C748"/>
                </a:solidFill>
              </a:rPr>
              <a:t>nombre total de PEL </a:t>
            </a:r>
            <a:r>
              <a:rPr lang="fr-FR" b="1" spc="-5" dirty="0"/>
              <a:t>s’établit à </a:t>
            </a:r>
            <a:r>
              <a:rPr lang="fr-FR" b="1" spc="-5" dirty="0">
                <a:solidFill>
                  <a:srgbClr val="D70365"/>
                </a:solidFill>
              </a:rPr>
              <a:t>11,3 millions d’unités à fin 2022, </a:t>
            </a:r>
            <a:r>
              <a:rPr lang="fr-FR" b="1" spc="-5" dirty="0"/>
              <a:t>en repli de </a:t>
            </a:r>
            <a:r>
              <a:rPr lang="fr-FR" b="1" spc="-5" dirty="0">
                <a:solidFill>
                  <a:srgbClr val="D70365"/>
                </a:solidFill>
              </a:rPr>
              <a:t>983 000 plans</a:t>
            </a:r>
            <a:r>
              <a:rPr lang="fr-FR" b="1" spc="-5" dirty="0"/>
              <a:t> sur un an (-8 %).</a:t>
            </a:r>
          </a:p>
          <a:p>
            <a:pPr marL="266685" lvl="1" indent="0" algn="ctr">
              <a:lnSpc>
                <a:spcPct val="100000"/>
              </a:lnSpc>
              <a:buNone/>
            </a:pPr>
            <a:r>
              <a:rPr lang="fr-FR" b="1" spc="-5" dirty="0"/>
              <a:t>L’</a:t>
            </a:r>
            <a:r>
              <a:rPr lang="fr-FR" b="1" spc="-5" dirty="0">
                <a:solidFill>
                  <a:srgbClr val="A2C748"/>
                </a:solidFill>
              </a:rPr>
              <a:t>encours des PEL </a:t>
            </a:r>
            <a:r>
              <a:rPr lang="fr-FR" b="1" spc="-5" dirty="0"/>
              <a:t>atteint </a:t>
            </a:r>
            <a:r>
              <a:rPr lang="fr-FR" b="1" spc="-5" dirty="0">
                <a:solidFill>
                  <a:srgbClr val="D70365"/>
                </a:solidFill>
              </a:rPr>
              <a:t>264,8 </a:t>
            </a:r>
            <a:r>
              <a:rPr lang="fr-FR" b="1" spc="-5">
                <a:solidFill>
                  <a:srgbClr val="D70365"/>
                </a:solidFill>
              </a:rPr>
              <a:t>milliards d’euros à</a:t>
            </a:r>
            <a:r>
              <a:rPr lang="fr-FR" b="1" spc="-5"/>
              <a:t> </a:t>
            </a:r>
            <a:r>
              <a:rPr lang="fr-FR" b="1" spc="-5" dirty="0">
                <a:solidFill>
                  <a:srgbClr val="D70365"/>
                </a:solidFill>
              </a:rPr>
              <a:t>fin juin 2023 (-7,4% sur un an). </a:t>
            </a:r>
          </a:p>
          <a:p>
            <a:pPr marL="266685" lvl="1" indent="0" algn="ctr">
              <a:lnSpc>
                <a:spcPct val="100000"/>
              </a:lnSpc>
              <a:buNone/>
            </a:pPr>
            <a:r>
              <a:rPr lang="fr-FR" sz="1200" i="1" spc="-5" dirty="0"/>
              <a:t>Source : Banque de France</a:t>
            </a:r>
          </a:p>
          <a:p>
            <a:pPr marL="266685" lvl="1" indent="0" algn="ctr">
              <a:lnSpc>
                <a:spcPct val="100000"/>
              </a:lnSpc>
              <a:buNone/>
            </a:pPr>
            <a:endParaRPr lang="fr-FR" b="1" spc="-5" dirty="0">
              <a:solidFill>
                <a:srgbClr val="A2C748"/>
              </a:solidFill>
            </a:endParaRPr>
          </a:p>
        </p:txBody>
      </p:sp>
      <p:sp>
        <p:nvSpPr>
          <p:cNvPr id="18" name="ZoneTexte 17"/>
          <p:cNvSpPr txBox="1"/>
          <p:nvPr/>
        </p:nvSpPr>
        <p:spPr>
          <a:xfrm>
            <a:off x="6395663" y="1365616"/>
            <a:ext cx="5242390"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PEL : flux mensuels de placement</a:t>
            </a:r>
          </a:p>
          <a:p>
            <a:r>
              <a:rPr lang="fr-FR" sz="1400" b="1" i="1" dirty="0">
                <a:solidFill>
                  <a:srgbClr val="D70365"/>
                </a:solidFill>
                <a:latin typeface="Arial" panose="020B0604020202020204" pitchFamily="34" charset="0"/>
                <a:cs typeface="Arial" panose="020B0604020202020204" pitchFamily="34" charset="0"/>
              </a:rPr>
              <a:t>(en milliards d’euros)</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11" name="Espace réservé du texte 6"/>
          <p:cNvSpPr>
            <a:spLocks noGrp="1"/>
          </p:cNvSpPr>
          <p:nvPr>
            <p:ph type="body" sz="quarter" idx="19"/>
          </p:nvPr>
        </p:nvSpPr>
        <p:spPr>
          <a:xfrm>
            <a:off x="868048" y="665004"/>
            <a:ext cx="10965989" cy="441030"/>
          </a:xfrm>
        </p:spPr>
        <p:txBody>
          <a:bodyPr/>
          <a:lstStyle/>
          <a:p>
            <a:pPr algn="just"/>
            <a:r>
              <a:rPr lang="fr-FR" dirty="0"/>
              <a:t>3. PEL</a:t>
            </a:r>
            <a:endParaRPr lang="fr-FR" sz="1800" dirty="0"/>
          </a:p>
        </p:txBody>
      </p:sp>
      <p:sp>
        <p:nvSpPr>
          <p:cNvPr id="12" name="ZoneTexte 11"/>
          <p:cNvSpPr txBox="1"/>
          <p:nvPr/>
        </p:nvSpPr>
        <p:spPr>
          <a:xfrm>
            <a:off x="470074" y="3620765"/>
            <a:ext cx="5520991" cy="1092607"/>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Progression du nombre de PEL et de l’encours associé</a:t>
            </a:r>
          </a:p>
          <a:p>
            <a:pPr algn="just"/>
            <a:r>
              <a:rPr lang="fr-FR" sz="1400" b="1" i="1" dirty="0">
                <a:solidFill>
                  <a:srgbClr val="D70365"/>
                </a:solidFill>
                <a:latin typeface="Arial" panose="020B0604020202020204" pitchFamily="34" charset="0"/>
                <a:cs typeface="Arial" panose="020B0604020202020204" pitchFamily="34" charset="0"/>
              </a:rPr>
              <a:t>(en millions de plans: échelle de gauche ; en milliards d’euros: échelle de droite)</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a:t>
            </a:r>
            <a:r>
              <a:rPr lang="fr-FR" sz="1100" i="1" dirty="0">
                <a:solidFill>
                  <a:prstClr val="white">
                    <a:lumMod val="50000"/>
                  </a:prstClr>
                </a:solidFill>
                <a:latin typeface="Arial" panose="020B0604020202020204" pitchFamily="34" charset="0"/>
                <a:cs typeface="Arial" panose="020B0604020202020204" pitchFamily="34" charset="0"/>
              </a:rPr>
              <a:t>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9" name="Espace réservé du texte 12">
            <a:extLst>
              <a:ext uri="{FF2B5EF4-FFF2-40B4-BE49-F238E27FC236}">
                <a16:creationId xmlns:a16="http://schemas.microsoft.com/office/drawing/2014/main" id="{736DF480-D1BB-4397-B017-0F5DF55514B4}"/>
              </a:ext>
            </a:extLst>
          </p:cNvPr>
          <p:cNvSpPr>
            <a:spLocks noGrp="1"/>
          </p:cNvSpPr>
          <p:nvPr>
            <p:ph type="body" sz="quarter" idx="22"/>
          </p:nvPr>
        </p:nvSpPr>
        <p:spPr>
          <a:xfrm>
            <a:off x="868048" y="215900"/>
            <a:ext cx="4549775" cy="268288"/>
          </a:xfrm>
        </p:spPr>
        <p:txBody>
          <a:bodyPr/>
          <a:lstStyle/>
          <a:p>
            <a:r>
              <a:rPr lang="fr-FR" dirty="0"/>
              <a:t>L’Épargne des ménages</a:t>
            </a:r>
          </a:p>
        </p:txBody>
      </p:sp>
      <p:pic>
        <p:nvPicPr>
          <p:cNvPr id="3" name="Image 2">
            <a:extLst>
              <a:ext uri="{FF2B5EF4-FFF2-40B4-BE49-F238E27FC236}">
                <a16:creationId xmlns:a16="http://schemas.microsoft.com/office/drawing/2014/main" id="{E08936BE-088E-596F-DB6E-1D68FB497A62}"/>
              </a:ext>
            </a:extLst>
          </p:cNvPr>
          <p:cNvPicPr>
            <a:picLocks noChangeAspect="1"/>
          </p:cNvPicPr>
          <p:nvPr/>
        </p:nvPicPr>
        <p:blipFill rotWithShape="1">
          <a:blip r:embed="rId3"/>
          <a:srcRect l="52521" t="28102" r="6989" b="9503"/>
          <a:stretch/>
        </p:blipFill>
        <p:spPr>
          <a:xfrm>
            <a:off x="470074" y="4713372"/>
            <a:ext cx="5441795" cy="2620537"/>
          </a:xfrm>
          <a:prstGeom prst="rect">
            <a:avLst/>
          </a:prstGeom>
        </p:spPr>
      </p:pic>
      <p:graphicFrame>
        <p:nvGraphicFramePr>
          <p:cNvPr id="2" name="Graphique 1">
            <a:extLst>
              <a:ext uri="{FF2B5EF4-FFF2-40B4-BE49-F238E27FC236}">
                <a16:creationId xmlns:a16="http://schemas.microsoft.com/office/drawing/2014/main" id="{EB97115B-34C6-4CD1-8F74-2F5BE87915F2}"/>
              </a:ext>
            </a:extLst>
          </p:cNvPr>
          <p:cNvGraphicFramePr>
            <a:graphicFrameLocks/>
          </p:cNvGraphicFramePr>
          <p:nvPr>
            <p:extLst>
              <p:ext uri="{D42A27DB-BD31-4B8C-83A1-F6EECF244321}">
                <p14:modId xmlns:p14="http://schemas.microsoft.com/office/powerpoint/2010/main" val="319966948"/>
              </p:ext>
            </p:extLst>
          </p:nvPr>
        </p:nvGraphicFramePr>
        <p:xfrm>
          <a:off x="6079799" y="2242779"/>
          <a:ext cx="5754238" cy="36246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95282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386361" y="1209695"/>
            <a:ext cx="5663565" cy="2570142"/>
          </a:xfrm>
        </p:spPr>
        <p:txBody>
          <a:bodyPr/>
          <a:lstStyle/>
          <a:p>
            <a:pPr marL="266685" lvl="1" indent="0" algn="ctr">
              <a:lnSpc>
                <a:spcPct val="100000"/>
              </a:lnSpc>
              <a:buNone/>
            </a:pPr>
            <a:r>
              <a:rPr lang="fr-FR" b="1" spc="-5" dirty="0">
                <a:solidFill>
                  <a:srgbClr val="A2C748"/>
                </a:solidFill>
              </a:rPr>
              <a:t>En 2022, le taux moyen des PEL avec primes </a:t>
            </a:r>
            <a:r>
              <a:rPr lang="fr-FR" b="1" spc="-5" dirty="0"/>
              <a:t>s’élève à </a:t>
            </a:r>
            <a:r>
              <a:rPr lang="fr-FR" b="1" spc="-5" dirty="0">
                <a:solidFill>
                  <a:srgbClr val="D70365"/>
                </a:solidFill>
              </a:rPr>
              <a:t>2,5% </a:t>
            </a:r>
            <a:r>
              <a:rPr lang="fr-FR" b="1" spc="-5" dirty="0"/>
              <a:t>en pondérant le taux d’intérêt par le nombre de PEL, et à </a:t>
            </a:r>
            <a:r>
              <a:rPr lang="fr-FR" b="1" spc="-5" dirty="0">
                <a:solidFill>
                  <a:srgbClr val="D70365"/>
                </a:solidFill>
              </a:rPr>
              <a:t>3,02% </a:t>
            </a:r>
            <a:r>
              <a:rPr lang="fr-FR" b="1" spc="-5" dirty="0"/>
              <a:t>en le pondérant par l’encours. De manière plus précise, 41% des PEL représentant 45% de l’encours ont un taux d’intérêt égal à 2,50% et 5% des PEL représentant 11% de l’encours sont rémunérés à un taux au moins égal à 5,25%.</a:t>
            </a:r>
          </a:p>
          <a:p>
            <a:pPr marL="266685" lvl="1" indent="0" algn="ctr">
              <a:lnSpc>
                <a:spcPct val="100000"/>
              </a:lnSpc>
              <a:buNone/>
            </a:pPr>
            <a:r>
              <a:rPr lang="fr-FR" sz="1200" i="1" dirty="0">
                <a:solidFill>
                  <a:prstClr val="white">
                    <a:lumMod val="50000"/>
                  </a:prstClr>
                </a:solidFill>
                <a:latin typeface="Arial" panose="020B0604020202020204" pitchFamily="34" charset="0"/>
                <a:cs typeface="Arial" panose="020B0604020202020204" pitchFamily="34" charset="0"/>
              </a:rPr>
              <a:t>Source : Banque de France</a:t>
            </a:r>
            <a:endParaRPr lang="fr-FR" sz="2400" b="1" spc="-5" dirty="0"/>
          </a:p>
          <a:p>
            <a:pPr marL="266685" lvl="1" indent="0" algn="ctr">
              <a:lnSpc>
                <a:spcPct val="100000"/>
              </a:lnSpc>
              <a:buNone/>
            </a:pPr>
            <a:endParaRPr lang="fr-FR" sz="1600" b="1" spc="-5" dirty="0"/>
          </a:p>
        </p:txBody>
      </p:sp>
      <p:sp>
        <p:nvSpPr>
          <p:cNvPr id="18" name="ZoneTexte 17"/>
          <p:cNvSpPr txBox="1"/>
          <p:nvPr/>
        </p:nvSpPr>
        <p:spPr>
          <a:xfrm>
            <a:off x="6351042" y="1209695"/>
            <a:ext cx="5242390"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Taux de rémunération des nouveaux PEL</a:t>
            </a:r>
          </a:p>
          <a:p>
            <a:r>
              <a:rPr lang="fr-FR" sz="1400" b="1" i="1" dirty="0">
                <a:solidFill>
                  <a:srgbClr val="D70365"/>
                </a:solidFill>
                <a:latin typeface="Arial" panose="020B0604020202020204" pitchFamily="34" charset="0"/>
                <a:cs typeface="Arial" panose="020B0604020202020204" pitchFamily="34" charset="0"/>
              </a:rPr>
              <a:t>(en pourcentage)</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11" name="Espace réservé du texte 6"/>
          <p:cNvSpPr>
            <a:spLocks noGrp="1"/>
          </p:cNvSpPr>
          <p:nvPr>
            <p:ph type="body" sz="quarter" idx="19"/>
          </p:nvPr>
        </p:nvSpPr>
        <p:spPr>
          <a:xfrm>
            <a:off x="868048" y="653936"/>
            <a:ext cx="10965989" cy="441030"/>
          </a:xfrm>
        </p:spPr>
        <p:txBody>
          <a:bodyPr/>
          <a:lstStyle/>
          <a:p>
            <a:pPr algn="just"/>
            <a:r>
              <a:rPr lang="fr-FR" dirty="0"/>
              <a:t>3. PEL</a:t>
            </a:r>
            <a:endParaRPr lang="fr-FR" sz="1800" dirty="0"/>
          </a:p>
        </p:txBody>
      </p:sp>
      <p:sp>
        <p:nvSpPr>
          <p:cNvPr id="24" name="ZoneTexte 23"/>
          <p:cNvSpPr txBox="1"/>
          <p:nvPr/>
        </p:nvSpPr>
        <p:spPr>
          <a:xfrm>
            <a:off x="855633" y="3959040"/>
            <a:ext cx="4673770" cy="1092607"/>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PEL : ventilation par taux applicable en 2022</a:t>
            </a:r>
          </a:p>
          <a:p>
            <a:pPr algn="just"/>
            <a:r>
              <a:rPr lang="fr-FR" sz="1400" b="1" i="1" dirty="0">
                <a:solidFill>
                  <a:srgbClr val="D70365"/>
                </a:solidFill>
                <a:latin typeface="Arial" panose="020B0604020202020204" pitchFamily="34" charset="0"/>
                <a:cs typeface="Arial" panose="020B0604020202020204" pitchFamily="34" charset="0"/>
              </a:rPr>
              <a:t>(en pourcentage; nombre de plans: anneau intérieur; encours: anneau extérieur)</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a:t>
            </a:r>
            <a:r>
              <a:rPr lang="fr-FR" sz="1100" i="1" dirty="0">
                <a:solidFill>
                  <a:prstClr val="white">
                    <a:lumMod val="50000"/>
                  </a:prstClr>
                </a:solidFill>
                <a:latin typeface="Arial" panose="020B0604020202020204" pitchFamily="34" charset="0"/>
                <a:cs typeface="Arial" panose="020B0604020202020204" pitchFamily="34" charset="0"/>
              </a:rPr>
              <a:t>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9" name="Espace réservé du texte 12">
            <a:extLst>
              <a:ext uri="{FF2B5EF4-FFF2-40B4-BE49-F238E27FC236}">
                <a16:creationId xmlns:a16="http://schemas.microsoft.com/office/drawing/2014/main" id="{0261D246-0DB4-42A1-95C8-BE0E64D507A7}"/>
              </a:ext>
            </a:extLst>
          </p:cNvPr>
          <p:cNvSpPr>
            <a:spLocks noGrp="1"/>
          </p:cNvSpPr>
          <p:nvPr>
            <p:ph type="body" sz="quarter" idx="22"/>
          </p:nvPr>
        </p:nvSpPr>
        <p:spPr>
          <a:xfrm>
            <a:off x="868048" y="215900"/>
            <a:ext cx="4549775" cy="268288"/>
          </a:xfrm>
        </p:spPr>
        <p:txBody>
          <a:bodyPr/>
          <a:lstStyle/>
          <a:p>
            <a:r>
              <a:rPr lang="fr-FR" dirty="0"/>
              <a:t>L’Épargne des ménages</a:t>
            </a:r>
          </a:p>
        </p:txBody>
      </p:sp>
      <p:sp>
        <p:nvSpPr>
          <p:cNvPr id="7" name="Rectangle 6">
            <a:extLst>
              <a:ext uri="{FF2B5EF4-FFF2-40B4-BE49-F238E27FC236}">
                <a16:creationId xmlns:a16="http://schemas.microsoft.com/office/drawing/2014/main" id="{D3796784-2C52-1C2F-24A7-2EF04C3B0052}"/>
              </a:ext>
            </a:extLst>
          </p:cNvPr>
          <p:cNvSpPr/>
          <p:nvPr/>
        </p:nvSpPr>
        <p:spPr>
          <a:xfrm>
            <a:off x="10472352" y="6905740"/>
            <a:ext cx="1409667" cy="409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B8F9DA49-0D29-2A02-E219-3F1D23B97FD2}"/>
              </a:ext>
            </a:extLst>
          </p:cNvPr>
          <p:cNvPicPr>
            <a:picLocks noChangeAspect="1"/>
          </p:cNvPicPr>
          <p:nvPr/>
        </p:nvPicPr>
        <p:blipFill rotWithShape="1">
          <a:blip r:embed="rId3"/>
          <a:srcRect l="51128" t="14432" r="10059" b="7508"/>
          <a:stretch/>
        </p:blipFill>
        <p:spPr>
          <a:xfrm>
            <a:off x="855633" y="5051647"/>
            <a:ext cx="3682913" cy="2314696"/>
          </a:xfrm>
          <a:prstGeom prst="rect">
            <a:avLst/>
          </a:prstGeom>
        </p:spPr>
      </p:pic>
      <p:pic>
        <p:nvPicPr>
          <p:cNvPr id="10" name="Image 9">
            <a:extLst>
              <a:ext uri="{FF2B5EF4-FFF2-40B4-BE49-F238E27FC236}">
                <a16:creationId xmlns:a16="http://schemas.microsoft.com/office/drawing/2014/main" id="{FF680866-D776-C10A-9250-0F4B8185BBBF}"/>
              </a:ext>
            </a:extLst>
          </p:cNvPr>
          <p:cNvPicPr>
            <a:picLocks noChangeAspect="1"/>
          </p:cNvPicPr>
          <p:nvPr/>
        </p:nvPicPr>
        <p:blipFill rotWithShape="1">
          <a:blip r:embed="rId4"/>
          <a:srcRect l="57168" t="19508" r="13045" b="13732"/>
          <a:stretch/>
        </p:blipFill>
        <p:spPr>
          <a:xfrm>
            <a:off x="6351041" y="2201587"/>
            <a:ext cx="5486089" cy="3842374"/>
          </a:xfrm>
          <a:prstGeom prst="rect">
            <a:avLst/>
          </a:prstGeom>
        </p:spPr>
      </p:pic>
    </p:spTree>
    <p:extLst>
      <p:ext uri="{BB962C8B-B14F-4D97-AF65-F5344CB8AC3E}">
        <p14:creationId xmlns:p14="http://schemas.microsoft.com/office/powerpoint/2010/main" val="4093759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628014" y="1309148"/>
            <a:ext cx="5068571" cy="2761122"/>
          </a:xfrm>
        </p:spPr>
        <p:txBody>
          <a:bodyPr/>
          <a:lstStyle/>
          <a:p>
            <a:pPr marL="266685" lvl="1" indent="0" algn="ctr">
              <a:lnSpc>
                <a:spcPct val="100000"/>
              </a:lnSpc>
              <a:buNone/>
            </a:pPr>
            <a:r>
              <a:rPr lang="fr-FR" sz="1600" b="1" spc="-5" dirty="0"/>
              <a:t>La Banque de France dénombre 1,2 million d’ouvertures de </a:t>
            </a:r>
            <a:r>
              <a:rPr lang="fr-FR" sz="1600" b="1" spc="-5" dirty="0">
                <a:solidFill>
                  <a:srgbClr val="A2C748"/>
                </a:solidFill>
              </a:rPr>
              <a:t>LEP</a:t>
            </a:r>
            <a:r>
              <a:rPr lang="fr-FR" sz="1600" b="1" spc="-5" dirty="0"/>
              <a:t> depuis décembre 2022. Le </a:t>
            </a:r>
            <a:r>
              <a:rPr lang="fr-FR" sz="1600" b="1" spc="-5" dirty="0">
                <a:solidFill>
                  <a:srgbClr val="A2C748"/>
                </a:solidFill>
              </a:rPr>
              <a:t>nombre de détenteurs </a:t>
            </a:r>
            <a:r>
              <a:rPr lang="fr-FR" sz="1600" b="1" spc="-5" dirty="0"/>
              <a:t>atteint ainsi </a:t>
            </a:r>
            <a:r>
              <a:rPr lang="fr-FR" sz="1600" b="1" spc="-5" dirty="0">
                <a:solidFill>
                  <a:srgbClr val="D70365"/>
                </a:solidFill>
              </a:rPr>
              <a:t>9,7 millions à fin mai 2023 </a:t>
            </a:r>
            <a:r>
              <a:rPr lang="fr-FR" sz="1600" b="1" spc="-5" dirty="0"/>
              <a:t>contre 8,5 millions fin 2022 et 6,9 millions fin 2021.</a:t>
            </a:r>
            <a:endParaRPr lang="fr-FR" sz="900" b="1" spc="-5" dirty="0">
              <a:solidFill>
                <a:srgbClr val="D70365"/>
              </a:solidFill>
            </a:endParaRPr>
          </a:p>
          <a:p>
            <a:pPr marL="266685" lvl="1" indent="0" algn="ctr">
              <a:lnSpc>
                <a:spcPct val="100000"/>
              </a:lnSpc>
              <a:buNone/>
            </a:pPr>
            <a:r>
              <a:rPr lang="fr-FR" sz="1600" b="1" spc="-5" dirty="0"/>
              <a:t>Les dépôts suivent avec la même dynamique : les </a:t>
            </a:r>
            <a:r>
              <a:rPr lang="fr-FR" sz="1600" b="1" spc="-5" dirty="0">
                <a:solidFill>
                  <a:srgbClr val="A2C748"/>
                </a:solidFill>
              </a:rPr>
              <a:t>encours</a:t>
            </a:r>
            <a:r>
              <a:rPr lang="fr-FR" sz="1600" b="1" spc="-5" dirty="0"/>
              <a:t> ont progressé de 18,4% depuis décembre 2022 pour atteindre </a:t>
            </a:r>
            <a:r>
              <a:rPr lang="fr-FR" sz="1600" b="1" spc="-5" dirty="0">
                <a:solidFill>
                  <a:srgbClr val="D70365"/>
                </a:solidFill>
              </a:rPr>
              <a:t>56,7 milliards d’euros en juin 2023.</a:t>
            </a:r>
            <a:endParaRPr lang="fr-FR" sz="700" b="1" spc="-5" dirty="0">
              <a:solidFill>
                <a:srgbClr val="D70365"/>
              </a:solidFill>
            </a:endParaRPr>
          </a:p>
          <a:p>
            <a:pPr marL="266685" lvl="1" indent="0" algn="ctr">
              <a:lnSpc>
                <a:spcPct val="100000"/>
              </a:lnSpc>
              <a:buNone/>
            </a:pPr>
            <a:r>
              <a:rPr lang="fr-FR" sz="1100" i="1" spc="-5" dirty="0"/>
              <a:t>Source : Banque de France</a:t>
            </a:r>
          </a:p>
          <a:p>
            <a:pPr marL="266685" lvl="1" indent="0" algn="ctr">
              <a:lnSpc>
                <a:spcPct val="100000"/>
              </a:lnSpc>
              <a:buNone/>
            </a:pPr>
            <a:endParaRPr lang="fr-FR" sz="1600" b="1" spc="-5" dirty="0">
              <a:solidFill>
                <a:srgbClr val="A2C748"/>
              </a:solidFill>
            </a:endParaRPr>
          </a:p>
        </p:txBody>
      </p:sp>
      <p:sp>
        <p:nvSpPr>
          <p:cNvPr id="18" name="ZoneTexte 17"/>
          <p:cNvSpPr txBox="1"/>
          <p:nvPr/>
        </p:nvSpPr>
        <p:spPr>
          <a:xfrm>
            <a:off x="6351042" y="1309147"/>
            <a:ext cx="5242390" cy="1092607"/>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Évolution du nombre de LEP depuis 2008 (en millions de comptes, échelle de gauche) et de son taux de rémunération (en fin de période)</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11" name="Espace réservé du texte 6"/>
          <p:cNvSpPr>
            <a:spLocks noGrp="1"/>
          </p:cNvSpPr>
          <p:nvPr>
            <p:ph type="body" sz="quarter" idx="19"/>
          </p:nvPr>
        </p:nvSpPr>
        <p:spPr>
          <a:xfrm>
            <a:off x="868048" y="665004"/>
            <a:ext cx="10965989" cy="441030"/>
          </a:xfrm>
        </p:spPr>
        <p:txBody>
          <a:bodyPr/>
          <a:lstStyle/>
          <a:p>
            <a:pPr algn="just"/>
            <a:r>
              <a:rPr lang="fr-FR" dirty="0"/>
              <a:t>4. LEP</a:t>
            </a:r>
            <a:endParaRPr lang="fr-FR" sz="1800" dirty="0"/>
          </a:p>
        </p:txBody>
      </p:sp>
      <p:sp>
        <p:nvSpPr>
          <p:cNvPr id="9" name="Espace réservé du texte 12">
            <a:extLst>
              <a:ext uri="{FF2B5EF4-FFF2-40B4-BE49-F238E27FC236}">
                <a16:creationId xmlns:a16="http://schemas.microsoft.com/office/drawing/2014/main" id="{736DF480-D1BB-4397-B017-0F5DF55514B4}"/>
              </a:ext>
            </a:extLst>
          </p:cNvPr>
          <p:cNvSpPr>
            <a:spLocks noGrp="1"/>
          </p:cNvSpPr>
          <p:nvPr>
            <p:ph type="body" sz="quarter" idx="22"/>
          </p:nvPr>
        </p:nvSpPr>
        <p:spPr>
          <a:xfrm>
            <a:off x="868048" y="215900"/>
            <a:ext cx="4549775" cy="268288"/>
          </a:xfrm>
        </p:spPr>
        <p:txBody>
          <a:bodyPr/>
          <a:lstStyle/>
          <a:p>
            <a:r>
              <a:rPr lang="fr-FR" dirty="0"/>
              <a:t>L’Épargne des ménages</a:t>
            </a:r>
          </a:p>
        </p:txBody>
      </p:sp>
      <p:sp>
        <p:nvSpPr>
          <p:cNvPr id="15" name="ZoneTexte 14">
            <a:extLst>
              <a:ext uri="{FF2B5EF4-FFF2-40B4-BE49-F238E27FC236}">
                <a16:creationId xmlns:a16="http://schemas.microsoft.com/office/drawing/2014/main" id="{5B141905-C3A8-8D27-8D89-EE18B92A6DDC}"/>
              </a:ext>
            </a:extLst>
          </p:cNvPr>
          <p:cNvSpPr txBox="1"/>
          <p:nvPr/>
        </p:nvSpPr>
        <p:spPr>
          <a:xfrm>
            <a:off x="740584" y="4070269"/>
            <a:ext cx="5242390"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Encours du LEP</a:t>
            </a:r>
          </a:p>
          <a:p>
            <a:pPr algn="just"/>
            <a:r>
              <a:rPr lang="fr-FR" sz="1400" b="1" i="1" dirty="0">
                <a:solidFill>
                  <a:srgbClr val="D70365"/>
                </a:solidFill>
                <a:latin typeface="Arial" panose="020B0604020202020204" pitchFamily="34" charset="0"/>
                <a:cs typeface="Arial" panose="020B0604020202020204" pitchFamily="34" charset="0"/>
              </a:rPr>
              <a:t>(en milliards d’euros)</a:t>
            </a:r>
            <a:r>
              <a:rPr lang="fr-FR" sz="1400" b="1" dirty="0">
                <a:solidFill>
                  <a:srgbClr val="D70365"/>
                </a:solidFill>
                <a:latin typeface="Arial" panose="020B0604020202020204" pitchFamily="34" charset="0"/>
                <a:cs typeface="Arial" panose="020B0604020202020204" pitchFamily="34" charset="0"/>
              </a:rPr>
              <a:t> </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3" name="Graphique 2">
            <a:extLst>
              <a:ext uri="{FF2B5EF4-FFF2-40B4-BE49-F238E27FC236}">
                <a16:creationId xmlns:a16="http://schemas.microsoft.com/office/drawing/2014/main" id="{119780D4-5941-E4B7-41DC-F36C3D3DECD4}"/>
              </a:ext>
            </a:extLst>
          </p:cNvPr>
          <p:cNvGraphicFramePr>
            <a:graphicFrameLocks/>
          </p:cNvGraphicFramePr>
          <p:nvPr>
            <p:extLst>
              <p:ext uri="{D42A27DB-BD31-4B8C-83A1-F6EECF244321}">
                <p14:modId xmlns:p14="http://schemas.microsoft.com/office/powerpoint/2010/main" val="2824611076"/>
              </p:ext>
            </p:extLst>
          </p:nvPr>
        </p:nvGraphicFramePr>
        <p:xfrm>
          <a:off x="6351042" y="2401753"/>
          <a:ext cx="5346587" cy="3497241"/>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age 7">
            <a:extLst>
              <a:ext uri="{FF2B5EF4-FFF2-40B4-BE49-F238E27FC236}">
                <a16:creationId xmlns:a16="http://schemas.microsoft.com/office/drawing/2014/main" id="{F6D92801-E7A0-92FA-15BD-E8D572924419}"/>
              </a:ext>
            </a:extLst>
          </p:cNvPr>
          <p:cNvPicPr>
            <a:picLocks noChangeAspect="1"/>
          </p:cNvPicPr>
          <p:nvPr/>
        </p:nvPicPr>
        <p:blipFill rotWithShape="1">
          <a:blip r:embed="rId4"/>
          <a:srcRect l="54513" t="26911" r="10556" b="16731"/>
          <a:stretch/>
        </p:blipFill>
        <p:spPr>
          <a:xfrm>
            <a:off x="628014" y="4947432"/>
            <a:ext cx="4694664" cy="2367006"/>
          </a:xfrm>
          <a:prstGeom prst="rect">
            <a:avLst/>
          </a:prstGeom>
        </p:spPr>
      </p:pic>
    </p:spTree>
    <p:extLst>
      <p:ext uri="{BB962C8B-B14F-4D97-AF65-F5344CB8AC3E}">
        <p14:creationId xmlns:p14="http://schemas.microsoft.com/office/powerpoint/2010/main" val="1947060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520213" y="1253052"/>
            <a:ext cx="5827424" cy="2779601"/>
          </a:xfrm>
        </p:spPr>
        <p:txBody>
          <a:bodyPr/>
          <a:lstStyle/>
          <a:p>
            <a:pPr marL="266685" lvl="1" indent="0" algn="ctr">
              <a:lnSpc>
                <a:spcPct val="100000"/>
              </a:lnSpc>
              <a:buNone/>
            </a:pPr>
            <a:r>
              <a:rPr lang="fr-FR" b="1" spc="-5" dirty="0">
                <a:solidFill>
                  <a:srgbClr val="A2C748"/>
                </a:solidFill>
              </a:rPr>
              <a:t>En 2022, l’encours moyen d’un LEP </a:t>
            </a:r>
            <a:r>
              <a:rPr lang="fr-FR" b="1" spc="-5" dirty="0"/>
              <a:t>s’élève à </a:t>
            </a:r>
            <a:r>
              <a:rPr lang="fr-FR" b="1" spc="-5" dirty="0">
                <a:solidFill>
                  <a:srgbClr val="D70365"/>
                </a:solidFill>
              </a:rPr>
              <a:t>5.700 euros, </a:t>
            </a:r>
            <a:r>
              <a:rPr lang="fr-FR" b="1" spc="-5" dirty="0"/>
              <a:t>équivalent à celui observé un an plus tôt. Cette moyenne cache toutefois d’importantes disparités sociodémographiques. </a:t>
            </a:r>
          </a:p>
          <a:p>
            <a:pPr marL="266685" lvl="1" indent="0" algn="ctr">
              <a:lnSpc>
                <a:spcPct val="100000"/>
              </a:lnSpc>
              <a:buNone/>
            </a:pPr>
            <a:r>
              <a:rPr lang="fr-FR" b="1" spc="-5" dirty="0">
                <a:solidFill>
                  <a:srgbClr val="A2C748"/>
                </a:solidFill>
              </a:rPr>
              <a:t>Les </a:t>
            </a:r>
            <a:r>
              <a:rPr lang="fr-FR" b="1" spc="-5" dirty="0">
                <a:solidFill>
                  <a:srgbClr val="D70365"/>
                </a:solidFill>
              </a:rPr>
              <a:t>47%</a:t>
            </a:r>
            <a:r>
              <a:rPr lang="fr-FR" b="1" spc="-5" dirty="0">
                <a:solidFill>
                  <a:srgbClr val="A2C748"/>
                </a:solidFill>
              </a:rPr>
              <a:t> de LEP dont l’encours dépasse le plafond réglementaire de 7.700 euros représentent ainsi </a:t>
            </a:r>
            <a:r>
              <a:rPr lang="fr-FR" b="1" spc="-5" dirty="0">
                <a:solidFill>
                  <a:srgbClr val="D70365"/>
                </a:solidFill>
              </a:rPr>
              <a:t>71% </a:t>
            </a:r>
            <a:r>
              <a:rPr lang="fr-FR" b="1" spc="-5" dirty="0">
                <a:solidFill>
                  <a:srgbClr val="A2C748"/>
                </a:solidFill>
              </a:rPr>
              <a:t>de l’encours global.</a:t>
            </a:r>
          </a:p>
          <a:p>
            <a:pPr marL="266685" lvl="1" indent="0" algn="ctr">
              <a:lnSpc>
                <a:spcPct val="100000"/>
              </a:lnSpc>
              <a:buNone/>
            </a:pPr>
            <a:r>
              <a:rPr lang="fr-FR" b="1" spc="-5" dirty="0">
                <a:solidFill>
                  <a:srgbClr val="A2C748"/>
                </a:solidFill>
              </a:rPr>
              <a:t> </a:t>
            </a:r>
            <a:r>
              <a:rPr lang="fr-FR" sz="1100" i="1" dirty="0">
                <a:solidFill>
                  <a:prstClr val="white">
                    <a:lumMod val="50000"/>
                  </a:prstClr>
                </a:solidFill>
                <a:latin typeface="Arial" panose="020B0604020202020204" pitchFamily="34" charset="0"/>
                <a:cs typeface="Arial" panose="020B0604020202020204" pitchFamily="34" charset="0"/>
              </a:rPr>
              <a:t>Source : Banque de France</a:t>
            </a:r>
            <a:endParaRPr lang="fr-FR" b="1" spc="-5" dirty="0">
              <a:solidFill>
                <a:srgbClr val="A2C748"/>
              </a:solidFill>
            </a:endParaRPr>
          </a:p>
        </p:txBody>
      </p:sp>
      <p:sp>
        <p:nvSpPr>
          <p:cNvPr id="18" name="ZoneTexte 17"/>
          <p:cNvSpPr txBox="1"/>
          <p:nvPr/>
        </p:nvSpPr>
        <p:spPr>
          <a:xfrm>
            <a:off x="6719887" y="1242730"/>
            <a:ext cx="5242390" cy="1092607"/>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LEP: ventilation par tranches de solde créditeur en 2022</a:t>
            </a:r>
          </a:p>
          <a:p>
            <a:pPr algn="just"/>
            <a:r>
              <a:rPr lang="fr-FR" sz="1400" b="1" i="1" dirty="0">
                <a:solidFill>
                  <a:srgbClr val="D70365"/>
                </a:solidFill>
                <a:latin typeface="Arial" panose="020B0604020202020204" pitchFamily="34" charset="0"/>
                <a:cs typeface="Arial" panose="020B0604020202020204" pitchFamily="34" charset="0"/>
              </a:rPr>
              <a:t>(en pourcentage; nombre de comptes: anneau intérieur; encours: anneau extérieur)</a:t>
            </a:r>
          </a:p>
          <a:p>
            <a:pPr algn="just"/>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a:t>
            </a:r>
            <a:r>
              <a:rPr lang="fr-FR" sz="1100" i="1" dirty="0">
                <a:solidFill>
                  <a:prstClr val="white">
                    <a:lumMod val="50000"/>
                  </a:prstClr>
                </a:solidFill>
                <a:latin typeface="Arial" panose="020B0604020202020204" pitchFamily="34" charset="0"/>
                <a:cs typeface="Arial" panose="020B0604020202020204" pitchFamily="34" charset="0"/>
              </a:rPr>
              <a:t>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11" name="Espace réservé du texte 6"/>
          <p:cNvSpPr>
            <a:spLocks noGrp="1"/>
          </p:cNvSpPr>
          <p:nvPr>
            <p:ph type="body" sz="quarter" idx="19"/>
          </p:nvPr>
        </p:nvSpPr>
        <p:spPr>
          <a:xfrm>
            <a:off x="868048" y="665004"/>
            <a:ext cx="10965989" cy="441030"/>
          </a:xfrm>
        </p:spPr>
        <p:txBody>
          <a:bodyPr/>
          <a:lstStyle/>
          <a:p>
            <a:pPr algn="just"/>
            <a:r>
              <a:rPr lang="fr-FR" dirty="0"/>
              <a:t>4. LEP</a:t>
            </a:r>
            <a:endParaRPr lang="fr-FR" sz="1800" dirty="0"/>
          </a:p>
        </p:txBody>
      </p:sp>
      <p:sp>
        <p:nvSpPr>
          <p:cNvPr id="12" name="ZoneTexte 11"/>
          <p:cNvSpPr txBox="1"/>
          <p:nvPr/>
        </p:nvSpPr>
        <p:spPr>
          <a:xfrm>
            <a:off x="692162" y="3924354"/>
            <a:ext cx="5133191"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Taux du LEP</a:t>
            </a:r>
          </a:p>
          <a:p>
            <a:pPr algn="just"/>
            <a:r>
              <a:rPr lang="fr-FR" sz="1400" b="1" i="1" dirty="0">
                <a:solidFill>
                  <a:srgbClr val="D70365"/>
                </a:solidFill>
                <a:latin typeface="Arial" panose="020B0604020202020204" pitchFamily="34" charset="0"/>
                <a:cs typeface="Arial" panose="020B0604020202020204" pitchFamily="34" charset="0"/>
              </a:rPr>
              <a:t>(en pourcentage – fixé à 6,0% depuis le 1</a:t>
            </a:r>
            <a:r>
              <a:rPr lang="fr-FR" sz="1400" b="1" i="1" baseline="30000" dirty="0">
                <a:solidFill>
                  <a:srgbClr val="D70365"/>
                </a:solidFill>
                <a:latin typeface="Arial" panose="020B0604020202020204" pitchFamily="34" charset="0"/>
                <a:cs typeface="Arial" panose="020B0604020202020204" pitchFamily="34" charset="0"/>
              </a:rPr>
              <a:t>er</a:t>
            </a:r>
            <a:r>
              <a:rPr lang="fr-FR" sz="1400" b="1" i="1" dirty="0">
                <a:solidFill>
                  <a:srgbClr val="D70365"/>
                </a:solidFill>
                <a:latin typeface="Arial" panose="020B0604020202020204" pitchFamily="34" charset="0"/>
                <a:cs typeface="Arial" panose="020B0604020202020204" pitchFamily="34" charset="0"/>
              </a:rPr>
              <a:t> août 2023)</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9" name="Espace réservé du texte 12">
            <a:extLst>
              <a:ext uri="{FF2B5EF4-FFF2-40B4-BE49-F238E27FC236}">
                <a16:creationId xmlns:a16="http://schemas.microsoft.com/office/drawing/2014/main" id="{736DF480-D1BB-4397-B017-0F5DF55514B4}"/>
              </a:ext>
            </a:extLst>
          </p:cNvPr>
          <p:cNvSpPr>
            <a:spLocks noGrp="1"/>
          </p:cNvSpPr>
          <p:nvPr>
            <p:ph type="body" sz="quarter" idx="22"/>
          </p:nvPr>
        </p:nvSpPr>
        <p:spPr>
          <a:xfrm>
            <a:off x="868048" y="215900"/>
            <a:ext cx="4549775" cy="268288"/>
          </a:xfrm>
        </p:spPr>
        <p:txBody>
          <a:bodyPr/>
          <a:lstStyle/>
          <a:p>
            <a:r>
              <a:rPr lang="fr-FR" dirty="0"/>
              <a:t>L’Épargne des ménages</a:t>
            </a:r>
          </a:p>
        </p:txBody>
      </p:sp>
      <p:pic>
        <p:nvPicPr>
          <p:cNvPr id="7" name="Image 6">
            <a:extLst>
              <a:ext uri="{FF2B5EF4-FFF2-40B4-BE49-F238E27FC236}">
                <a16:creationId xmlns:a16="http://schemas.microsoft.com/office/drawing/2014/main" id="{99F912B4-6641-8A64-7209-B8B55F4E413C}"/>
              </a:ext>
            </a:extLst>
          </p:cNvPr>
          <p:cNvPicPr>
            <a:picLocks noChangeAspect="1"/>
          </p:cNvPicPr>
          <p:nvPr/>
        </p:nvPicPr>
        <p:blipFill rotWithShape="1">
          <a:blip r:embed="rId3"/>
          <a:srcRect l="53335" t="23816" r="12631" b="13257"/>
          <a:stretch/>
        </p:blipFill>
        <p:spPr>
          <a:xfrm>
            <a:off x="6719887" y="2472033"/>
            <a:ext cx="5133191" cy="2965901"/>
          </a:xfrm>
          <a:prstGeom prst="rect">
            <a:avLst/>
          </a:prstGeom>
        </p:spPr>
      </p:pic>
      <p:graphicFrame>
        <p:nvGraphicFramePr>
          <p:cNvPr id="3" name="Graphique 2">
            <a:extLst>
              <a:ext uri="{FF2B5EF4-FFF2-40B4-BE49-F238E27FC236}">
                <a16:creationId xmlns:a16="http://schemas.microsoft.com/office/drawing/2014/main" id="{42599203-8BCD-7A2A-D2A2-B58C687517A0}"/>
              </a:ext>
            </a:extLst>
          </p:cNvPr>
          <p:cNvGraphicFramePr>
            <a:graphicFrameLocks/>
          </p:cNvGraphicFramePr>
          <p:nvPr>
            <p:extLst>
              <p:ext uri="{D42A27DB-BD31-4B8C-83A1-F6EECF244321}">
                <p14:modId xmlns:p14="http://schemas.microsoft.com/office/powerpoint/2010/main" val="994565645"/>
              </p:ext>
            </p:extLst>
          </p:nvPr>
        </p:nvGraphicFramePr>
        <p:xfrm>
          <a:off x="520214" y="4801517"/>
          <a:ext cx="4442080" cy="26713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76952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2717265" y="3045573"/>
            <a:ext cx="8569860" cy="1460500"/>
          </a:xfrm>
        </p:spPr>
        <p:txBody>
          <a:bodyPr/>
          <a:lstStyle/>
          <a:p>
            <a:r>
              <a:rPr lang="fr-FR" sz="5000" cap="none" dirty="0"/>
              <a:t>Autres instruments d’épargne </a:t>
            </a:r>
            <a:endParaRPr lang="fr-FR" sz="5000" dirty="0"/>
          </a:p>
        </p:txBody>
      </p:sp>
      <p:sp>
        <p:nvSpPr>
          <p:cNvPr id="3" name="Espace réservé du texte 2"/>
          <p:cNvSpPr>
            <a:spLocks noGrp="1"/>
          </p:cNvSpPr>
          <p:nvPr>
            <p:ph type="body" idx="12"/>
          </p:nvPr>
        </p:nvSpPr>
        <p:spPr/>
        <p:txBody>
          <a:bodyPr/>
          <a:lstStyle/>
          <a:p>
            <a:r>
              <a:rPr lang="fr-FR" dirty="0"/>
              <a:t>III</a:t>
            </a:r>
          </a:p>
        </p:txBody>
      </p:sp>
    </p:spTree>
    <p:extLst>
      <p:ext uri="{BB962C8B-B14F-4D97-AF65-F5344CB8AC3E}">
        <p14:creationId xmlns:p14="http://schemas.microsoft.com/office/powerpoint/2010/main" val="907995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467898" y="1438250"/>
            <a:ext cx="5129338" cy="4981023"/>
          </a:xfrm>
        </p:spPr>
        <p:txBody>
          <a:bodyPr/>
          <a:lstStyle/>
          <a:p>
            <a:pPr marL="266685" lvl="1" indent="0" algn="ctr">
              <a:lnSpc>
                <a:spcPct val="100000"/>
              </a:lnSpc>
              <a:buNone/>
            </a:pPr>
            <a:r>
              <a:rPr lang="fr-FR" sz="1600" b="1" spc="-5" dirty="0">
                <a:solidFill>
                  <a:srgbClr val="D70365"/>
                </a:solidFill>
              </a:rPr>
              <a:t>En juin 2023, </a:t>
            </a:r>
            <a:r>
              <a:rPr lang="fr-FR" sz="1600" b="1" spc="-5" dirty="0">
                <a:solidFill>
                  <a:srgbClr val="A2C748"/>
                </a:solidFill>
              </a:rPr>
              <a:t>les cotisations en assurance vie enregistrent une hausse de +30% sur un an </a:t>
            </a:r>
            <a:r>
              <a:rPr lang="fr-FR" sz="1600" b="1" spc="-5" dirty="0"/>
              <a:t>pour atteindre </a:t>
            </a:r>
            <a:r>
              <a:rPr lang="fr-FR" sz="1600" b="1" spc="-5" dirty="0">
                <a:solidFill>
                  <a:srgbClr val="D70365"/>
                </a:solidFill>
              </a:rPr>
              <a:t>15,6 milliards d’euros</a:t>
            </a:r>
            <a:r>
              <a:rPr lang="fr-FR" sz="1600" b="1" spc="-5" dirty="0"/>
              <a:t>. Sur la première moitié de l’année, les cotisations en assurance vie s’établissent à 81,8 milliards d’euros, en hausse de +6% par rapport à la même période de 2022. Cette augmentation est quasi identique pour les fonds en euros et les supports en UC.</a:t>
            </a:r>
          </a:p>
          <a:p>
            <a:pPr marL="266685" lvl="1" indent="0" algn="ctr">
              <a:lnSpc>
                <a:spcPct val="100000"/>
              </a:lnSpc>
              <a:buNone/>
            </a:pPr>
            <a:endParaRPr lang="fr-FR" sz="900" b="1" spc="-5" dirty="0"/>
          </a:p>
          <a:p>
            <a:pPr marL="266685" lvl="1" indent="0" algn="ctr">
              <a:lnSpc>
                <a:spcPct val="100000"/>
              </a:lnSpc>
              <a:buNone/>
            </a:pPr>
            <a:r>
              <a:rPr lang="fr-FR" sz="1600" b="1" spc="-5" dirty="0">
                <a:solidFill>
                  <a:srgbClr val="A2C748"/>
                </a:solidFill>
              </a:rPr>
              <a:t>La collecte nette est positive, à </a:t>
            </a:r>
            <a:r>
              <a:rPr lang="fr-FR" sz="1600" b="1" spc="-5" dirty="0">
                <a:solidFill>
                  <a:srgbClr val="D70365"/>
                </a:solidFill>
              </a:rPr>
              <a:t>+1,7 milliard d’euros</a:t>
            </a:r>
            <a:r>
              <a:rPr lang="fr-FR" sz="1600" b="1" spc="-5" dirty="0">
                <a:solidFill>
                  <a:srgbClr val="A2C748"/>
                </a:solidFill>
              </a:rPr>
              <a:t> sur le mois de juin, </a:t>
            </a:r>
            <a:r>
              <a:rPr lang="fr-FR" sz="1600" b="1" spc="-5" dirty="0"/>
              <a:t>dont +4,5 milliards d’euros en supports UC et -2,8 milliards d’euros </a:t>
            </a:r>
            <a:r>
              <a:rPr lang="fr-FR" sz="1600" b="1" spc="-5"/>
              <a:t>sur les </a:t>
            </a:r>
            <a:r>
              <a:rPr lang="fr-FR" sz="1600" b="1" spc="-5" dirty="0"/>
              <a:t>fonds </a:t>
            </a:r>
            <a:r>
              <a:rPr lang="fr-FR" sz="1600" b="1" spc="-5"/>
              <a:t>en euros. </a:t>
            </a:r>
            <a:r>
              <a:rPr lang="fr-FR" sz="1600" b="1" spc="-5" dirty="0"/>
              <a:t>Depuis le début de l’année, elle s’établit à </a:t>
            </a:r>
            <a:r>
              <a:rPr lang="fr-FR" sz="1600" b="1" spc="-5" dirty="0">
                <a:solidFill>
                  <a:srgbClr val="D70365"/>
                </a:solidFill>
              </a:rPr>
              <a:t>+4,1 Mds€.</a:t>
            </a:r>
          </a:p>
          <a:p>
            <a:pPr marL="266685" lvl="1" indent="0" algn="ctr">
              <a:lnSpc>
                <a:spcPct val="100000"/>
              </a:lnSpc>
              <a:buNone/>
            </a:pPr>
            <a:endParaRPr lang="fr-FR" sz="1000" b="1" spc="-5" dirty="0">
              <a:solidFill>
                <a:srgbClr val="D70365"/>
              </a:solidFill>
            </a:endParaRPr>
          </a:p>
          <a:p>
            <a:pPr marL="266685" lvl="1" indent="0" algn="ctr">
              <a:lnSpc>
                <a:spcPct val="100000"/>
              </a:lnSpc>
              <a:buNone/>
            </a:pPr>
            <a:r>
              <a:rPr lang="fr-FR" sz="1600" b="1" spc="-5" dirty="0"/>
              <a:t>Au total, </a:t>
            </a:r>
            <a:r>
              <a:rPr lang="fr-FR" sz="1600" b="1" spc="-5" dirty="0">
                <a:solidFill>
                  <a:srgbClr val="A2C748"/>
                </a:solidFill>
              </a:rPr>
              <a:t>l’encours</a:t>
            </a:r>
            <a:r>
              <a:rPr lang="fr-FR" sz="1600" b="1" spc="-5" dirty="0"/>
              <a:t> atteint </a:t>
            </a:r>
            <a:r>
              <a:rPr lang="fr-FR" sz="1600" b="1" spc="-5" dirty="0">
                <a:solidFill>
                  <a:srgbClr val="D70365"/>
                </a:solidFill>
              </a:rPr>
              <a:t>1.911 milliards d’euros</a:t>
            </a:r>
            <a:r>
              <a:rPr lang="fr-FR" sz="1600" b="1" spc="-5" dirty="0"/>
              <a:t> à fin juin, en hausse de +5% sur un an.</a:t>
            </a:r>
          </a:p>
          <a:p>
            <a:pPr marL="266685" lvl="1" indent="0" algn="ctr">
              <a:lnSpc>
                <a:spcPct val="100000"/>
              </a:lnSpc>
              <a:buNone/>
            </a:pPr>
            <a:endParaRPr lang="fr-FR" sz="1000" i="1" spc="-5" dirty="0"/>
          </a:p>
          <a:p>
            <a:pPr marL="266685" lvl="1" indent="0" algn="ctr">
              <a:lnSpc>
                <a:spcPct val="100000"/>
              </a:lnSpc>
              <a:buNone/>
            </a:pPr>
            <a:r>
              <a:rPr lang="fr-FR" sz="1200" i="1" spc="-5" dirty="0"/>
              <a:t>Source : France Assureurs</a:t>
            </a:r>
          </a:p>
        </p:txBody>
      </p:sp>
      <p:sp>
        <p:nvSpPr>
          <p:cNvPr id="11" name="Espace réservé du texte 6"/>
          <p:cNvSpPr>
            <a:spLocks noGrp="1"/>
          </p:cNvSpPr>
          <p:nvPr>
            <p:ph type="body" sz="quarter" idx="19"/>
          </p:nvPr>
        </p:nvSpPr>
        <p:spPr>
          <a:xfrm>
            <a:off x="868048" y="694231"/>
            <a:ext cx="10965989" cy="441030"/>
          </a:xfrm>
        </p:spPr>
        <p:txBody>
          <a:bodyPr/>
          <a:lstStyle/>
          <a:p>
            <a:pPr algn="just"/>
            <a:r>
              <a:rPr lang="fr-FR" dirty="0"/>
              <a:t>1. Assurance-vie</a:t>
            </a:r>
            <a:endParaRPr lang="fr-FR" sz="1800" dirty="0"/>
          </a:p>
        </p:txBody>
      </p:sp>
      <p:sp>
        <p:nvSpPr>
          <p:cNvPr id="18" name="ZoneTexte 17"/>
          <p:cNvSpPr txBox="1"/>
          <p:nvPr/>
        </p:nvSpPr>
        <p:spPr>
          <a:xfrm>
            <a:off x="6002258" y="1438250"/>
            <a:ext cx="5980635"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Évolution mensuelle de la collecte nette (euros + unités de compte, en milliards d’euros)</a:t>
            </a: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France Assureurs</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9" name="Espace réservé du texte 12">
            <a:extLst>
              <a:ext uri="{FF2B5EF4-FFF2-40B4-BE49-F238E27FC236}">
                <a16:creationId xmlns:a16="http://schemas.microsoft.com/office/drawing/2014/main" id="{E86D422A-297F-48D2-9B5A-DDA84C979804}"/>
              </a:ext>
            </a:extLst>
          </p:cNvPr>
          <p:cNvSpPr>
            <a:spLocks noGrp="1"/>
          </p:cNvSpPr>
          <p:nvPr>
            <p:ph type="body" sz="quarter" idx="22"/>
          </p:nvPr>
        </p:nvSpPr>
        <p:spPr>
          <a:xfrm>
            <a:off x="868048" y="215900"/>
            <a:ext cx="4549775" cy="268288"/>
          </a:xfrm>
        </p:spPr>
        <p:txBody>
          <a:bodyPr/>
          <a:lstStyle/>
          <a:p>
            <a:r>
              <a:rPr lang="fr-FR" dirty="0"/>
              <a:t>L’Épargne des ménages</a:t>
            </a:r>
          </a:p>
        </p:txBody>
      </p:sp>
      <p:pic>
        <p:nvPicPr>
          <p:cNvPr id="4" name="Image 3">
            <a:extLst>
              <a:ext uri="{FF2B5EF4-FFF2-40B4-BE49-F238E27FC236}">
                <a16:creationId xmlns:a16="http://schemas.microsoft.com/office/drawing/2014/main" id="{F4D59600-43BD-A82E-6CCC-8ABC102F4FBB}"/>
              </a:ext>
            </a:extLst>
          </p:cNvPr>
          <p:cNvPicPr>
            <a:picLocks noChangeAspect="1"/>
          </p:cNvPicPr>
          <p:nvPr/>
        </p:nvPicPr>
        <p:blipFill rotWithShape="1">
          <a:blip r:embed="rId3"/>
          <a:srcRect l="55426" t="24521" r="11947" b="13084"/>
          <a:stretch/>
        </p:blipFill>
        <p:spPr>
          <a:xfrm>
            <a:off x="6002258" y="2315413"/>
            <a:ext cx="5831779" cy="3485135"/>
          </a:xfrm>
          <a:prstGeom prst="rect">
            <a:avLst/>
          </a:prstGeom>
        </p:spPr>
      </p:pic>
    </p:spTree>
    <p:extLst>
      <p:ext uri="{BB962C8B-B14F-4D97-AF65-F5344CB8AC3E}">
        <p14:creationId xmlns:p14="http://schemas.microsoft.com/office/powerpoint/2010/main" val="265333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206764" y="3045572"/>
            <a:ext cx="2243438" cy="1460500"/>
          </a:xfrm>
          <a:prstGeom prst="rect">
            <a:avLst/>
          </a:prstGeom>
        </p:spPr>
        <p:txBody>
          <a:bodyPr/>
          <a:lstStyle>
            <a:lvl1pPr algn="l" defTabSz="914348"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10500" b="1" dirty="0">
                <a:solidFill>
                  <a:schemeClr val="bg1"/>
                </a:solidFill>
                <a:latin typeface="Times New Roman" panose="02020603050405020304" pitchFamily="18" charset="0"/>
                <a:cs typeface="Times New Roman" panose="02020603050405020304" pitchFamily="18" charset="0"/>
              </a:rPr>
              <a:t>I</a:t>
            </a:r>
          </a:p>
        </p:txBody>
      </p:sp>
      <p:sp>
        <p:nvSpPr>
          <p:cNvPr id="7" name="Espace réservé du texte 2"/>
          <p:cNvSpPr>
            <a:spLocks noGrp="1"/>
          </p:cNvSpPr>
          <p:nvPr>
            <p:ph type="body" idx="4294967295"/>
          </p:nvPr>
        </p:nvSpPr>
        <p:spPr>
          <a:xfrm>
            <a:off x="2631000" y="3045573"/>
            <a:ext cx="7728025" cy="1460499"/>
          </a:xfrm>
          <a:prstGeom prst="rect">
            <a:avLst/>
          </a:prstGeom>
        </p:spPr>
        <p:txBody>
          <a:bodyPr/>
          <a:lstStyle/>
          <a:p>
            <a:pPr marL="0" indent="0">
              <a:buNone/>
            </a:pPr>
            <a:r>
              <a:rPr lang="fr-FR" sz="5000" dirty="0">
                <a:solidFill>
                  <a:schemeClr val="bg1"/>
                </a:solidFill>
                <a:latin typeface="Arial" panose="020B0604020202020204" pitchFamily="34" charset="0"/>
                <a:cs typeface="Arial" panose="020B0604020202020204" pitchFamily="34" charset="0"/>
              </a:rPr>
              <a:t>Une épargne abondante en France</a:t>
            </a:r>
            <a:r>
              <a:rPr lang="fr-FR" sz="3600" dirty="0">
                <a:solidFill>
                  <a:schemeClr val="bg1"/>
                </a:solidFill>
                <a:latin typeface="Arial" panose="020B0604020202020204" pitchFamily="34" charset="0"/>
                <a:cs typeface="Arial" panose="020B0604020202020204" pitchFamily="34" charset="0"/>
              </a:rPr>
              <a:t> </a:t>
            </a:r>
            <a:endParaRPr lang="fr-FR" dirty="0"/>
          </a:p>
        </p:txBody>
      </p:sp>
    </p:spTree>
    <p:extLst>
      <p:ext uri="{BB962C8B-B14F-4D97-AF65-F5344CB8AC3E}">
        <p14:creationId xmlns:p14="http://schemas.microsoft.com/office/powerpoint/2010/main" val="3734847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759141" y="1295422"/>
            <a:ext cx="4767588" cy="1977932"/>
          </a:xfrm>
        </p:spPr>
        <p:txBody>
          <a:bodyPr/>
          <a:lstStyle/>
          <a:p>
            <a:pPr marL="266685" lvl="1" indent="0" algn="ctr">
              <a:lnSpc>
                <a:spcPct val="100000"/>
              </a:lnSpc>
              <a:buNone/>
            </a:pPr>
            <a:r>
              <a:rPr lang="fr-FR" sz="1600" b="1" spc="-5" dirty="0">
                <a:solidFill>
                  <a:srgbClr val="A2C748"/>
                </a:solidFill>
              </a:rPr>
              <a:t>L’encours des PEA-PME</a:t>
            </a:r>
            <a:r>
              <a:rPr lang="fr-FR" sz="1600" b="1" spc="-5" dirty="0"/>
              <a:t> s’établit à </a:t>
            </a:r>
            <a:r>
              <a:rPr lang="fr-FR" sz="1600" b="1" spc="-5" dirty="0">
                <a:solidFill>
                  <a:srgbClr val="D70365"/>
                </a:solidFill>
              </a:rPr>
              <a:t>2,51 milliards d’euros</a:t>
            </a:r>
            <a:r>
              <a:rPr lang="fr-FR" sz="1600" b="1" spc="-5" dirty="0"/>
              <a:t> à au T1 2023, en hausse de 14,1% sur un an.</a:t>
            </a:r>
          </a:p>
          <a:p>
            <a:pPr marL="266685" lvl="1" indent="0" algn="ctr">
              <a:lnSpc>
                <a:spcPct val="100000"/>
              </a:lnSpc>
              <a:buNone/>
            </a:pPr>
            <a:r>
              <a:rPr lang="fr-FR" sz="1600" b="1" spc="-5" dirty="0"/>
              <a:t>Au T1 2023, </a:t>
            </a:r>
            <a:r>
              <a:rPr lang="fr-FR" sz="1600" b="1" spc="-5" dirty="0">
                <a:solidFill>
                  <a:srgbClr val="D70365"/>
                </a:solidFill>
              </a:rPr>
              <a:t>3.514 comptes titres </a:t>
            </a:r>
            <a:r>
              <a:rPr lang="fr-FR" sz="1600" b="1" spc="-5" dirty="0"/>
              <a:t>ont été </a:t>
            </a:r>
            <a:r>
              <a:rPr lang="fr-FR" sz="1600" b="1" spc="-5" dirty="0">
                <a:solidFill>
                  <a:srgbClr val="A2C748"/>
                </a:solidFill>
              </a:rPr>
              <a:t>ouverts</a:t>
            </a:r>
            <a:r>
              <a:rPr lang="fr-FR" sz="1600" b="1" spc="-5" baseline="30000" dirty="0">
                <a:solidFill>
                  <a:srgbClr val="A2C748"/>
                </a:solidFill>
              </a:rPr>
              <a:t>1</a:t>
            </a:r>
            <a:r>
              <a:rPr lang="fr-FR" sz="1600" b="1" spc="-5" dirty="0"/>
              <a:t>, portant leur nombre total à </a:t>
            </a:r>
            <a:r>
              <a:rPr lang="fr-FR" sz="1600" b="1" spc="-5" dirty="0">
                <a:solidFill>
                  <a:srgbClr val="D70365"/>
                </a:solidFill>
              </a:rPr>
              <a:t>112.134.</a:t>
            </a:r>
          </a:p>
        </p:txBody>
      </p:sp>
      <p:sp>
        <p:nvSpPr>
          <p:cNvPr id="11" name="Espace réservé du texte 6"/>
          <p:cNvSpPr>
            <a:spLocks noGrp="1"/>
          </p:cNvSpPr>
          <p:nvPr>
            <p:ph type="body" sz="quarter" idx="19"/>
          </p:nvPr>
        </p:nvSpPr>
        <p:spPr>
          <a:xfrm>
            <a:off x="868048" y="680048"/>
            <a:ext cx="10965989" cy="441030"/>
          </a:xfrm>
        </p:spPr>
        <p:txBody>
          <a:bodyPr/>
          <a:lstStyle/>
          <a:p>
            <a:pPr algn="just"/>
            <a:r>
              <a:rPr lang="fr-FR" dirty="0"/>
              <a:t>2. PEA-PME</a:t>
            </a:r>
            <a:endParaRPr lang="fr-FR" sz="1800" dirty="0"/>
          </a:p>
        </p:txBody>
      </p:sp>
      <p:graphicFrame>
        <p:nvGraphicFramePr>
          <p:cNvPr id="7" name="Tableau 6"/>
          <p:cNvGraphicFramePr>
            <a:graphicFrameLocks noGrp="1"/>
          </p:cNvGraphicFramePr>
          <p:nvPr>
            <p:extLst>
              <p:ext uri="{D42A27DB-BD31-4B8C-83A1-F6EECF244321}">
                <p14:modId xmlns:p14="http://schemas.microsoft.com/office/powerpoint/2010/main" val="3402763554"/>
              </p:ext>
            </p:extLst>
          </p:nvPr>
        </p:nvGraphicFramePr>
        <p:xfrm>
          <a:off x="546098" y="3465867"/>
          <a:ext cx="5888156" cy="3258001"/>
        </p:xfrm>
        <a:graphic>
          <a:graphicData uri="http://schemas.openxmlformats.org/drawingml/2006/table">
            <a:tbl>
              <a:tblPr firstRow="1" bandRow="1">
                <a:tableStyleId>{5C22544A-7EE6-4342-B048-85BDC9FD1C3A}</a:tableStyleId>
              </a:tblPr>
              <a:tblGrid>
                <a:gridCol w="1346497">
                  <a:extLst>
                    <a:ext uri="{9D8B030D-6E8A-4147-A177-3AD203B41FA5}">
                      <a16:colId xmlns:a16="http://schemas.microsoft.com/office/drawing/2014/main" val="20000"/>
                    </a:ext>
                  </a:extLst>
                </a:gridCol>
                <a:gridCol w="839972">
                  <a:extLst>
                    <a:ext uri="{9D8B030D-6E8A-4147-A177-3AD203B41FA5}">
                      <a16:colId xmlns:a16="http://schemas.microsoft.com/office/drawing/2014/main" val="20003"/>
                    </a:ext>
                  </a:extLst>
                </a:gridCol>
                <a:gridCol w="946298">
                  <a:extLst>
                    <a:ext uri="{9D8B030D-6E8A-4147-A177-3AD203B41FA5}">
                      <a16:colId xmlns:a16="http://schemas.microsoft.com/office/drawing/2014/main" val="20004"/>
                    </a:ext>
                  </a:extLst>
                </a:gridCol>
                <a:gridCol w="893135">
                  <a:extLst>
                    <a:ext uri="{9D8B030D-6E8A-4147-A177-3AD203B41FA5}">
                      <a16:colId xmlns:a16="http://schemas.microsoft.com/office/drawing/2014/main" val="20005"/>
                    </a:ext>
                  </a:extLst>
                </a:gridCol>
                <a:gridCol w="946298">
                  <a:extLst>
                    <a:ext uri="{9D8B030D-6E8A-4147-A177-3AD203B41FA5}">
                      <a16:colId xmlns:a16="http://schemas.microsoft.com/office/drawing/2014/main" val="1243177569"/>
                    </a:ext>
                  </a:extLst>
                </a:gridCol>
                <a:gridCol w="915956">
                  <a:extLst>
                    <a:ext uri="{9D8B030D-6E8A-4147-A177-3AD203B41FA5}">
                      <a16:colId xmlns:a16="http://schemas.microsoft.com/office/drawing/2014/main" val="1016151811"/>
                    </a:ext>
                  </a:extLst>
                </a:gridCol>
              </a:tblGrid>
              <a:tr h="426321">
                <a:tc>
                  <a:txBody>
                    <a:bodyPr/>
                    <a:lstStyle/>
                    <a:p>
                      <a:endParaRPr lang="fr-FR"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0365"/>
                    </a:solidFill>
                  </a:tcPr>
                </a:tc>
                <a:tc>
                  <a:txBody>
                    <a:bodyPr/>
                    <a:lstStyle/>
                    <a:p>
                      <a:pPr algn="ctr"/>
                      <a:r>
                        <a:rPr lang="fr-FR" sz="1600" dirty="0">
                          <a:solidFill>
                            <a:schemeClr val="bg1"/>
                          </a:solidFill>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0365"/>
                    </a:solidFill>
                  </a:tcPr>
                </a:tc>
                <a:tc>
                  <a:txBody>
                    <a:bodyPr/>
                    <a:lstStyle/>
                    <a:p>
                      <a:pPr algn="ctr"/>
                      <a:r>
                        <a:rPr lang="fr-FR" sz="1600" dirty="0">
                          <a:solidFill>
                            <a:schemeClr val="bg1"/>
                          </a:solidFill>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0365"/>
                    </a:solidFill>
                  </a:tcPr>
                </a:tc>
                <a:tc>
                  <a:txBody>
                    <a:bodyPr/>
                    <a:lstStyle/>
                    <a:p>
                      <a:pPr algn="ctr"/>
                      <a:r>
                        <a:rPr lang="fr-FR" sz="1600" dirty="0">
                          <a:solidFill>
                            <a:schemeClr val="bg1"/>
                          </a:solidFill>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0365"/>
                    </a:solidFill>
                  </a:tcPr>
                </a:tc>
                <a:tc>
                  <a:txBody>
                    <a:bodyPr/>
                    <a:lstStyle/>
                    <a:p>
                      <a:pPr algn="ctr"/>
                      <a:r>
                        <a:rPr lang="fr-FR" sz="1600" dirty="0">
                          <a:solidFill>
                            <a:schemeClr val="bg1"/>
                          </a:solidFill>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0365"/>
                    </a:solidFill>
                  </a:tcPr>
                </a:tc>
                <a:tc>
                  <a:txBody>
                    <a:bodyPr/>
                    <a:lstStyle/>
                    <a:p>
                      <a:pPr algn="ctr"/>
                      <a:r>
                        <a:rPr lang="fr-FR" sz="1600" dirty="0">
                          <a:solidFill>
                            <a:schemeClr val="bg1"/>
                          </a:solidFill>
                        </a:rPr>
                        <a:t>T1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0365"/>
                    </a:solidFill>
                  </a:tcPr>
                </a:tc>
                <a:extLst>
                  <a:ext uri="{0D108BD9-81ED-4DB2-BD59-A6C34878D82A}">
                    <a16:rowId xmlns:a16="http://schemas.microsoft.com/office/drawing/2014/main" val="10000"/>
                  </a:ext>
                </a:extLst>
              </a:tr>
              <a:tr h="707570">
                <a:tc>
                  <a:txBody>
                    <a:bodyPr/>
                    <a:lstStyle/>
                    <a:p>
                      <a:pPr algn="l"/>
                      <a:r>
                        <a:rPr lang="fr-FR" sz="1200" dirty="0">
                          <a:solidFill>
                            <a:schemeClr val="tx1"/>
                          </a:solidFill>
                        </a:rPr>
                        <a:t>Encours PEA</a:t>
                      </a:r>
                    </a:p>
                    <a:p>
                      <a:pPr algn="l"/>
                      <a:r>
                        <a:rPr lang="fr-FR" sz="1200" dirty="0">
                          <a:solidFill>
                            <a:schemeClr val="tx1"/>
                          </a:solidFill>
                        </a:rPr>
                        <a:t>(en milliards d’euros)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ctr"/>
                      <a:r>
                        <a:rPr lang="fr-FR" sz="1200" dirty="0">
                          <a:solidFill>
                            <a:schemeClr val="tx1"/>
                          </a:solidFill>
                        </a:rPr>
                        <a:t>96,13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fr-FR" sz="1200" dirty="0">
                          <a:solidFill>
                            <a:schemeClr val="tx1"/>
                          </a:solidFill>
                        </a:rPr>
                        <a:t>98,90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fr-FR" sz="1200" dirty="0">
                          <a:solidFill>
                            <a:schemeClr val="tx1"/>
                          </a:solidFill>
                        </a:rPr>
                        <a:t>111,86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fr-FR" sz="1200" dirty="0">
                          <a:solidFill>
                            <a:schemeClr val="tx1"/>
                          </a:solidFill>
                        </a:rPr>
                        <a:t>100,99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fr-FR" sz="1200" dirty="0">
                          <a:solidFill>
                            <a:schemeClr val="tx1"/>
                          </a:solidFill>
                        </a:rPr>
                        <a:t>100,59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1"/>
                  </a:ext>
                </a:extLst>
              </a:tr>
              <a:tr h="752466">
                <a:tc>
                  <a:txBody>
                    <a:bodyPr/>
                    <a:lstStyle/>
                    <a:p>
                      <a:pPr algn="l"/>
                      <a:r>
                        <a:rPr lang="fr-FR" sz="1200" dirty="0">
                          <a:solidFill>
                            <a:schemeClr val="tx1"/>
                          </a:solidFill>
                        </a:rPr>
                        <a:t>Encours PEA-PME</a:t>
                      </a:r>
                    </a:p>
                    <a:p>
                      <a:pPr algn="l"/>
                      <a:r>
                        <a:rPr lang="fr-FR" sz="1200" dirty="0">
                          <a:solidFill>
                            <a:schemeClr val="tx1"/>
                          </a:solidFill>
                        </a:rPr>
                        <a:t>(en milliards</a:t>
                      </a:r>
                      <a:r>
                        <a:rPr lang="fr-FR" sz="1200" baseline="0" dirty="0">
                          <a:solidFill>
                            <a:schemeClr val="tx1"/>
                          </a:solidFill>
                        </a:rPr>
                        <a:t> d’euros)</a:t>
                      </a:r>
                      <a:endParaRPr lang="fr-FR" sz="12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r>
                        <a:rPr lang="fr-FR" sz="1200" dirty="0">
                          <a:solidFill>
                            <a:schemeClr val="tx1"/>
                          </a:solidFill>
                        </a:rPr>
                        <a:t>1,39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r>
                        <a:rPr lang="fr-FR" sz="1200" dirty="0">
                          <a:solidFill>
                            <a:schemeClr val="tx1"/>
                          </a:solidFill>
                        </a:rPr>
                        <a:t>1,78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r>
                        <a:rPr lang="fr-FR" sz="1200" dirty="0">
                          <a:solidFill>
                            <a:schemeClr val="tx1"/>
                          </a:solidFill>
                        </a:rPr>
                        <a:t>2,33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r>
                        <a:rPr lang="fr-FR" sz="1200" dirty="0">
                          <a:solidFill>
                            <a:schemeClr val="tx1"/>
                          </a:solidFill>
                        </a:rPr>
                        <a:t>2,40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r>
                        <a:rPr lang="fr-FR" sz="1200" dirty="0">
                          <a:solidFill>
                            <a:schemeClr val="tx1"/>
                          </a:solidFill>
                        </a:rPr>
                        <a:t>2,51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2"/>
                  </a:ext>
                </a:extLst>
              </a:tr>
              <a:tr h="731564">
                <a:tc>
                  <a:txBody>
                    <a:bodyPr/>
                    <a:lstStyle/>
                    <a:p>
                      <a:pPr algn="l"/>
                      <a:r>
                        <a:rPr lang="fr-FR" sz="1200" dirty="0">
                          <a:solidFill>
                            <a:schemeClr val="tx1"/>
                          </a:solidFill>
                        </a:rPr>
                        <a:t>Nombre de comptes titres PEA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ctr"/>
                      <a:r>
                        <a:rPr lang="fr-FR" sz="1200" dirty="0">
                          <a:solidFill>
                            <a:schemeClr val="tx1"/>
                          </a:solidFill>
                        </a:rPr>
                        <a:t>4 876 002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fr-FR" sz="1200" dirty="0">
                          <a:solidFill>
                            <a:schemeClr val="tx1"/>
                          </a:solidFill>
                        </a:rPr>
                        <a:t>5 030 236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fr-FR" sz="1200" dirty="0">
                          <a:solidFill>
                            <a:schemeClr val="tx1"/>
                          </a:solidFill>
                        </a:rPr>
                        <a:t>5 102 955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fr-FR" sz="1200" dirty="0">
                          <a:solidFill>
                            <a:schemeClr val="tx1"/>
                          </a:solidFill>
                        </a:rPr>
                        <a:t>5 199 109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fr-FR" sz="1200" dirty="0">
                          <a:solidFill>
                            <a:schemeClr val="tx1"/>
                          </a:solidFill>
                        </a:rPr>
                        <a:t>5 245 242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3"/>
                  </a:ext>
                </a:extLst>
              </a:tr>
              <a:tr h="621495">
                <a:tc>
                  <a:txBody>
                    <a:bodyPr/>
                    <a:lstStyle/>
                    <a:p>
                      <a:pPr algn="l"/>
                      <a:r>
                        <a:rPr lang="fr-FR" sz="1200" dirty="0">
                          <a:solidFill>
                            <a:schemeClr val="tx1"/>
                          </a:solidFill>
                        </a:rPr>
                        <a:t>Nombre de comptes titres  PEA-PME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r>
                        <a:rPr lang="fr-FR" sz="1200" dirty="0">
                          <a:solidFill>
                            <a:schemeClr val="tx1"/>
                          </a:solidFill>
                        </a:rPr>
                        <a:t>86 905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r>
                        <a:rPr lang="fr-FR" sz="1200" dirty="0">
                          <a:solidFill>
                            <a:schemeClr val="tx1"/>
                          </a:solidFill>
                        </a:rPr>
                        <a:t>92 742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algn="ctr"/>
                      <a:r>
                        <a:rPr lang="fr-FR" sz="1200" dirty="0">
                          <a:solidFill>
                            <a:schemeClr val="tx1"/>
                          </a:solidFill>
                        </a:rPr>
                        <a:t>103 029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r>
                        <a:rPr lang="fr-FR" sz="1200" dirty="0">
                          <a:solidFill>
                            <a:schemeClr val="tx1"/>
                          </a:solidFill>
                        </a:rPr>
                        <a:t>108 620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r>
                        <a:rPr lang="fr-FR" sz="1200" dirty="0">
                          <a:solidFill>
                            <a:schemeClr val="tx1"/>
                          </a:solidFill>
                        </a:rPr>
                        <a:t>112 134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4"/>
                  </a:ext>
                </a:extLst>
              </a:tr>
            </a:tbl>
          </a:graphicData>
        </a:graphic>
      </p:graphicFrame>
      <p:sp>
        <p:nvSpPr>
          <p:cNvPr id="16" name="ZoneTexte 15"/>
          <p:cNvSpPr txBox="1"/>
          <p:nvPr/>
        </p:nvSpPr>
        <p:spPr>
          <a:xfrm>
            <a:off x="6860309" y="1295422"/>
            <a:ext cx="3780246"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Évolution de l’encours des PEA-PME</a:t>
            </a:r>
          </a:p>
          <a:p>
            <a:pPr algn="just"/>
            <a:r>
              <a:rPr lang="fr-FR" sz="1400" b="1" i="1" dirty="0">
                <a:solidFill>
                  <a:srgbClr val="D70365"/>
                </a:solidFill>
                <a:latin typeface="Arial" panose="020B0604020202020204" pitchFamily="34" charset="0"/>
                <a:cs typeface="Arial" panose="020B0604020202020204" pitchFamily="34" charset="0"/>
              </a:rPr>
              <a:t>(en milliards d’euros)</a:t>
            </a: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2239225" y="7088113"/>
            <a:ext cx="2501902" cy="276999"/>
          </a:xfrm>
          <a:prstGeom prst="rect">
            <a:avLst/>
          </a:prstGeom>
        </p:spPr>
        <p:txBody>
          <a:bodyPr wrap="square">
            <a:spAutoFit/>
          </a:bodyPr>
          <a:lstStyle/>
          <a:p>
            <a:pPr algn="ctr"/>
            <a:r>
              <a:rPr lang="fr-FR" sz="1200" i="1" dirty="0">
                <a:solidFill>
                  <a:schemeClr val="bg1">
                    <a:lumMod val="50000"/>
                  </a:schemeClr>
                </a:solidFill>
                <a:latin typeface="Arial" panose="020B0604020202020204" pitchFamily="34" charset="0"/>
                <a:cs typeface="Arial" panose="020B0604020202020204" pitchFamily="34" charset="0"/>
              </a:rPr>
              <a:t>Source: Banque de France</a:t>
            </a:r>
          </a:p>
        </p:txBody>
      </p:sp>
      <p:sp>
        <p:nvSpPr>
          <p:cNvPr id="9" name="Espace réservé du texte 12">
            <a:extLst>
              <a:ext uri="{FF2B5EF4-FFF2-40B4-BE49-F238E27FC236}">
                <a16:creationId xmlns:a16="http://schemas.microsoft.com/office/drawing/2014/main" id="{F61EF5B6-6966-42DF-99DA-2023BAE5F1DA}"/>
              </a:ext>
            </a:extLst>
          </p:cNvPr>
          <p:cNvSpPr>
            <a:spLocks noGrp="1"/>
          </p:cNvSpPr>
          <p:nvPr>
            <p:ph type="body" sz="quarter" idx="22"/>
          </p:nvPr>
        </p:nvSpPr>
        <p:spPr>
          <a:xfrm>
            <a:off x="868048" y="215900"/>
            <a:ext cx="4549775" cy="268288"/>
          </a:xfrm>
        </p:spPr>
        <p:txBody>
          <a:bodyPr/>
          <a:lstStyle/>
          <a:p>
            <a:r>
              <a:rPr lang="fr-FR" dirty="0"/>
              <a:t>L’Épargne des ménages</a:t>
            </a:r>
          </a:p>
        </p:txBody>
      </p:sp>
      <p:sp>
        <p:nvSpPr>
          <p:cNvPr id="10" name="Rectangle 9">
            <a:extLst>
              <a:ext uri="{FF2B5EF4-FFF2-40B4-BE49-F238E27FC236}">
                <a16:creationId xmlns:a16="http://schemas.microsoft.com/office/drawing/2014/main" id="{F54C86E0-4251-40B6-A575-B45773298E18}"/>
              </a:ext>
            </a:extLst>
          </p:cNvPr>
          <p:cNvSpPr/>
          <p:nvPr/>
        </p:nvSpPr>
        <p:spPr>
          <a:xfrm>
            <a:off x="418989" y="6890200"/>
            <a:ext cx="5447892" cy="261610"/>
          </a:xfrm>
          <a:prstGeom prst="rect">
            <a:avLst/>
          </a:prstGeom>
        </p:spPr>
        <p:txBody>
          <a:bodyPr wrap="square">
            <a:spAutoFit/>
          </a:bodyPr>
          <a:lstStyle/>
          <a:p>
            <a:r>
              <a:rPr lang="fr-FR" sz="1100" i="1" baseline="30000" dirty="0">
                <a:solidFill>
                  <a:schemeClr val="bg1">
                    <a:lumMod val="50000"/>
                  </a:schemeClr>
                </a:solidFill>
                <a:latin typeface="Arial" panose="020B0604020202020204" pitchFamily="34" charset="0"/>
                <a:cs typeface="Arial" panose="020B0604020202020204" pitchFamily="34" charset="0"/>
              </a:rPr>
              <a:t>1</a:t>
            </a:r>
            <a:r>
              <a:rPr lang="fr-FR" sz="1100" i="1" dirty="0">
                <a:solidFill>
                  <a:schemeClr val="bg1">
                    <a:lumMod val="50000"/>
                  </a:schemeClr>
                </a:solidFill>
                <a:latin typeface="Arial" panose="020B0604020202020204" pitchFamily="34" charset="0"/>
                <a:cs typeface="Arial" panose="020B0604020202020204" pitchFamily="34" charset="0"/>
              </a:rPr>
              <a:t>Montant net</a:t>
            </a:r>
          </a:p>
        </p:txBody>
      </p:sp>
      <p:graphicFrame>
        <p:nvGraphicFramePr>
          <p:cNvPr id="2" name="Graphique 1">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491489421"/>
              </p:ext>
            </p:extLst>
          </p:nvPr>
        </p:nvGraphicFramePr>
        <p:xfrm>
          <a:off x="6719887" y="2172586"/>
          <a:ext cx="5323430" cy="30127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7833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6"/>
          <p:cNvSpPr>
            <a:spLocks noGrp="1"/>
          </p:cNvSpPr>
          <p:nvPr>
            <p:ph type="body" sz="quarter" idx="19"/>
          </p:nvPr>
        </p:nvSpPr>
        <p:spPr>
          <a:xfrm>
            <a:off x="868048" y="680167"/>
            <a:ext cx="10965989" cy="441030"/>
          </a:xfrm>
        </p:spPr>
        <p:txBody>
          <a:bodyPr/>
          <a:lstStyle/>
          <a:p>
            <a:pPr algn="just"/>
            <a:r>
              <a:rPr lang="fr-FR" dirty="0"/>
              <a:t>3. l’Épargne salariale</a:t>
            </a:r>
            <a:endParaRPr lang="fr-FR" sz="1800" dirty="0"/>
          </a:p>
        </p:txBody>
      </p:sp>
      <p:sp>
        <p:nvSpPr>
          <p:cNvPr id="10" name="Espace réservé du texte 4"/>
          <p:cNvSpPr>
            <a:spLocks noGrp="1"/>
          </p:cNvSpPr>
          <p:nvPr>
            <p:ph type="body" sz="quarter" idx="18"/>
          </p:nvPr>
        </p:nvSpPr>
        <p:spPr>
          <a:xfrm>
            <a:off x="562584" y="1415747"/>
            <a:ext cx="4655961" cy="5783117"/>
          </a:xfrm>
        </p:spPr>
        <p:txBody>
          <a:bodyPr/>
          <a:lstStyle/>
          <a:p>
            <a:pPr marL="266685" lvl="1" indent="0" algn="ctr">
              <a:lnSpc>
                <a:spcPct val="100000"/>
              </a:lnSpc>
              <a:buNone/>
            </a:pPr>
            <a:r>
              <a:rPr lang="fr-FR" b="1" spc="-5" dirty="0">
                <a:solidFill>
                  <a:srgbClr val="A2C748"/>
                </a:solidFill>
              </a:rPr>
              <a:t>En 2022, les salariés ont versé </a:t>
            </a:r>
            <a:r>
              <a:rPr lang="fr-FR" b="1" spc="-5" dirty="0">
                <a:solidFill>
                  <a:srgbClr val="D70365"/>
                </a:solidFill>
              </a:rPr>
              <a:t>19 milliards d’euros </a:t>
            </a:r>
            <a:r>
              <a:rPr lang="fr-FR" b="1" spc="-5" dirty="0">
                <a:solidFill>
                  <a:srgbClr val="A2C748"/>
                </a:solidFill>
              </a:rPr>
              <a:t>sur leurs plans d’épargne salariale </a:t>
            </a:r>
            <a:r>
              <a:rPr lang="fr-FR" b="1" spc="-5" dirty="0"/>
              <a:t>(+16% par rapport à 2021). </a:t>
            </a:r>
            <a:r>
              <a:rPr lang="fr-FR" b="1" spc="-5" dirty="0">
                <a:solidFill>
                  <a:srgbClr val="A2C748"/>
                </a:solidFill>
              </a:rPr>
              <a:t>La collecte nette </a:t>
            </a:r>
            <a:r>
              <a:rPr lang="fr-FR" b="1" spc="-5" dirty="0"/>
              <a:t>s’établit à </a:t>
            </a:r>
            <a:r>
              <a:rPr lang="fr-FR" b="1" spc="-5" dirty="0">
                <a:solidFill>
                  <a:srgbClr val="D70365"/>
                </a:solidFill>
              </a:rPr>
              <a:t>2,6 milliards d’euros</a:t>
            </a:r>
            <a:r>
              <a:rPr lang="fr-FR" b="1" spc="-5" dirty="0"/>
              <a:t> contre 0,8 milliard en 2021.</a:t>
            </a:r>
          </a:p>
          <a:p>
            <a:pPr marL="266685" lvl="1" indent="0" algn="ctr">
              <a:lnSpc>
                <a:spcPct val="100000"/>
              </a:lnSpc>
              <a:buNone/>
            </a:pPr>
            <a:r>
              <a:rPr lang="fr-FR" b="1" spc="-5" dirty="0">
                <a:solidFill>
                  <a:srgbClr val="A2C748"/>
                </a:solidFill>
              </a:rPr>
              <a:t>Les encours des plans d’épargne salariale et des plans d’épargne retraite </a:t>
            </a:r>
            <a:r>
              <a:rPr lang="fr-FR" b="1" spc="-5" dirty="0"/>
              <a:t>s’élèvent à </a:t>
            </a:r>
            <a:r>
              <a:rPr lang="fr-FR" b="1" spc="-5" dirty="0">
                <a:solidFill>
                  <a:srgbClr val="D70365"/>
                </a:solidFill>
              </a:rPr>
              <a:t>162,2 milliards d’euros à fin 2022, </a:t>
            </a:r>
            <a:r>
              <a:rPr lang="fr-FR" b="1" spc="-5" dirty="0"/>
              <a:t>(contre 167,6 Mds€ un an plus tôt) du fait d’un effet de marché défavorable.</a:t>
            </a:r>
            <a:endParaRPr lang="fr-FR" sz="1100" b="1" spc="-5" dirty="0"/>
          </a:p>
          <a:p>
            <a:pPr marL="266685" lvl="1" indent="0" algn="ctr">
              <a:lnSpc>
                <a:spcPct val="100000"/>
              </a:lnSpc>
              <a:buNone/>
            </a:pPr>
            <a:r>
              <a:rPr lang="fr-FR" b="1" spc="-5" dirty="0">
                <a:solidFill>
                  <a:srgbClr val="A2C748"/>
                </a:solidFill>
              </a:rPr>
              <a:t>Les encours dédiés à l’épargne retraite d’entreprise collective </a:t>
            </a:r>
            <a:r>
              <a:rPr lang="fr-FR" b="1" spc="-5" dirty="0"/>
              <a:t>(PERCO et PER d’entreprise Collectif) atteignent quant à eux </a:t>
            </a:r>
            <a:r>
              <a:rPr lang="fr-FR" b="1" spc="-5" dirty="0">
                <a:solidFill>
                  <a:srgbClr val="D70365"/>
                </a:solidFill>
              </a:rPr>
              <a:t>25,4 milliards d’euros, </a:t>
            </a:r>
            <a:r>
              <a:rPr lang="fr-FR" b="1" spc="-5" dirty="0"/>
              <a:t>en baisse de 2,3% sur un an.</a:t>
            </a:r>
            <a:endParaRPr lang="fr-FR" sz="1200" i="1" dirty="0"/>
          </a:p>
          <a:p>
            <a:pPr marL="266685" lvl="1" indent="0" algn="ctr">
              <a:lnSpc>
                <a:spcPct val="100000"/>
              </a:lnSpc>
              <a:buNone/>
            </a:pPr>
            <a:r>
              <a:rPr lang="fr-FR" sz="1200" i="1" dirty="0"/>
              <a:t>(Association française de la gestion financière)</a:t>
            </a:r>
          </a:p>
          <a:p>
            <a:pPr lvl="1" algn="ctr">
              <a:lnSpc>
                <a:spcPct val="100000"/>
              </a:lnSpc>
              <a:buFont typeface="Wingdings" panose="05000000000000000000" pitchFamily="2" charset="2"/>
              <a:buChar char="§"/>
            </a:pPr>
            <a:endParaRPr lang="fr-FR" b="1" spc="-5" dirty="0">
              <a:solidFill>
                <a:srgbClr val="A2C748"/>
              </a:solidFill>
            </a:endParaRPr>
          </a:p>
          <a:p>
            <a:pPr marL="266685" lvl="1" indent="0" algn="ctr">
              <a:lnSpc>
                <a:spcPct val="100000"/>
              </a:lnSpc>
              <a:buNone/>
            </a:pPr>
            <a:endParaRPr lang="fr-FR" b="1" spc="-5" dirty="0">
              <a:solidFill>
                <a:srgbClr val="D70365"/>
              </a:solidFill>
            </a:endParaRPr>
          </a:p>
        </p:txBody>
      </p:sp>
      <p:sp>
        <p:nvSpPr>
          <p:cNvPr id="15" name="ZoneTexte 14"/>
          <p:cNvSpPr txBox="1"/>
          <p:nvPr/>
        </p:nvSpPr>
        <p:spPr>
          <a:xfrm>
            <a:off x="5644300" y="1415747"/>
            <a:ext cx="5263594" cy="907941"/>
          </a:xfrm>
          <a:prstGeom prst="rect">
            <a:avLst/>
          </a:prstGeom>
          <a:noFill/>
        </p:spPr>
        <p:txBody>
          <a:bodyPr wrap="square" rtlCol="0">
            <a:spAutoFit/>
          </a:bodyPr>
          <a:lstStyle/>
          <a:p>
            <a:pPr algn="just"/>
            <a:r>
              <a:rPr lang="fr-FR" sz="1500" b="1" dirty="0">
                <a:solidFill>
                  <a:srgbClr val="D70365"/>
                </a:solidFill>
                <a:latin typeface="Arial" panose="020B0604020202020204" pitchFamily="34" charset="0"/>
                <a:cs typeface="Arial" panose="020B0604020202020204" pitchFamily="34" charset="0"/>
              </a:rPr>
              <a:t>Evolution des encours PERCO et PER Collectif</a:t>
            </a:r>
          </a:p>
          <a:p>
            <a:pPr algn="just"/>
            <a:r>
              <a:rPr lang="fr-FR" sz="1500" b="1" i="1" dirty="0">
                <a:solidFill>
                  <a:srgbClr val="D70365"/>
                </a:solidFill>
                <a:latin typeface="Arial" panose="020B0604020202020204" pitchFamily="34" charset="0"/>
                <a:cs typeface="Arial" panose="020B0604020202020204" pitchFamily="34" charset="0"/>
              </a:rPr>
              <a:t>(en milliards d’euros, à fin 2022)</a:t>
            </a: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Association française de la gestion financière</a:t>
            </a:r>
          </a:p>
        </p:txBody>
      </p:sp>
      <p:sp>
        <p:nvSpPr>
          <p:cNvPr id="12" name="Espace réservé du texte 12">
            <a:extLst>
              <a:ext uri="{FF2B5EF4-FFF2-40B4-BE49-F238E27FC236}">
                <a16:creationId xmlns:a16="http://schemas.microsoft.com/office/drawing/2014/main" id="{84FBC52A-5A0D-442B-918B-A5DDF2447DDA}"/>
              </a:ext>
            </a:extLst>
          </p:cNvPr>
          <p:cNvSpPr>
            <a:spLocks noGrp="1"/>
          </p:cNvSpPr>
          <p:nvPr>
            <p:ph type="body" sz="quarter" idx="22"/>
          </p:nvPr>
        </p:nvSpPr>
        <p:spPr>
          <a:xfrm>
            <a:off x="868048" y="215900"/>
            <a:ext cx="4549775" cy="268288"/>
          </a:xfrm>
        </p:spPr>
        <p:txBody>
          <a:bodyPr/>
          <a:lstStyle/>
          <a:p>
            <a:r>
              <a:rPr lang="fr-FR" dirty="0"/>
              <a:t>L’Épargne des ménages</a:t>
            </a:r>
          </a:p>
        </p:txBody>
      </p:sp>
      <p:pic>
        <p:nvPicPr>
          <p:cNvPr id="4" name="Image 3">
            <a:extLst>
              <a:ext uri="{FF2B5EF4-FFF2-40B4-BE49-F238E27FC236}">
                <a16:creationId xmlns:a16="http://schemas.microsoft.com/office/drawing/2014/main" id="{A0CFB9C5-61D5-0216-CBE0-B2FE589046F9}"/>
              </a:ext>
            </a:extLst>
          </p:cNvPr>
          <p:cNvPicPr>
            <a:picLocks noChangeAspect="1"/>
          </p:cNvPicPr>
          <p:nvPr/>
        </p:nvPicPr>
        <p:blipFill>
          <a:blip r:embed="rId3"/>
          <a:stretch>
            <a:fillRect/>
          </a:stretch>
        </p:blipFill>
        <p:spPr>
          <a:xfrm>
            <a:off x="5644300" y="2618238"/>
            <a:ext cx="6483045" cy="2472837"/>
          </a:xfrm>
          <a:prstGeom prst="rect">
            <a:avLst/>
          </a:prstGeom>
        </p:spPr>
      </p:pic>
    </p:spTree>
    <p:extLst>
      <p:ext uri="{BB962C8B-B14F-4D97-AF65-F5344CB8AC3E}">
        <p14:creationId xmlns:p14="http://schemas.microsoft.com/office/powerpoint/2010/main" val="3886747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2717265" y="3045573"/>
            <a:ext cx="8569860" cy="1460500"/>
          </a:xfrm>
        </p:spPr>
        <p:txBody>
          <a:bodyPr/>
          <a:lstStyle/>
          <a:p>
            <a:r>
              <a:rPr lang="fr-FR" sz="6000" cap="none" dirty="0"/>
              <a:t>Annexe</a:t>
            </a:r>
            <a:endParaRPr lang="fr-FR" sz="6000" dirty="0"/>
          </a:p>
        </p:txBody>
      </p:sp>
      <p:sp>
        <p:nvSpPr>
          <p:cNvPr id="3" name="Espace réservé du texte 2"/>
          <p:cNvSpPr>
            <a:spLocks noGrp="1"/>
          </p:cNvSpPr>
          <p:nvPr>
            <p:ph type="body" idx="12"/>
          </p:nvPr>
        </p:nvSpPr>
        <p:spPr/>
        <p:txBody>
          <a:bodyPr/>
          <a:lstStyle/>
          <a:p>
            <a:r>
              <a:rPr lang="fr-FR" dirty="0"/>
              <a:t>IV</a:t>
            </a:r>
          </a:p>
        </p:txBody>
      </p:sp>
    </p:spTree>
    <p:extLst>
      <p:ext uri="{BB962C8B-B14F-4D97-AF65-F5344CB8AC3E}">
        <p14:creationId xmlns:p14="http://schemas.microsoft.com/office/powerpoint/2010/main" val="1682303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2">
            <a:extLst>
              <a:ext uri="{FF2B5EF4-FFF2-40B4-BE49-F238E27FC236}">
                <a16:creationId xmlns:a16="http://schemas.microsoft.com/office/drawing/2014/main" id="{E86D422A-297F-48D2-9B5A-DDA84C979804}"/>
              </a:ext>
            </a:extLst>
          </p:cNvPr>
          <p:cNvSpPr>
            <a:spLocks noGrp="1"/>
          </p:cNvSpPr>
          <p:nvPr>
            <p:ph type="body" sz="quarter" idx="22"/>
          </p:nvPr>
        </p:nvSpPr>
        <p:spPr/>
        <p:txBody>
          <a:bodyPr/>
          <a:lstStyle/>
          <a:p>
            <a:r>
              <a:rPr lang="fr-FR" dirty="0"/>
              <a:t>L’Épargne des ménages</a:t>
            </a:r>
          </a:p>
        </p:txBody>
      </p:sp>
      <p:sp>
        <p:nvSpPr>
          <p:cNvPr id="11" name="Espace réservé du texte 6"/>
          <p:cNvSpPr>
            <a:spLocks noGrp="1"/>
          </p:cNvSpPr>
          <p:nvPr>
            <p:ph type="body" sz="quarter" idx="19"/>
          </p:nvPr>
        </p:nvSpPr>
        <p:spPr>
          <a:xfrm>
            <a:off x="868048" y="694231"/>
            <a:ext cx="10965989" cy="441030"/>
          </a:xfrm>
        </p:spPr>
        <p:txBody>
          <a:bodyPr/>
          <a:lstStyle/>
          <a:p>
            <a:pPr algn="just"/>
            <a:r>
              <a:rPr lang="fr-FR" dirty="0"/>
              <a:t>Sources et Agenda des publications</a:t>
            </a:r>
            <a:endParaRPr lang="fr-FR" sz="1800" dirty="0"/>
          </a:p>
        </p:txBody>
      </p:sp>
      <p:graphicFrame>
        <p:nvGraphicFramePr>
          <p:cNvPr id="6" name="Tableau 6">
            <a:extLst>
              <a:ext uri="{FF2B5EF4-FFF2-40B4-BE49-F238E27FC236}">
                <a16:creationId xmlns:a16="http://schemas.microsoft.com/office/drawing/2014/main" id="{80BDCD5B-6EC9-4B9A-8AB2-1794A2AA4362}"/>
              </a:ext>
            </a:extLst>
          </p:cNvPr>
          <p:cNvGraphicFramePr>
            <a:graphicFrameLocks noGrp="1"/>
          </p:cNvGraphicFramePr>
          <p:nvPr>
            <p:extLst>
              <p:ext uri="{D42A27DB-BD31-4B8C-83A1-F6EECF244321}">
                <p14:modId xmlns:p14="http://schemas.microsoft.com/office/powerpoint/2010/main" val="155179478"/>
              </p:ext>
            </p:extLst>
          </p:nvPr>
        </p:nvGraphicFramePr>
        <p:xfrm>
          <a:off x="868047" y="1211545"/>
          <a:ext cx="11693408" cy="6122322"/>
        </p:xfrm>
        <a:graphic>
          <a:graphicData uri="http://schemas.openxmlformats.org/drawingml/2006/table">
            <a:tbl>
              <a:tblPr firstRow="1" bandRow="1">
                <a:tableStyleId>{5C22544A-7EE6-4342-B048-85BDC9FD1C3A}</a:tableStyleId>
              </a:tblPr>
              <a:tblGrid>
                <a:gridCol w="3737731">
                  <a:extLst>
                    <a:ext uri="{9D8B030D-6E8A-4147-A177-3AD203B41FA5}">
                      <a16:colId xmlns:a16="http://schemas.microsoft.com/office/drawing/2014/main" val="1500070953"/>
                    </a:ext>
                  </a:extLst>
                </a:gridCol>
                <a:gridCol w="2530985">
                  <a:extLst>
                    <a:ext uri="{9D8B030D-6E8A-4147-A177-3AD203B41FA5}">
                      <a16:colId xmlns:a16="http://schemas.microsoft.com/office/drawing/2014/main" val="446504921"/>
                    </a:ext>
                  </a:extLst>
                </a:gridCol>
                <a:gridCol w="2194685">
                  <a:extLst>
                    <a:ext uri="{9D8B030D-6E8A-4147-A177-3AD203B41FA5}">
                      <a16:colId xmlns:a16="http://schemas.microsoft.com/office/drawing/2014/main" val="1933679399"/>
                    </a:ext>
                  </a:extLst>
                </a:gridCol>
                <a:gridCol w="3230007">
                  <a:extLst>
                    <a:ext uri="{9D8B030D-6E8A-4147-A177-3AD203B41FA5}">
                      <a16:colId xmlns:a16="http://schemas.microsoft.com/office/drawing/2014/main" val="227197620"/>
                    </a:ext>
                  </a:extLst>
                </a:gridCol>
              </a:tblGrid>
              <a:tr h="629129">
                <a:tc>
                  <a:txBody>
                    <a:bodyPr/>
                    <a:lstStyle/>
                    <a:p>
                      <a:pPr algn="just"/>
                      <a:r>
                        <a:rPr lang="fr-FR" sz="1800" dirty="0"/>
                        <a:t>Composante de l’épargne</a:t>
                      </a:r>
                    </a:p>
                  </a:txBody>
                  <a:tcPr anchor="ctr">
                    <a:solidFill>
                      <a:srgbClr val="52B9A6"/>
                    </a:solidFill>
                  </a:tcPr>
                </a:tc>
                <a:tc>
                  <a:txBody>
                    <a:bodyPr/>
                    <a:lstStyle/>
                    <a:p>
                      <a:pPr algn="just"/>
                      <a:r>
                        <a:rPr lang="fr-FR" sz="1800" dirty="0"/>
                        <a:t>Source</a:t>
                      </a:r>
                    </a:p>
                  </a:txBody>
                  <a:tcPr anchor="ctr">
                    <a:solidFill>
                      <a:srgbClr val="52B9A6"/>
                    </a:solidFill>
                  </a:tcPr>
                </a:tc>
                <a:tc>
                  <a:txBody>
                    <a:bodyPr/>
                    <a:lstStyle/>
                    <a:p>
                      <a:pPr algn="just"/>
                      <a:r>
                        <a:rPr lang="fr-FR" sz="1800" dirty="0"/>
                        <a:t>Fréquence</a:t>
                      </a:r>
                    </a:p>
                  </a:txBody>
                  <a:tcPr anchor="ctr">
                    <a:solidFill>
                      <a:srgbClr val="52B9A6"/>
                    </a:solidFill>
                  </a:tcPr>
                </a:tc>
                <a:tc>
                  <a:txBody>
                    <a:bodyPr/>
                    <a:lstStyle/>
                    <a:p>
                      <a:pPr algn="just"/>
                      <a:r>
                        <a:rPr lang="fr-FR" sz="1800" dirty="0"/>
                        <a:t>Date de la prochaine publication (période)</a:t>
                      </a:r>
                    </a:p>
                  </a:txBody>
                  <a:tcPr anchor="ctr">
                    <a:solidFill>
                      <a:srgbClr val="52B9A6"/>
                    </a:solidFill>
                  </a:tcPr>
                </a:tc>
                <a:extLst>
                  <a:ext uri="{0D108BD9-81ED-4DB2-BD59-A6C34878D82A}">
                    <a16:rowId xmlns:a16="http://schemas.microsoft.com/office/drawing/2014/main" val="3932136767"/>
                  </a:ext>
                </a:extLst>
              </a:tr>
              <a:tr h="329544">
                <a:tc gridSpan="4">
                  <a:txBody>
                    <a:bodyPr/>
                    <a:lstStyle/>
                    <a:p>
                      <a:pPr algn="just"/>
                      <a:r>
                        <a:rPr lang="fr-FR" sz="1600" b="1" dirty="0"/>
                        <a:t>Emplois et ressources des ménages</a:t>
                      </a:r>
                    </a:p>
                  </a:txBody>
                  <a:tcPr anchor="ctr">
                    <a:solidFill>
                      <a:srgbClr val="D2DEEF"/>
                    </a:solidFill>
                  </a:tcPr>
                </a:tc>
                <a:tc hMerge="1">
                  <a:txBody>
                    <a:bodyPr/>
                    <a:lstStyle/>
                    <a:p>
                      <a:pPr algn="just"/>
                      <a:endParaRPr lang="fr-FR" sz="1600" dirty="0"/>
                    </a:p>
                  </a:txBody>
                  <a:tcPr anchor="ctr">
                    <a:solidFill>
                      <a:srgbClr val="EAEFF7"/>
                    </a:solidFill>
                  </a:tcPr>
                </a:tc>
                <a:tc hMerge="1">
                  <a:txBody>
                    <a:bodyPr/>
                    <a:lstStyle/>
                    <a:p>
                      <a:pPr algn="just"/>
                      <a:endParaRPr lang="fr-FR" sz="1600" dirty="0"/>
                    </a:p>
                  </a:txBody>
                  <a:tcPr anchor="ctr">
                    <a:solidFill>
                      <a:srgbClr val="EAEFF7"/>
                    </a:solidFill>
                  </a:tcPr>
                </a:tc>
                <a:tc hMerge="1">
                  <a:txBody>
                    <a:bodyPr/>
                    <a:lstStyle/>
                    <a:p>
                      <a:pPr algn="just"/>
                      <a:endParaRPr lang="fr-FR" sz="1600" dirty="0"/>
                    </a:p>
                  </a:txBody>
                  <a:tcPr anchor="ctr">
                    <a:solidFill>
                      <a:srgbClr val="EAEFF7"/>
                    </a:solidFill>
                  </a:tcPr>
                </a:tc>
                <a:extLst>
                  <a:ext uri="{0D108BD9-81ED-4DB2-BD59-A6C34878D82A}">
                    <a16:rowId xmlns:a16="http://schemas.microsoft.com/office/drawing/2014/main" val="2882280926"/>
                  </a:ext>
                </a:extLst>
              </a:tr>
              <a:tr h="947370">
                <a:tc>
                  <a:txBody>
                    <a:bodyPr/>
                    <a:lstStyle/>
                    <a:p>
                      <a:pPr algn="just"/>
                      <a:r>
                        <a:rPr lang="fr-FR" sz="1600" b="0" dirty="0"/>
                        <a:t>Taux d’épargne, encours et flux des placements financiers, flux annuels de l’épargne brute</a:t>
                      </a:r>
                    </a:p>
                  </a:txBody>
                  <a:tcPr anchor="ctr">
                    <a:solidFill>
                      <a:srgbClr val="EAEFF7"/>
                    </a:solidFill>
                  </a:tcPr>
                </a:tc>
                <a:tc>
                  <a:txBody>
                    <a:bodyPr/>
                    <a:lstStyle/>
                    <a:p>
                      <a:pPr algn="just"/>
                      <a:r>
                        <a:rPr lang="fr-FR" sz="1600" dirty="0"/>
                        <a:t>Banque de France</a:t>
                      </a:r>
                    </a:p>
                  </a:txBody>
                  <a:tcPr anchor="ctr">
                    <a:solidFill>
                      <a:srgbClr val="EAEFF7"/>
                    </a:solidFill>
                  </a:tcPr>
                </a:tc>
                <a:tc>
                  <a:txBody>
                    <a:bodyPr/>
                    <a:lstStyle/>
                    <a:p>
                      <a:pPr algn="just"/>
                      <a:r>
                        <a:rPr lang="fr-FR" sz="1600" dirty="0"/>
                        <a:t>Trimestrielle</a:t>
                      </a:r>
                    </a:p>
                  </a:txBody>
                  <a:tcPr anchor="ctr">
                    <a:solidFill>
                      <a:srgbClr val="EAEFF7"/>
                    </a:solidFill>
                  </a:tcPr>
                </a:tc>
                <a:tc>
                  <a:txBody>
                    <a:bodyPr/>
                    <a:lstStyle/>
                    <a:p>
                      <a:pPr algn="just"/>
                      <a:r>
                        <a:rPr lang="fr-FR" sz="1600" dirty="0"/>
                        <a:t>10 novembre 2023 (2</a:t>
                      </a:r>
                      <a:r>
                        <a:rPr lang="fr-FR" sz="1600" baseline="30000" dirty="0"/>
                        <a:t>ème</a:t>
                      </a:r>
                      <a:r>
                        <a:rPr lang="fr-FR" sz="1600" dirty="0"/>
                        <a:t> trimestre 2023)</a:t>
                      </a:r>
                    </a:p>
                  </a:txBody>
                  <a:tcPr anchor="ctr">
                    <a:solidFill>
                      <a:srgbClr val="EAEFF7"/>
                    </a:solidFill>
                  </a:tcPr>
                </a:tc>
                <a:extLst>
                  <a:ext uri="{0D108BD9-81ED-4DB2-BD59-A6C34878D82A}">
                    <a16:rowId xmlns:a16="http://schemas.microsoft.com/office/drawing/2014/main" val="3183031079"/>
                  </a:ext>
                </a:extLst>
              </a:tr>
              <a:tr h="329544">
                <a:tc gridSpan="4">
                  <a:txBody>
                    <a:bodyPr/>
                    <a:lstStyle/>
                    <a:p>
                      <a:pPr algn="just"/>
                      <a:r>
                        <a:rPr lang="fr-FR" sz="1600" b="1" dirty="0"/>
                        <a:t>Epargne réglementée</a:t>
                      </a:r>
                    </a:p>
                  </a:txBody>
                  <a:tcPr anchor="ctr">
                    <a:solidFill>
                      <a:srgbClr val="D2DEEF"/>
                    </a:solidFill>
                  </a:tcPr>
                </a:tc>
                <a:tc hMerge="1">
                  <a:txBody>
                    <a:bodyPr/>
                    <a:lstStyle/>
                    <a:p>
                      <a:pPr algn="just"/>
                      <a:endParaRPr lang="fr-FR" sz="1600"/>
                    </a:p>
                  </a:txBody>
                  <a:tcPr anchor="ctr">
                    <a:solidFill>
                      <a:srgbClr val="D2DEEF"/>
                    </a:solidFill>
                  </a:tcPr>
                </a:tc>
                <a:tc hMerge="1">
                  <a:txBody>
                    <a:bodyPr/>
                    <a:lstStyle/>
                    <a:p>
                      <a:pPr algn="just"/>
                      <a:endParaRPr lang="fr-FR" sz="1600"/>
                    </a:p>
                  </a:txBody>
                  <a:tcPr anchor="ctr">
                    <a:solidFill>
                      <a:srgbClr val="D2DEEF"/>
                    </a:solidFill>
                  </a:tcPr>
                </a:tc>
                <a:tc hMerge="1">
                  <a:txBody>
                    <a:bodyPr/>
                    <a:lstStyle/>
                    <a:p>
                      <a:pPr algn="just"/>
                      <a:endParaRPr lang="fr-FR" sz="1600" dirty="0"/>
                    </a:p>
                  </a:txBody>
                  <a:tcPr anchor="ctr">
                    <a:solidFill>
                      <a:srgbClr val="D2DEEF"/>
                    </a:solidFill>
                  </a:tcPr>
                </a:tc>
                <a:extLst>
                  <a:ext uri="{0D108BD9-81ED-4DB2-BD59-A6C34878D82A}">
                    <a16:rowId xmlns:a16="http://schemas.microsoft.com/office/drawing/2014/main" val="2520206284"/>
                  </a:ext>
                </a:extLst>
              </a:tr>
              <a:tr h="569212">
                <a:tc>
                  <a:txBody>
                    <a:bodyPr/>
                    <a:lstStyle/>
                    <a:p>
                      <a:pPr algn="just"/>
                      <a:r>
                        <a:rPr lang="fr-FR" sz="1600" dirty="0"/>
                        <a:t>Livret A et LDDS (encours)</a:t>
                      </a:r>
                    </a:p>
                  </a:txBody>
                  <a:tcPr anchor="ctr">
                    <a:solidFill>
                      <a:srgbClr val="EAEFF7"/>
                    </a:solidFill>
                  </a:tcPr>
                </a:tc>
                <a:tc>
                  <a:txBody>
                    <a:bodyPr/>
                    <a:lstStyle/>
                    <a:p>
                      <a:pPr algn="just"/>
                      <a:r>
                        <a:rPr lang="fr-FR" sz="1600" dirty="0"/>
                        <a:t>Caisse des Dépôts</a:t>
                      </a:r>
                    </a:p>
                  </a:txBody>
                  <a:tcPr anchor="ctr">
                    <a:solidFill>
                      <a:srgbClr val="EAEFF7"/>
                    </a:solidFill>
                  </a:tcPr>
                </a:tc>
                <a:tc>
                  <a:txBody>
                    <a:bodyPr/>
                    <a:lstStyle/>
                    <a:p>
                      <a:pPr algn="just"/>
                      <a:r>
                        <a:rPr lang="fr-FR" sz="1600" dirty="0"/>
                        <a:t>Mensuelle</a:t>
                      </a:r>
                    </a:p>
                  </a:txBody>
                  <a:tcPr anchor="ctr">
                    <a:solidFill>
                      <a:srgbClr val="EAEFF7"/>
                    </a:solidFill>
                  </a:tcPr>
                </a:tc>
                <a:tc>
                  <a:txBody>
                    <a:bodyPr/>
                    <a:lstStyle/>
                    <a:p>
                      <a:pPr algn="just"/>
                      <a:r>
                        <a:rPr lang="fr-FR" sz="1600" dirty="0"/>
                        <a:t>- </a:t>
                      </a:r>
                    </a:p>
                  </a:txBody>
                  <a:tcPr anchor="ctr">
                    <a:solidFill>
                      <a:srgbClr val="EAEFF7"/>
                    </a:solidFill>
                  </a:tcPr>
                </a:tc>
                <a:extLst>
                  <a:ext uri="{0D108BD9-81ED-4DB2-BD59-A6C34878D82A}">
                    <a16:rowId xmlns:a16="http://schemas.microsoft.com/office/drawing/2014/main" val="3626284998"/>
                  </a:ext>
                </a:extLst>
              </a:tr>
              <a:tr h="419316">
                <a:tc>
                  <a:txBody>
                    <a:bodyPr/>
                    <a:lstStyle/>
                    <a:p>
                      <a:pPr algn="just"/>
                      <a:r>
                        <a:rPr lang="fr-FR" sz="1600" dirty="0"/>
                        <a:t>PEL et LEP (encours)</a:t>
                      </a:r>
                    </a:p>
                  </a:txBody>
                  <a:tcPr anchor="ctr">
                    <a:solidFill>
                      <a:srgbClr val="EAEFF7"/>
                    </a:solidFill>
                  </a:tcPr>
                </a:tc>
                <a:tc>
                  <a:txBody>
                    <a:bodyPr/>
                    <a:lstStyle/>
                    <a:p>
                      <a:pPr algn="just"/>
                      <a:r>
                        <a:rPr lang="fr-FR" sz="1600" dirty="0"/>
                        <a:t>Banque de France</a:t>
                      </a:r>
                    </a:p>
                  </a:txBody>
                  <a:tcPr anchor="ctr">
                    <a:solidFill>
                      <a:srgbClr val="EAEFF7"/>
                    </a:solidFill>
                  </a:tcPr>
                </a:tc>
                <a:tc>
                  <a:txBody>
                    <a:bodyPr/>
                    <a:lstStyle/>
                    <a:p>
                      <a:pPr algn="just"/>
                      <a:r>
                        <a:rPr lang="fr-FR" sz="1600" dirty="0"/>
                        <a:t>Mensuelle</a:t>
                      </a:r>
                    </a:p>
                  </a:txBody>
                  <a:tcPr anchor="ctr">
                    <a:solidFill>
                      <a:srgbClr val="EAEFF7"/>
                    </a:solidFill>
                  </a:tcPr>
                </a:tc>
                <a:tc>
                  <a:txBody>
                    <a:bodyPr/>
                    <a:lstStyle/>
                    <a:p>
                      <a:pPr algn="just"/>
                      <a:r>
                        <a:rPr lang="fr-FR" sz="1600" dirty="0"/>
                        <a:t>-</a:t>
                      </a:r>
                    </a:p>
                  </a:txBody>
                  <a:tcPr anchor="ctr">
                    <a:solidFill>
                      <a:srgbClr val="EAEFF7"/>
                    </a:solidFill>
                  </a:tcPr>
                </a:tc>
                <a:extLst>
                  <a:ext uri="{0D108BD9-81ED-4DB2-BD59-A6C34878D82A}">
                    <a16:rowId xmlns:a16="http://schemas.microsoft.com/office/drawing/2014/main" val="3359225478"/>
                  </a:ext>
                </a:extLst>
              </a:tr>
              <a:tr h="808881">
                <a:tc>
                  <a:txBody>
                    <a:bodyPr/>
                    <a:lstStyle/>
                    <a:p>
                      <a:pPr algn="just"/>
                      <a:r>
                        <a:rPr lang="fr-FR" sz="1600" dirty="0"/>
                        <a:t>Livret A, LDDS, PEL et LEP (nombre, taux de détention, taux de rémunération moyen)</a:t>
                      </a:r>
                    </a:p>
                  </a:txBody>
                  <a:tcPr anchor="ctr">
                    <a:solidFill>
                      <a:srgbClr val="EAEFF7"/>
                    </a:solidFill>
                  </a:tcPr>
                </a:tc>
                <a:tc>
                  <a:txBody>
                    <a:bodyPr/>
                    <a:lstStyle/>
                    <a:p>
                      <a:pPr algn="l"/>
                      <a:r>
                        <a:rPr lang="fr-FR" sz="1600" dirty="0"/>
                        <a:t>Observatoire de l’Epargne réglementée</a:t>
                      </a:r>
                    </a:p>
                  </a:txBody>
                  <a:tcPr anchor="ctr">
                    <a:solidFill>
                      <a:srgbClr val="EAEFF7"/>
                    </a:solidFill>
                  </a:tcPr>
                </a:tc>
                <a:tc>
                  <a:txBody>
                    <a:bodyPr/>
                    <a:lstStyle/>
                    <a:p>
                      <a:pPr algn="just"/>
                      <a:r>
                        <a:rPr lang="fr-FR" sz="1600" dirty="0"/>
                        <a:t>Annuelle</a:t>
                      </a:r>
                    </a:p>
                  </a:txBody>
                  <a:tcPr anchor="ctr">
                    <a:solidFill>
                      <a:srgbClr val="EAEFF7"/>
                    </a:solidFill>
                  </a:tcPr>
                </a:tc>
                <a:tc>
                  <a:txBody>
                    <a:bodyPr/>
                    <a:lstStyle/>
                    <a:p>
                      <a:pPr algn="just"/>
                      <a:r>
                        <a:rPr lang="fr-FR" sz="1600" dirty="0"/>
                        <a:t>-</a:t>
                      </a:r>
                    </a:p>
                  </a:txBody>
                  <a:tcPr anchor="ctr">
                    <a:solidFill>
                      <a:srgbClr val="EAEFF7"/>
                    </a:solidFill>
                  </a:tcPr>
                </a:tc>
                <a:extLst>
                  <a:ext uri="{0D108BD9-81ED-4DB2-BD59-A6C34878D82A}">
                    <a16:rowId xmlns:a16="http://schemas.microsoft.com/office/drawing/2014/main" val="559793754"/>
                  </a:ext>
                </a:extLst>
              </a:tr>
              <a:tr h="329544">
                <a:tc gridSpan="4">
                  <a:txBody>
                    <a:bodyPr/>
                    <a:lstStyle/>
                    <a:p>
                      <a:pPr marL="0" marR="0" lvl="0" indent="0" algn="just" defTabSz="914348" rtl="0" eaLnBrk="1" fontAlgn="auto" latinLnBrk="0" hangingPunct="1">
                        <a:lnSpc>
                          <a:spcPct val="100000"/>
                        </a:lnSpc>
                        <a:spcBef>
                          <a:spcPts val="0"/>
                        </a:spcBef>
                        <a:spcAft>
                          <a:spcPts val="0"/>
                        </a:spcAft>
                        <a:buClrTx/>
                        <a:buSzTx/>
                        <a:buFontTx/>
                        <a:buNone/>
                        <a:tabLst/>
                        <a:defRPr/>
                      </a:pPr>
                      <a:r>
                        <a:rPr lang="fr-FR" sz="1600" b="1" dirty="0"/>
                        <a:t>Autres instruments d’épargne</a:t>
                      </a:r>
                    </a:p>
                  </a:txBody>
                  <a:tcPr anchor="ctr">
                    <a:solidFill>
                      <a:srgbClr val="D2DEEF"/>
                    </a:solidFill>
                  </a:tcPr>
                </a:tc>
                <a:tc hMerge="1">
                  <a:txBody>
                    <a:bodyPr/>
                    <a:lstStyle/>
                    <a:p>
                      <a:pPr algn="l"/>
                      <a:endParaRPr lang="fr-FR" sz="1600" dirty="0"/>
                    </a:p>
                  </a:txBody>
                  <a:tcPr anchor="ctr">
                    <a:solidFill>
                      <a:srgbClr val="D2DEEF"/>
                    </a:solidFill>
                  </a:tcPr>
                </a:tc>
                <a:tc hMerge="1">
                  <a:txBody>
                    <a:bodyPr/>
                    <a:lstStyle/>
                    <a:p>
                      <a:pPr algn="just"/>
                      <a:endParaRPr lang="fr-FR" sz="1600" dirty="0"/>
                    </a:p>
                  </a:txBody>
                  <a:tcPr anchor="ctr">
                    <a:solidFill>
                      <a:srgbClr val="D2DEEF"/>
                    </a:solidFill>
                  </a:tcPr>
                </a:tc>
                <a:tc hMerge="1">
                  <a:txBody>
                    <a:bodyPr/>
                    <a:lstStyle/>
                    <a:p>
                      <a:pPr algn="just"/>
                      <a:endParaRPr lang="fr-FR" sz="1600" dirty="0"/>
                    </a:p>
                  </a:txBody>
                  <a:tcPr anchor="ctr">
                    <a:solidFill>
                      <a:srgbClr val="D2DEEF"/>
                    </a:solidFill>
                  </a:tcPr>
                </a:tc>
                <a:extLst>
                  <a:ext uri="{0D108BD9-81ED-4DB2-BD59-A6C34878D82A}">
                    <a16:rowId xmlns:a16="http://schemas.microsoft.com/office/drawing/2014/main" val="1116079949"/>
                  </a:ext>
                </a:extLst>
              </a:tr>
              <a:tr h="569212">
                <a:tc>
                  <a:txBody>
                    <a:bodyPr/>
                    <a:lstStyle/>
                    <a:p>
                      <a:pPr algn="just"/>
                      <a:r>
                        <a:rPr lang="fr-FR" sz="1600" dirty="0"/>
                        <a:t>Assurance-vie (encours et collecte nette)</a:t>
                      </a:r>
                    </a:p>
                  </a:txBody>
                  <a:tcPr anchor="ctr">
                    <a:solidFill>
                      <a:srgbClr val="EAEFF7"/>
                    </a:solidFill>
                  </a:tcPr>
                </a:tc>
                <a:tc>
                  <a:txBody>
                    <a:bodyPr/>
                    <a:lstStyle/>
                    <a:p>
                      <a:pPr algn="l"/>
                      <a:r>
                        <a:rPr lang="fr-FR" sz="1600" dirty="0"/>
                        <a:t>France Assureurs</a:t>
                      </a:r>
                    </a:p>
                  </a:txBody>
                  <a:tcPr anchor="ctr">
                    <a:solidFill>
                      <a:srgbClr val="EAEFF7"/>
                    </a:solidFill>
                  </a:tcPr>
                </a:tc>
                <a:tc>
                  <a:txBody>
                    <a:bodyPr/>
                    <a:lstStyle/>
                    <a:p>
                      <a:pPr algn="just"/>
                      <a:r>
                        <a:rPr lang="fr-FR" sz="1600" dirty="0"/>
                        <a:t>Mensuelle</a:t>
                      </a:r>
                    </a:p>
                  </a:txBody>
                  <a:tcPr anchor="ctr">
                    <a:solidFill>
                      <a:srgbClr val="EAEFF7"/>
                    </a:solidFill>
                  </a:tcPr>
                </a:tc>
                <a:tc>
                  <a:txBody>
                    <a:bodyPr/>
                    <a:lstStyle/>
                    <a:p>
                      <a:pPr algn="just"/>
                      <a:r>
                        <a:rPr lang="fr-FR" sz="1600" dirty="0"/>
                        <a:t>- </a:t>
                      </a:r>
                    </a:p>
                  </a:txBody>
                  <a:tcPr anchor="ctr">
                    <a:solidFill>
                      <a:srgbClr val="EAEFF7"/>
                    </a:solidFill>
                  </a:tcPr>
                </a:tc>
                <a:extLst>
                  <a:ext uri="{0D108BD9-81ED-4DB2-BD59-A6C34878D82A}">
                    <a16:rowId xmlns:a16="http://schemas.microsoft.com/office/drawing/2014/main" val="3965593906"/>
                  </a:ext>
                </a:extLst>
              </a:tr>
              <a:tr h="569212">
                <a:tc>
                  <a:txBody>
                    <a:bodyPr/>
                    <a:lstStyle/>
                    <a:p>
                      <a:pPr algn="just"/>
                      <a:r>
                        <a:rPr lang="fr-FR" sz="1600" dirty="0"/>
                        <a:t>PEA-PME (encours et nombre)</a:t>
                      </a:r>
                    </a:p>
                  </a:txBody>
                  <a:tcPr anchor="ctr"/>
                </a:tc>
                <a:tc>
                  <a:txBody>
                    <a:bodyPr/>
                    <a:lstStyle/>
                    <a:p>
                      <a:pPr algn="l"/>
                      <a:r>
                        <a:rPr lang="fr-FR" sz="1600" dirty="0"/>
                        <a:t>Banque de France</a:t>
                      </a:r>
                    </a:p>
                  </a:txBody>
                  <a:tcPr anchor="ctr"/>
                </a:tc>
                <a:tc>
                  <a:txBody>
                    <a:bodyPr/>
                    <a:lstStyle/>
                    <a:p>
                      <a:pPr algn="just"/>
                      <a:r>
                        <a:rPr lang="fr-FR" sz="1600" dirty="0"/>
                        <a:t>Trimestrielle</a:t>
                      </a:r>
                    </a:p>
                  </a:txBody>
                  <a:tcPr anchor="ctr"/>
                </a:tc>
                <a:tc>
                  <a:txBody>
                    <a:bodyPr/>
                    <a:lstStyle/>
                    <a:p>
                      <a:pPr algn="just"/>
                      <a:r>
                        <a:rPr lang="fr-FR" sz="1600" dirty="0"/>
                        <a:t>-</a:t>
                      </a:r>
                    </a:p>
                  </a:txBody>
                  <a:tcPr anchor="ctr"/>
                </a:tc>
                <a:extLst>
                  <a:ext uri="{0D108BD9-81ED-4DB2-BD59-A6C34878D82A}">
                    <a16:rowId xmlns:a16="http://schemas.microsoft.com/office/drawing/2014/main" val="2701622645"/>
                  </a:ext>
                </a:extLst>
              </a:tr>
              <a:tr h="569212">
                <a:tc>
                  <a:txBody>
                    <a:bodyPr/>
                    <a:lstStyle/>
                    <a:p>
                      <a:pPr algn="just"/>
                      <a:r>
                        <a:rPr lang="fr-FR" sz="1600" dirty="0"/>
                        <a:t>Encours des plans d’épargne salariale et plans d’épargne retraite</a:t>
                      </a:r>
                    </a:p>
                  </a:txBody>
                  <a:tcPr anchor="ctr">
                    <a:solidFill>
                      <a:srgbClr val="EAEFF7"/>
                    </a:solidFill>
                  </a:tcPr>
                </a:tc>
                <a:tc>
                  <a:txBody>
                    <a:bodyPr/>
                    <a:lstStyle/>
                    <a:p>
                      <a:pPr algn="l"/>
                      <a:r>
                        <a:rPr lang="fr-FR" sz="1600" dirty="0"/>
                        <a:t>AFG</a:t>
                      </a:r>
                    </a:p>
                  </a:txBody>
                  <a:tcPr anchor="ctr">
                    <a:solidFill>
                      <a:srgbClr val="EAEFF7"/>
                    </a:solidFill>
                  </a:tcPr>
                </a:tc>
                <a:tc>
                  <a:txBody>
                    <a:bodyPr/>
                    <a:lstStyle/>
                    <a:p>
                      <a:pPr algn="just"/>
                      <a:r>
                        <a:rPr lang="fr-FR" sz="1600" dirty="0"/>
                        <a:t>Semestrielle</a:t>
                      </a:r>
                    </a:p>
                  </a:txBody>
                  <a:tcPr anchor="ctr">
                    <a:solidFill>
                      <a:srgbClr val="EAEFF7"/>
                    </a:solidFill>
                  </a:tcPr>
                </a:tc>
                <a:tc>
                  <a:txBody>
                    <a:bodyPr/>
                    <a:lstStyle/>
                    <a:p>
                      <a:pPr algn="just"/>
                      <a:r>
                        <a:rPr lang="fr-FR" sz="1600" dirty="0"/>
                        <a:t>-</a:t>
                      </a:r>
                    </a:p>
                  </a:txBody>
                  <a:tcPr anchor="ctr">
                    <a:solidFill>
                      <a:srgbClr val="EAEFF7"/>
                    </a:solidFill>
                  </a:tcPr>
                </a:tc>
                <a:extLst>
                  <a:ext uri="{0D108BD9-81ED-4DB2-BD59-A6C34878D82A}">
                    <a16:rowId xmlns:a16="http://schemas.microsoft.com/office/drawing/2014/main" val="3964053101"/>
                  </a:ext>
                </a:extLst>
              </a:tr>
            </a:tbl>
          </a:graphicData>
        </a:graphic>
      </p:graphicFrame>
    </p:spTree>
    <p:extLst>
      <p:ext uri="{BB962C8B-B14F-4D97-AF65-F5344CB8AC3E}">
        <p14:creationId xmlns:p14="http://schemas.microsoft.com/office/powerpoint/2010/main" val="2609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465222" y="1521330"/>
            <a:ext cx="5649252" cy="4445361"/>
          </a:xfrm>
        </p:spPr>
        <p:txBody>
          <a:bodyPr/>
          <a:lstStyle/>
          <a:p>
            <a:pPr marL="266685" lvl="1" indent="0" algn="ctr">
              <a:lnSpc>
                <a:spcPct val="100000"/>
              </a:lnSpc>
              <a:buNone/>
            </a:pPr>
            <a:r>
              <a:rPr lang="fr-FR" b="1" spc="-5" dirty="0">
                <a:solidFill>
                  <a:srgbClr val="A2C748"/>
                </a:solidFill>
              </a:rPr>
              <a:t>La France fait partie des pays où le taux d’épargne est le plus élevé. </a:t>
            </a:r>
            <a:r>
              <a:rPr lang="fr-FR" b="1" spc="-5" dirty="0">
                <a:solidFill>
                  <a:srgbClr val="D70365"/>
                </a:solidFill>
              </a:rPr>
              <a:t>Depuis 2000, </a:t>
            </a:r>
            <a:r>
              <a:rPr lang="fr-FR" b="1" spc="-5" dirty="0"/>
              <a:t>il</a:t>
            </a:r>
            <a:r>
              <a:rPr lang="fr-FR" b="1" spc="-5" dirty="0">
                <a:solidFill>
                  <a:srgbClr val="A2C748"/>
                </a:solidFill>
              </a:rPr>
              <a:t> </a:t>
            </a:r>
            <a:r>
              <a:rPr lang="fr-FR" b="1" spc="-5" dirty="0"/>
              <a:t>se situe à </a:t>
            </a:r>
            <a:r>
              <a:rPr lang="fr-FR" b="1" spc="-5" dirty="0">
                <a:solidFill>
                  <a:srgbClr val="D70365"/>
                </a:solidFill>
              </a:rPr>
              <a:t>15% </a:t>
            </a:r>
            <a:r>
              <a:rPr lang="fr-FR" b="1" spc="-5" dirty="0"/>
              <a:t>en moyenne, en deçà de celui de l’Allemagne (17,7%), mais nettement au-dessus des autres principaux pays de la zone euro, du Royaume-Uni et des Etats-Unis.</a:t>
            </a:r>
          </a:p>
          <a:p>
            <a:pPr marL="266685" lvl="1" indent="0" algn="ctr">
              <a:lnSpc>
                <a:spcPct val="100000"/>
              </a:lnSpc>
              <a:buNone/>
            </a:pPr>
            <a:endParaRPr lang="fr-FR" b="1" spc="-5" dirty="0"/>
          </a:p>
          <a:p>
            <a:pPr marL="266685" lvl="1" indent="0" algn="ctr">
              <a:lnSpc>
                <a:spcPct val="100000"/>
              </a:lnSpc>
              <a:buNone/>
            </a:pPr>
            <a:r>
              <a:rPr lang="fr-FR" b="1" spc="-5" dirty="0">
                <a:solidFill>
                  <a:srgbClr val="A2C748"/>
                </a:solidFill>
              </a:rPr>
              <a:t>Après avoir atteint un pic au T1 2021 </a:t>
            </a:r>
            <a:r>
              <a:rPr lang="fr-FR" b="1" spc="-5" dirty="0"/>
              <a:t>(21,0%), en raison des chutes de consommation pendant les confinements, </a:t>
            </a:r>
            <a:r>
              <a:rPr lang="fr-FR" b="1" spc="-5" dirty="0">
                <a:solidFill>
                  <a:srgbClr val="A2C748"/>
                </a:solidFill>
              </a:rPr>
              <a:t>le taux d’épargne des ménages en France s’était rapproché de son niveau d’avant Covid </a:t>
            </a:r>
            <a:r>
              <a:rPr lang="fr-FR" b="1" spc="-5" dirty="0"/>
              <a:t>(14,7% au T4 2019) avant de se stabiliser autour de 17% (</a:t>
            </a:r>
            <a:r>
              <a:rPr lang="fr-FR" b="1" spc="-5" dirty="0">
                <a:solidFill>
                  <a:srgbClr val="D70365"/>
                </a:solidFill>
              </a:rPr>
              <a:t>16,8% au T1 2023</a:t>
            </a:r>
            <a:r>
              <a:rPr lang="fr-FR" b="1" spc="-5" dirty="0"/>
              <a:t>).</a:t>
            </a:r>
          </a:p>
          <a:p>
            <a:pPr marL="266685" lvl="1" indent="0" algn="ctr">
              <a:lnSpc>
                <a:spcPct val="100000"/>
              </a:lnSpc>
              <a:buNone/>
            </a:pPr>
            <a:endParaRPr lang="fr-FR" sz="1200" i="1" spc="-5" dirty="0"/>
          </a:p>
          <a:p>
            <a:pPr marL="542925" lvl="1" indent="0" algn="ctr" defTabSz="808038">
              <a:spcBef>
                <a:spcPts val="2400"/>
              </a:spcBef>
              <a:buNone/>
            </a:pPr>
            <a:r>
              <a:rPr lang="fr-FR" sz="1200" i="1" spc="-5" dirty="0"/>
              <a:t>Source: Banque de France</a:t>
            </a:r>
            <a:endParaRPr lang="fr-FR" sz="1200" spc="-5" dirty="0"/>
          </a:p>
        </p:txBody>
      </p:sp>
      <p:sp>
        <p:nvSpPr>
          <p:cNvPr id="15" name="ZoneTexte 14"/>
          <p:cNvSpPr txBox="1"/>
          <p:nvPr/>
        </p:nvSpPr>
        <p:spPr>
          <a:xfrm>
            <a:off x="6637388" y="1521330"/>
            <a:ext cx="4774018" cy="661720"/>
          </a:xfrm>
          <a:prstGeom prst="rect">
            <a:avLst/>
          </a:prstGeom>
          <a:noFill/>
        </p:spPr>
        <p:txBody>
          <a:bodyPr wrap="square" rtlCol="0">
            <a:spAutoFit/>
          </a:bodyPr>
          <a:lstStyle/>
          <a:p>
            <a:r>
              <a:rPr lang="fr-FR" sz="1400" b="1" dirty="0">
                <a:solidFill>
                  <a:srgbClr val="D70365"/>
                </a:solidFill>
                <a:latin typeface="Arial" panose="020B0604020202020204" pitchFamily="34" charset="0"/>
                <a:cs typeface="Arial" panose="020B0604020202020204" pitchFamily="34" charset="0"/>
              </a:rPr>
              <a:t>Comparaisons internationales : Taux d’épargne</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endParaRPr>
          </a:p>
        </p:txBody>
      </p:sp>
      <p:sp>
        <p:nvSpPr>
          <p:cNvPr id="14" name="Espace réservé du texte 12"/>
          <p:cNvSpPr>
            <a:spLocks noGrp="1"/>
          </p:cNvSpPr>
          <p:nvPr>
            <p:ph type="body" sz="quarter" idx="22"/>
          </p:nvPr>
        </p:nvSpPr>
        <p:spPr>
          <a:xfrm>
            <a:off x="868048" y="215900"/>
            <a:ext cx="4549775" cy="268288"/>
          </a:xfrm>
        </p:spPr>
        <p:txBody>
          <a:bodyPr/>
          <a:lstStyle/>
          <a:p>
            <a:r>
              <a:rPr lang="fr-FR" dirty="0"/>
              <a:t>L’Épargne des ménages</a:t>
            </a:r>
          </a:p>
        </p:txBody>
      </p:sp>
      <p:sp>
        <p:nvSpPr>
          <p:cNvPr id="13" name="Espace réservé du texte 6">
            <a:extLst>
              <a:ext uri="{FF2B5EF4-FFF2-40B4-BE49-F238E27FC236}">
                <a16:creationId xmlns:a16="http://schemas.microsoft.com/office/drawing/2014/main" id="{4D89B591-0D2B-458E-9CB1-9C808ED95F08}"/>
              </a:ext>
            </a:extLst>
          </p:cNvPr>
          <p:cNvSpPr>
            <a:spLocks noGrp="1"/>
          </p:cNvSpPr>
          <p:nvPr>
            <p:ph type="body" sz="quarter" idx="19"/>
          </p:nvPr>
        </p:nvSpPr>
        <p:spPr>
          <a:xfrm>
            <a:off x="868048" y="666750"/>
            <a:ext cx="10965989" cy="762000"/>
          </a:xfrm>
        </p:spPr>
        <p:txBody>
          <a:bodyPr/>
          <a:lstStyle/>
          <a:p>
            <a:r>
              <a:rPr lang="fr-FR" dirty="0"/>
              <a:t>1. Les ménages français, bons gestionnaires</a:t>
            </a:r>
            <a:endParaRPr lang="fr-FR" sz="1800" dirty="0"/>
          </a:p>
        </p:txBody>
      </p:sp>
      <p:pic>
        <p:nvPicPr>
          <p:cNvPr id="4" name="Image 3">
            <a:extLst>
              <a:ext uri="{FF2B5EF4-FFF2-40B4-BE49-F238E27FC236}">
                <a16:creationId xmlns:a16="http://schemas.microsoft.com/office/drawing/2014/main" id="{63A94941-2CB4-5236-4263-43CD10912650}"/>
              </a:ext>
            </a:extLst>
          </p:cNvPr>
          <p:cNvPicPr>
            <a:picLocks noChangeAspect="1"/>
          </p:cNvPicPr>
          <p:nvPr/>
        </p:nvPicPr>
        <p:blipFill rotWithShape="1">
          <a:blip r:embed="rId3"/>
          <a:srcRect l="55831" t="24521" r="8648" b="6977"/>
          <a:stretch/>
        </p:blipFill>
        <p:spPr>
          <a:xfrm>
            <a:off x="6351042" y="2275630"/>
            <a:ext cx="5462960" cy="3292199"/>
          </a:xfrm>
          <a:prstGeom prst="rect">
            <a:avLst/>
          </a:prstGeom>
        </p:spPr>
      </p:pic>
    </p:spTree>
    <p:extLst>
      <p:ext uri="{BB962C8B-B14F-4D97-AF65-F5344CB8AC3E}">
        <p14:creationId xmlns:p14="http://schemas.microsoft.com/office/powerpoint/2010/main" val="3194751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944563" y="1842174"/>
            <a:ext cx="5062306" cy="1843135"/>
          </a:xfrm>
        </p:spPr>
        <p:txBody>
          <a:bodyPr/>
          <a:lstStyle/>
          <a:p>
            <a:pPr marL="266685" lvl="1" indent="0" algn="ctr">
              <a:buNone/>
            </a:pPr>
            <a:r>
              <a:rPr lang="fr-FR" sz="2000" b="1" spc="-5" dirty="0"/>
              <a:t>Pour donner quelques ordres de grandeur sur l’année 2022, </a:t>
            </a:r>
            <a:r>
              <a:rPr lang="fr-FR" sz="2000" b="1" spc="-5" dirty="0">
                <a:solidFill>
                  <a:srgbClr val="A2C748"/>
                </a:solidFill>
              </a:rPr>
              <a:t>le flux d’épargne s’élève à </a:t>
            </a:r>
            <a:r>
              <a:rPr lang="fr-FR" sz="2000" b="1" spc="-5" dirty="0">
                <a:solidFill>
                  <a:srgbClr val="D70365"/>
                </a:solidFill>
              </a:rPr>
              <a:t>292 milliards d’euros</a:t>
            </a:r>
            <a:r>
              <a:rPr lang="fr-FR" sz="2000" b="1" spc="-5" dirty="0">
                <a:solidFill>
                  <a:srgbClr val="A2C748"/>
                </a:solidFill>
              </a:rPr>
              <a:t> </a:t>
            </a:r>
            <a:r>
              <a:rPr lang="fr-FR" sz="2000" b="1" spc="-5" dirty="0"/>
              <a:t>auquel s’ajoute l’endettement nouveau net de remboursements (83 milliards).</a:t>
            </a:r>
          </a:p>
        </p:txBody>
      </p:sp>
      <p:sp>
        <p:nvSpPr>
          <p:cNvPr id="7" name="Espace réservé du texte 6"/>
          <p:cNvSpPr>
            <a:spLocks noGrp="1"/>
          </p:cNvSpPr>
          <p:nvPr>
            <p:ph type="body" sz="quarter" idx="19"/>
          </p:nvPr>
        </p:nvSpPr>
        <p:spPr>
          <a:xfrm>
            <a:off x="868048" y="666750"/>
            <a:ext cx="11019152" cy="762000"/>
          </a:xfrm>
        </p:spPr>
        <p:txBody>
          <a:bodyPr/>
          <a:lstStyle/>
          <a:p>
            <a:r>
              <a:rPr lang="fr-FR" sz="2800" dirty="0"/>
              <a:t>2. L’Épargne, principale Ressource des ménages français</a:t>
            </a:r>
            <a:endParaRPr lang="fr-FR" sz="2000" dirty="0"/>
          </a:p>
        </p:txBody>
      </p:sp>
      <p:sp>
        <p:nvSpPr>
          <p:cNvPr id="14" name="Espace réservé du texte 12"/>
          <p:cNvSpPr>
            <a:spLocks noGrp="1"/>
          </p:cNvSpPr>
          <p:nvPr>
            <p:ph type="body" sz="quarter" idx="22"/>
          </p:nvPr>
        </p:nvSpPr>
        <p:spPr>
          <a:xfrm>
            <a:off x="868048" y="215900"/>
            <a:ext cx="4549775" cy="268288"/>
          </a:xfrm>
        </p:spPr>
        <p:txBody>
          <a:bodyPr/>
          <a:lstStyle/>
          <a:p>
            <a:r>
              <a:rPr lang="fr-FR" dirty="0"/>
              <a:t>L’Épargne des ménages</a:t>
            </a:r>
          </a:p>
        </p:txBody>
      </p:sp>
      <p:sp>
        <p:nvSpPr>
          <p:cNvPr id="16" name="ZoneTexte 15"/>
          <p:cNvSpPr txBox="1"/>
          <p:nvPr/>
        </p:nvSpPr>
        <p:spPr>
          <a:xfrm>
            <a:off x="6719887" y="1842174"/>
            <a:ext cx="5242390" cy="877163"/>
          </a:xfrm>
          <a:prstGeom prst="rect">
            <a:avLst/>
          </a:prstGeom>
          <a:noFill/>
        </p:spPr>
        <p:txBody>
          <a:bodyPr wrap="square" rtlCol="0">
            <a:spAutoFit/>
          </a:bodyPr>
          <a:lstStyle/>
          <a:p>
            <a:r>
              <a:rPr lang="fr-FR" sz="1400" b="1" dirty="0">
                <a:solidFill>
                  <a:srgbClr val="D70365"/>
                </a:solidFill>
                <a:latin typeface="Arial" panose="020B0604020202020204" pitchFamily="34" charset="0"/>
                <a:cs typeface="Arial" panose="020B0604020202020204" pitchFamily="34" charset="0"/>
              </a:rPr>
              <a:t>Évolution des ressources</a:t>
            </a:r>
            <a:r>
              <a:rPr lang="fr-FR" sz="1400" b="1" baseline="30000" dirty="0">
                <a:solidFill>
                  <a:srgbClr val="D70365"/>
                </a:solidFill>
                <a:latin typeface="Arial" panose="020B0604020202020204" pitchFamily="34" charset="0"/>
                <a:cs typeface="Arial" panose="020B0604020202020204" pitchFamily="34" charset="0"/>
              </a:rPr>
              <a:t>1</a:t>
            </a:r>
          </a:p>
          <a:p>
            <a:r>
              <a:rPr lang="fr-FR" sz="1400" b="1" i="1" dirty="0">
                <a:solidFill>
                  <a:srgbClr val="D70365"/>
                </a:solidFill>
                <a:latin typeface="Arial" panose="020B0604020202020204" pitchFamily="34" charset="0"/>
                <a:cs typeface="Arial" panose="020B0604020202020204" pitchFamily="34" charset="0"/>
              </a:rPr>
              <a:t>(flux annuels en milliards d’euros) </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endParaRPr>
          </a:p>
        </p:txBody>
      </p:sp>
      <p:graphicFrame>
        <p:nvGraphicFramePr>
          <p:cNvPr id="20" name="Tableau 19"/>
          <p:cNvGraphicFramePr>
            <a:graphicFrameLocks noGrp="1"/>
          </p:cNvGraphicFramePr>
          <p:nvPr>
            <p:extLst>
              <p:ext uri="{D42A27DB-BD31-4B8C-83A1-F6EECF244321}">
                <p14:modId xmlns:p14="http://schemas.microsoft.com/office/powerpoint/2010/main" val="2928270294"/>
              </p:ext>
            </p:extLst>
          </p:nvPr>
        </p:nvGraphicFramePr>
        <p:xfrm>
          <a:off x="434107" y="4121003"/>
          <a:ext cx="6083217" cy="2137230"/>
        </p:xfrm>
        <a:graphic>
          <a:graphicData uri="http://schemas.openxmlformats.org/drawingml/2006/table">
            <a:tbl>
              <a:tblPr firstRow="1" bandRow="1">
                <a:tableStyleId>{5C22544A-7EE6-4342-B048-85BDC9FD1C3A}</a:tableStyleId>
              </a:tblPr>
              <a:tblGrid>
                <a:gridCol w="2589830">
                  <a:extLst>
                    <a:ext uri="{9D8B030D-6E8A-4147-A177-3AD203B41FA5}">
                      <a16:colId xmlns:a16="http://schemas.microsoft.com/office/drawing/2014/main" val="20000"/>
                    </a:ext>
                  </a:extLst>
                </a:gridCol>
                <a:gridCol w="1036901">
                  <a:extLst>
                    <a:ext uri="{9D8B030D-6E8A-4147-A177-3AD203B41FA5}">
                      <a16:colId xmlns:a16="http://schemas.microsoft.com/office/drawing/2014/main" val="20001"/>
                    </a:ext>
                  </a:extLst>
                </a:gridCol>
                <a:gridCol w="1185030">
                  <a:extLst>
                    <a:ext uri="{9D8B030D-6E8A-4147-A177-3AD203B41FA5}">
                      <a16:colId xmlns:a16="http://schemas.microsoft.com/office/drawing/2014/main" val="20002"/>
                    </a:ext>
                  </a:extLst>
                </a:gridCol>
                <a:gridCol w="1271456">
                  <a:extLst>
                    <a:ext uri="{9D8B030D-6E8A-4147-A177-3AD203B41FA5}">
                      <a16:colId xmlns:a16="http://schemas.microsoft.com/office/drawing/2014/main" val="20003"/>
                    </a:ext>
                  </a:extLst>
                </a:gridCol>
              </a:tblGrid>
              <a:tr h="518848">
                <a:tc>
                  <a:txBody>
                    <a:bodyPr/>
                    <a:lstStyle/>
                    <a:p>
                      <a:pPr algn="ctr"/>
                      <a:r>
                        <a:rPr lang="fr-FR" dirty="0"/>
                        <a:t>Flux</a:t>
                      </a:r>
                      <a:r>
                        <a:rPr lang="fr-FR" baseline="0" dirty="0"/>
                        <a:t> en milliards d’euros</a:t>
                      </a:r>
                    </a:p>
                  </a:txBody>
                  <a:tcPr anchor="ctr">
                    <a:solidFill>
                      <a:srgbClr val="D70365"/>
                    </a:solidFill>
                  </a:tcPr>
                </a:tc>
                <a:tc>
                  <a:txBody>
                    <a:bodyPr/>
                    <a:lstStyle/>
                    <a:p>
                      <a:pPr algn="ctr"/>
                      <a:r>
                        <a:rPr lang="fr-FR" dirty="0"/>
                        <a:t>2022</a:t>
                      </a:r>
                    </a:p>
                  </a:txBody>
                  <a:tcPr anchor="ctr">
                    <a:solidFill>
                      <a:srgbClr val="D70365"/>
                    </a:solidFill>
                  </a:tcPr>
                </a:tc>
                <a:tc>
                  <a:txBody>
                    <a:bodyPr/>
                    <a:lstStyle/>
                    <a:p>
                      <a:pPr algn="ctr"/>
                      <a:r>
                        <a:rPr lang="fr-FR" dirty="0"/>
                        <a:t>T4 2022</a:t>
                      </a:r>
                    </a:p>
                  </a:txBody>
                  <a:tcPr anchor="ctr">
                    <a:solidFill>
                      <a:srgbClr val="D70365"/>
                    </a:solidFill>
                  </a:tcPr>
                </a:tc>
                <a:tc>
                  <a:txBody>
                    <a:bodyPr/>
                    <a:lstStyle/>
                    <a:p>
                      <a:pPr algn="ctr"/>
                      <a:r>
                        <a:rPr lang="fr-FR" dirty="0"/>
                        <a:t>T1 2023</a:t>
                      </a:r>
                    </a:p>
                  </a:txBody>
                  <a:tcPr anchor="ctr">
                    <a:solidFill>
                      <a:srgbClr val="D70365"/>
                    </a:solidFill>
                  </a:tcPr>
                </a:tc>
                <a:extLst>
                  <a:ext uri="{0D108BD9-81ED-4DB2-BD59-A6C34878D82A}">
                    <a16:rowId xmlns:a16="http://schemas.microsoft.com/office/drawing/2014/main" val="10000"/>
                  </a:ext>
                </a:extLst>
              </a:tr>
              <a:tr h="434345">
                <a:tc>
                  <a:txBody>
                    <a:bodyPr/>
                    <a:lstStyle/>
                    <a:p>
                      <a:r>
                        <a:rPr lang="fr-FR" dirty="0">
                          <a:solidFill>
                            <a:schemeClr val="tx1"/>
                          </a:solidFill>
                        </a:rPr>
                        <a:t>Épargne brute</a:t>
                      </a:r>
                    </a:p>
                  </a:txBody>
                  <a:tcPr anchor="ctr"/>
                </a:tc>
                <a:tc>
                  <a:txBody>
                    <a:bodyPr/>
                    <a:lstStyle/>
                    <a:p>
                      <a:pPr algn="ctr"/>
                      <a:r>
                        <a:rPr lang="fr-FR" dirty="0">
                          <a:solidFill>
                            <a:schemeClr val="tx1">
                              <a:lumMod val="95000"/>
                              <a:lumOff val="5000"/>
                            </a:schemeClr>
                          </a:solidFill>
                        </a:rPr>
                        <a:t>291,5</a:t>
                      </a:r>
                    </a:p>
                  </a:txBody>
                  <a:tcPr anchor="ctr"/>
                </a:tc>
                <a:tc>
                  <a:txBody>
                    <a:bodyPr/>
                    <a:lstStyle/>
                    <a:p>
                      <a:pPr algn="ctr"/>
                      <a:r>
                        <a:rPr lang="fr-FR" dirty="0">
                          <a:solidFill>
                            <a:schemeClr val="tx1">
                              <a:lumMod val="95000"/>
                              <a:lumOff val="5000"/>
                            </a:schemeClr>
                          </a:solidFill>
                        </a:rPr>
                        <a:t>80,8</a:t>
                      </a:r>
                    </a:p>
                  </a:txBody>
                  <a:tcPr anchor="ctr"/>
                </a:tc>
                <a:tc>
                  <a:txBody>
                    <a:bodyPr/>
                    <a:lstStyle/>
                    <a:p>
                      <a:pPr algn="ctr"/>
                      <a:r>
                        <a:rPr lang="fr-FR" dirty="0">
                          <a:solidFill>
                            <a:schemeClr val="tx1">
                              <a:lumMod val="95000"/>
                              <a:lumOff val="5000"/>
                            </a:schemeClr>
                          </a:solidFill>
                        </a:rPr>
                        <a:t>80,6</a:t>
                      </a:r>
                    </a:p>
                  </a:txBody>
                  <a:tcPr anchor="ctr"/>
                </a:tc>
                <a:extLst>
                  <a:ext uri="{0D108BD9-81ED-4DB2-BD59-A6C34878D82A}">
                    <a16:rowId xmlns:a16="http://schemas.microsoft.com/office/drawing/2014/main" val="10001"/>
                  </a:ext>
                </a:extLst>
              </a:tr>
              <a:tr h="749692">
                <a:tc>
                  <a:txBody>
                    <a:bodyPr/>
                    <a:lstStyle/>
                    <a:p>
                      <a:r>
                        <a:rPr lang="fr-FR" dirty="0">
                          <a:solidFill>
                            <a:schemeClr val="tx1"/>
                          </a:solidFill>
                        </a:rPr>
                        <a:t>Endettement auprès des institutions financières</a:t>
                      </a:r>
                    </a:p>
                  </a:txBody>
                  <a:tcPr anchor="ctr"/>
                </a:tc>
                <a:tc>
                  <a:txBody>
                    <a:bodyPr/>
                    <a:lstStyle/>
                    <a:p>
                      <a:pPr algn="ctr"/>
                      <a:r>
                        <a:rPr lang="fr-FR" dirty="0">
                          <a:solidFill>
                            <a:schemeClr val="tx1">
                              <a:lumMod val="95000"/>
                              <a:lumOff val="5000"/>
                            </a:schemeClr>
                          </a:solidFill>
                        </a:rPr>
                        <a:t>83,2</a:t>
                      </a:r>
                    </a:p>
                  </a:txBody>
                  <a:tcPr anchor="ctr"/>
                </a:tc>
                <a:tc>
                  <a:txBody>
                    <a:bodyPr/>
                    <a:lstStyle/>
                    <a:p>
                      <a:pPr algn="ctr"/>
                      <a:r>
                        <a:rPr lang="fr-FR" dirty="0">
                          <a:solidFill>
                            <a:schemeClr val="tx1">
                              <a:lumMod val="95000"/>
                              <a:lumOff val="5000"/>
                            </a:schemeClr>
                          </a:solidFill>
                        </a:rPr>
                        <a:t>15,3</a:t>
                      </a:r>
                    </a:p>
                  </a:txBody>
                  <a:tcPr anchor="ctr"/>
                </a:tc>
                <a:tc>
                  <a:txBody>
                    <a:bodyPr/>
                    <a:lstStyle/>
                    <a:p>
                      <a:pPr algn="ctr"/>
                      <a:r>
                        <a:rPr lang="fr-FR" dirty="0">
                          <a:solidFill>
                            <a:schemeClr val="tx1">
                              <a:lumMod val="95000"/>
                              <a:lumOff val="5000"/>
                            </a:schemeClr>
                          </a:solidFill>
                        </a:rPr>
                        <a:t>16,3</a:t>
                      </a:r>
                    </a:p>
                  </a:txBody>
                  <a:tcPr anchor="ctr"/>
                </a:tc>
                <a:extLst>
                  <a:ext uri="{0D108BD9-81ED-4DB2-BD59-A6C34878D82A}">
                    <a16:rowId xmlns:a16="http://schemas.microsoft.com/office/drawing/2014/main" val="10002"/>
                  </a:ext>
                </a:extLst>
              </a:tr>
              <a:tr h="434345">
                <a:tc>
                  <a:txBody>
                    <a:bodyPr/>
                    <a:lstStyle/>
                    <a:p>
                      <a:r>
                        <a:rPr lang="fr-FR" dirty="0">
                          <a:solidFill>
                            <a:schemeClr val="tx1"/>
                          </a:solidFill>
                        </a:rPr>
                        <a:t>Dettes diverses</a:t>
                      </a:r>
                    </a:p>
                  </a:txBody>
                  <a:tcPr anchor="ctr"/>
                </a:tc>
                <a:tc>
                  <a:txBody>
                    <a:bodyPr/>
                    <a:lstStyle/>
                    <a:p>
                      <a:pPr algn="ctr"/>
                      <a:r>
                        <a:rPr lang="fr-FR" dirty="0">
                          <a:solidFill>
                            <a:schemeClr val="tx1">
                              <a:lumMod val="95000"/>
                              <a:lumOff val="5000"/>
                            </a:schemeClr>
                          </a:solidFill>
                        </a:rPr>
                        <a:t>2,8</a:t>
                      </a:r>
                    </a:p>
                  </a:txBody>
                  <a:tcPr anchor="ctr"/>
                </a:tc>
                <a:tc>
                  <a:txBody>
                    <a:bodyPr/>
                    <a:lstStyle/>
                    <a:p>
                      <a:pPr algn="ctr"/>
                      <a:r>
                        <a:rPr lang="fr-FR" dirty="0">
                          <a:solidFill>
                            <a:schemeClr val="tx1">
                              <a:lumMod val="95000"/>
                              <a:lumOff val="5000"/>
                            </a:schemeClr>
                          </a:solidFill>
                        </a:rPr>
                        <a:t>2,5</a:t>
                      </a:r>
                    </a:p>
                  </a:txBody>
                  <a:tcPr anchor="ctr"/>
                </a:tc>
                <a:tc>
                  <a:txBody>
                    <a:bodyPr/>
                    <a:lstStyle/>
                    <a:p>
                      <a:pPr algn="ctr"/>
                      <a:r>
                        <a:rPr lang="fr-FR" dirty="0">
                          <a:solidFill>
                            <a:schemeClr val="tx1">
                              <a:lumMod val="95000"/>
                              <a:lumOff val="5000"/>
                            </a:schemeClr>
                          </a:solidFill>
                        </a:rPr>
                        <a:t>-0,3</a:t>
                      </a:r>
                    </a:p>
                  </a:txBody>
                  <a:tcPr anchor="ctr"/>
                </a:tc>
                <a:extLst>
                  <a:ext uri="{0D108BD9-81ED-4DB2-BD59-A6C34878D82A}">
                    <a16:rowId xmlns:a16="http://schemas.microsoft.com/office/drawing/2014/main" val="10003"/>
                  </a:ext>
                </a:extLst>
              </a:tr>
            </a:tbl>
          </a:graphicData>
        </a:graphic>
      </p:graphicFrame>
      <p:sp>
        <p:nvSpPr>
          <p:cNvPr id="21" name="Rectangle 20"/>
          <p:cNvSpPr/>
          <p:nvPr/>
        </p:nvSpPr>
        <p:spPr>
          <a:xfrm>
            <a:off x="1640962" y="6615926"/>
            <a:ext cx="4045174" cy="276999"/>
          </a:xfrm>
          <a:prstGeom prst="rect">
            <a:avLst/>
          </a:prstGeom>
        </p:spPr>
        <p:txBody>
          <a:bodyPr wrap="square">
            <a:spAutoFit/>
          </a:bodyPr>
          <a:lstStyle/>
          <a:p>
            <a:pPr algn="ctr"/>
            <a:r>
              <a:rPr lang="fr-FR" sz="1200" i="1" dirty="0">
                <a:solidFill>
                  <a:schemeClr val="bg1">
                    <a:lumMod val="50000"/>
                  </a:schemeClr>
                </a:solidFill>
                <a:latin typeface="Arial" panose="020B0604020202020204" pitchFamily="34" charset="0"/>
                <a:cs typeface="Arial" panose="020B0604020202020204" pitchFamily="34" charset="0"/>
              </a:rPr>
              <a:t>Source : Banque de France</a:t>
            </a:r>
          </a:p>
        </p:txBody>
      </p:sp>
      <p:sp>
        <p:nvSpPr>
          <p:cNvPr id="10" name="Rectangle 9">
            <a:extLst>
              <a:ext uri="{FF2B5EF4-FFF2-40B4-BE49-F238E27FC236}">
                <a16:creationId xmlns:a16="http://schemas.microsoft.com/office/drawing/2014/main" id="{EAAA0F86-A70B-4F39-A299-B4F514F88BD4}"/>
              </a:ext>
            </a:extLst>
          </p:cNvPr>
          <p:cNvSpPr/>
          <p:nvPr/>
        </p:nvSpPr>
        <p:spPr>
          <a:xfrm>
            <a:off x="6719887" y="6011572"/>
            <a:ext cx="5351089" cy="415498"/>
          </a:xfrm>
          <a:prstGeom prst="rect">
            <a:avLst/>
          </a:prstGeom>
        </p:spPr>
        <p:txBody>
          <a:bodyPr wrap="square">
            <a:spAutoFit/>
          </a:bodyPr>
          <a:lstStyle/>
          <a:p>
            <a:pPr algn="just"/>
            <a:r>
              <a:rPr lang="fr-FR" sz="1050" i="1" baseline="30000" dirty="0">
                <a:solidFill>
                  <a:schemeClr val="bg1">
                    <a:lumMod val="50000"/>
                  </a:schemeClr>
                </a:solidFill>
                <a:latin typeface="Arial" panose="020B0604020202020204" pitchFamily="34" charset="0"/>
                <a:cs typeface="Arial" panose="020B0604020202020204" pitchFamily="34" charset="0"/>
              </a:rPr>
              <a:t>1</a:t>
            </a:r>
            <a:r>
              <a:rPr lang="fr-FR" sz="1050" i="1" dirty="0">
                <a:solidFill>
                  <a:schemeClr val="bg1">
                    <a:lumMod val="50000"/>
                  </a:schemeClr>
                </a:solidFill>
                <a:latin typeface="Arial" panose="020B0604020202020204" pitchFamily="34" charset="0"/>
                <a:cs typeface="Arial" panose="020B0604020202020204" pitchFamily="34" charset="0"/>
              </a:rPr>
              <a:t>Les ressources comprennent l’épargne brute, l’endettement auprès des institutions financières et des dettes diverses. </a:t>
            </a:r>
          </a:p>
        </p:txBody>
      </p:sp>
      <p:pic>
        <p:nvPicPr>
          <p:cNvPr id="3" name="Image 2">
            <a:extLst>
              <a:ext uri="{FF2B5EF4-FFF2-40B4-BE49-F238E27FC236}">
                <a16:creationId xmlns:a16="http://schemas.microsoft.com/office/drawing/2014/main" id="{F0A76D0E-93A5-88C8-333C-6841A42A004C}"/>
              </a:ext>
            </a:extLst>
          </p:cNvPr>
          <p:cNvPicPr>
            <a:picLocks noChangeAspect="1"/>
          </p:cNvPicPr>
          <p:nvPr/>
        </p:nvPicPr>
        <p:blipFill rotWithShape="1">
          <a:blip r:embed="rId3"/>
          <a:srcRect l="4563" t="30893" r="69549" b="21846"/>
          <a:stretch/>
        </p:blipFill>
        <p:spPr>
          <a:xfrm>
            <a:off x="6719887" y="2787378"/>
            <a:ext cx="5135948" cy="2930123"/>
          </a:xfrm>
          <a:prstGeom prst="rect">
            <a:avLst/>
          </a:prstGeom>
        </p:spPr>
      </p:pic>
    </p:spTree>
    <p:extLst>
      <p:ext uri="{BB962C8B-B14F-4D97-AF65-F5344CB8AC3E}">
        <p14:creationId xmlns:p14="http://schemas.microsoft.com/office/powerpoint/2010/main" val="417541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548437" y="1617195"/>
            <a:ext cx="4956436" cy="5496269"/>
          </a:xfrm>
        </p:spPr>
        <p:txBody>
          <a:bodyPr/>
          <a:lstStyle/>
          <a:p>
            <a:pPr marL="266685" lvl="1" indent="0" algn="ctr">
              <a:buNone/>
            </a:pPr>
            <a:r>
              <a:rPr lang="fr-FR" sz="1500" b="1" spc="-5" dirty="0">
                <a:solidFill>
                  <a:srgbClr val="A2C748"/>
                </a:solidFill>
              </a:rPr>
              <a:t>La Banque de France estime que le surplus d’épargne financière</a:t>
            </a:r>
            <a:r>
              <a:rPr lang="fr-FR" sz="1500" b="1" spc="-5" baseline="30000" dirty="0">
                <a:solidFill>
                  <a:srgbClr val="A2C748"/>
                </a:solidFill>
              </a:rPr>
              <a:t>1</a:t>
            </a:r>
            <a:r>
              <a:rPr lang="fr-FR" sz="1500" b="1" spc="-5" dirty="0">
                <a:solidFill>
                  <a:srgbClr val="A2C748"/>
                </a:solidFill>
              </a:rPr>
              <a:t> des ménages entre le </a:t>
            </a:r>
            <a:r>
              <a:rPr lang="fr-FR" sz="1500" b="1" spc="-5" dirty="0">
                <a:solidFill>
                  <a:srgbClr val="D70365"/>
                </a:solidFill>
              </a:rPr>
              <a:t>T1 2020 et le T4 2022 </a:t>
            </a:r>
            <a:r>
              <a:rPr lang="fr-FR" sz="1500" b="1" spc="-5" dirty="0"/>
              <a:t>– calculé comme la différence entre les flux d’épargne financière observés et les flux qu’on aurait obtenus en prolongeant la tendance pré-Covid – </a:t>
            </a:r>
            <a:r>
              <a:rPr lang="fr-FR" sz="1500" b="1" spc="-5" dirty="0">
                <a:solidFill>
                  <a:srgbClr val="A2C748"/>
                </a:solidFill>
              </a:rPr>
              <a:t>s’élève à </a:t>
            </a:r>
            <a:r>
              <a:rPr lang="fr-FR" sz="1500" b="1" spc="-5" dirty="0">
                <a:solidFill>
                  <a:srgbClr val="D70365"/>
                </a:solidFill>
              </a:rPr>
              <a:t>157 milliards d’euros. </a:t>
            </a:r>
          </a:p>
          <a:p>
            <a:pPr marL="266685" lvl="1" indent="0" algn="ctr">
              <a:buNone/>
            </a:pPr>
            <a:r>
              <a:rPr lang="fr-FR" sz="1500" b="1" spc="-5" dirty="0">
                <a:solidFill>
                  <a:srgbClr val="A2C748"/>
                </a:solidFill>
              </a:rPr>
              <a:t>Ce surplus d’épargne a progressé au 4</a:t>
            </a:r>
            <a:r>
              <a:rPr lang="fr-FR" sz="1500" b="1" spc="-5" baseline="30000" dirty="0">
                <a:solidFill>
                  <a:srgbClr val="A2C748"/>
                </a:solidFill>
              </a:rPr>
              <a:t>ème </a:t>
            </a:r>
            <a:r>
              <a:rPr lang="fr-FR" sz="1500" b="1" spc="-5" dirty="0">
                <a:solidFill>
                  <a:srgbClr val="A2C748"/>
                </a:solidFill>
              </a:rPr>
              <a:t>trimestre 2022 après avoir peu évolué depuis mi-2021. Il s’est d’abord accumulé sur les dépôts bancaires pendant les années 2020 et 2021. </a:t>
            </a:r>
          </a:p>
          <a:p>
            <a:pPr marL="266685" lvl="1" indent="0" algn="ctr">
              <a:buNone/>
            </a:pPr>
            <a:r>
              <a:rPr lang="fr-FR" sz="1500" b="1" spc="-5" dirty="0"/>
              <a:t>Le surplus d’épargne financière a aussi indirectement été employé au désendettement au S1 2020 : plus précisément, les souscriptions de nouveaux crédits étaient freinées par les restrictions sanitaires tandis que les remboursements d’anciens crédits continuaient normalement. À l’inverse, les ménages ont sous-investi en assurance-vie en 2020 et il n’y a pas eu d’effet de rattrapage en 2021-2022 malgré la reprise des flux.</a:t>
            </a:r>
          </a:p>
          <a:p>
            <a:pPr marL="266685" lvl="1" indent="0" algn="ctr">
              <a:buNone/>
            </a:pPr>
            <a:endParaRPr lang="fr-FR" sz="700" b="1" spc="-5" dirty="0"/>
          </a:p>
          <a:p>
            <a:pPr marL="266685" lvl="1" indent="0" algn="ctr">
              <a:buNone/>
            </a:pPr>
            <a:r>
              <a:rPr lang="fr-FR" sz="1200" i="1" spc="-5" dirty="0"/>
              <a:t>Source : Banque de France</a:t>
            </a:r>
            <a:endParaRPr lang="fr-FR" sz="1200" spc="-5" dirty="0"/>
          </a:p>
          <a:p>
            <a:pPr marL="266685" lvl="1" indent="0" algn="ctr">
              <a:buNone/>
            </a:pPr>
            <a:endParaRPr lang="fr-FR" b="1" spc="-5" dirty="0"/>
          </a:p>
        </p:txBody>
      </p:sp>
      <p:sp>
        <p:nvSpPr>
          <p:cNvPr id="7" name="Espace réservé du texte 6"/>
          <p:cNvSpPr>
            <a:spLocks noGrp="1"/>
          </p:cNvSpPr>
          <p:nvPr>
            <p:ph type="body" sz="quarter" idx="19"/>
          </p:nvPr>
        </p:nvSpPr>
        <p:spPr>
          <a:xfrm>
            <a:off x="868048" y="666750"/>
            <a:ext cx="10965989" cy="762000"/>
          </a:xfrm>
        </p:spPr>
        <p:txBody>
          <a:bodyPr/>
          <a:lstStyle/>
          <a:p>
            <a:r>
              <a:rPr lang="fr-FR" dirty="0"/>
              <a:t>2. L’Épargne, principale Ressource des ménages français</a:t>
            </a:r>
            <a:endParaRPr lang="fr-FR" sz="1800" dirty="0"/>
          </a:p>
        </p:txBody>
      </p:sp>
      <p:sp>
        <p:nvSpPr>
          <p:cNvPr id="14" name="Espace réservé du texte 12"/>
          <p:cNvSpPr>
            <a:spLocks noGrp="1"/>
          </p:cNvSpPr>
          <p:nvPr>
            <p:ph type="body" sz="quarter" idx="22"/>
          </p:nvPr>
        </p:nvSpPr>
        <p:spPr>
          <a:xfrm>
            <a:off x="868048" y="215900"/>
            <a:ext cx="4549775" cy="268288"/>
          </a:xfrm>
        </p:spPr>
        <p:txBody>
          <a:bodyPr/>
          <a:lstStyle/>
          <a:p>
            <a:r>
              <a:rPr lang="fr-FR" dirty="0"/>
              <a:t>L’Épargne des ménages</a:t>
            </a:r>
          </a:p>
        </p:txBody>
      </p:sp>
      <p:sp>
        <p:nvSpPr>
          <p:cNvPr id="16" name="ZoneTexte 15"/>
          <p:cNvSpPr txBox="1"/>
          <p:nvPr/>
        </p:nvSpPr>
        <p:spPr>
          <a:xfrm>
            <a:off x="5940775" y="1631201"/>
            <a:ext cx="5489320" cy="877163"/>
          </a:xfrm>
          <a:prstGeom prst="rect">
            <a:avLst/>
          </a:prstGeom>
          <a:noFill/>
        </p:spPr>
        <p:txBody>
          <a:bodyPr wrap="square" rtlCol="0">
            <a:spAutoFit/>
          </a:bodyPr>
          <a:lstStyle/>
          <a:p>
            <a:r>
              <a:rPr lang="fr-FR" sz="1400" b="1" dirty="0">
                <a:solidFill>
                  <a:srgbClr val="D70365"/>
                </a:solidFill>
                <a:latin typeface="Arial" panose="020B0604020202020204" pitchFamily="34" charset="0"/>
                <a:cs typeface="Arial" panose="020B0604020202020204" pitchFamily="34" charset="0"/>
              </a:rPr>
              <a:t>Emploi du surplus d’épargne financière</a:t>
            </a:r>
          </a:p>
          <a:p>
            <a:r>
              <a:rPr lang="fr-FR" sz="1400" b="1" i="1" dirty="0">
                <a:solidFill>
                  <a:srgbClr val="D70365"/>
                </a:solidFill>
                <a:latin typeface="Arial" panose="020B0604020202020204" pitchFamily="34" charset="0"/>
                <a:cs typeface="Arial" panose="020B0604020202020204" pitchFamily="34" charset="0"/>
              </a:rPr>
              <a:t>(cumul en milliards d’euros) </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endParaRPr>
          </a:p>
        </p:txBody>
      </p:sp>
      <p:sp>
        <p:nvSpPr>
          <p:cNvPr id="12" name="Rectangle 11">
            <a:extLst>
              <a:ext uri="{FF2B5EF4-FFF2-40B4-BE49-F238E27FC236}">
                <a16:creationId xmlns:a16="http://schemas.microsoft.com/office/drawing/2014/main" id="{DA925973-2B1D-41CA-B29E-6C87D1ECFE5E}"/>
              </a:ext>
            </a:extLst>
          </p:cNvPr>
          <p:cNvSpPr/>
          <p:nvPr/>
        </p:nvSpPr>
        <p:spPr>
          <a:xfrm>
            <a:off x="723212" y="7061999"/>
            <a:ext cx="9563321" cy="253916"/>
          </a:xfrm>
          <a:prstGeom prst="rect">
            <a:avLst/>
          </a:prstGeom>
        </p:spPr>
        <p:txBody>
          <a:bodyPr wrap="square">
            <a:spAutoFit/>
          </a:bodyPr>
          <a:lstStyle/>
          <a:p>
            <a:r>
              <a:rPr lang="fr-FR" sz="1050" i="1" dirty="0">
                <a:solidFill>
                  <a:schemeClr val="bg1">
                    <a:lumMod val="50000"/>
                  </a:schemeClr>
                </a:solidFill>
                <a:latin typeface="Arial" panose="020B0604020202020204" pitchFamily="34" charset="0"/>
                <a:cs typeface="Arial" panose="020B0604020202020204" pitchFamily="34" charset="0"/>
              </a:rPr>
              <a:t>¹ L’épargne financière des ménages correspond à la différence entre leur revenu disponible et leurs dépenses de consommation et d’investissement-logement </a:t>
            </a:r>
          </a:p>
        </p:txBody>
      </p:sp>
      <p:pic>
        <p:nvPicPr>
          <p:cNvPr id="10" name="Image 9">
            <a:extLst>
              <a:ext uri="{FF2B5EF4-FFF2-40B4-BE49-F238E27FC236}">
                <a16:creationId xmlns:a16="http://schemas.microsoft.com/office/drawing/2014/main" id="{1F62F942-40DC-2D20-B095-3B8510192947}"/>
              </a:ext>
            </a:extLst>
          </p:cNvPr>
          <p:cNvPicPr>
            <a:picLocks noChangeAspect="1"/>
          </p:cNvPicPr>
          <p:nvPr/>
        </p:nvPicPr>
        <p:blipFill>
          <a:blip r:embed="rId3"/>
          <a:stretch>
            <a:fillRect/>
          </a:stretch>
        </p:blipFill>
        <p:spPr>
          <a:xfrm>
            <a:off x="5940775" y="2623450"/>
            <a:ext cx="6169709" cy="2847931"/>
          </a:xfrm>
          <a:prstGeom prst="rect">
            <a:avLst/>
          </a:prstGeom>
        </p:spPr>
      </p:pic>
    </p:spTree>
    <p:extLst>
      <p:ext uri="{BB962C8B-B14F-4D97-AF65-F5344CB8AC3E}">
        <p14:creationId xmlns:p14="http://schemas.microsoft.com/office/powerpoint/2010/main" val="1286461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731E40-4A83-5CAC-9C94-0C338A991ACB}"/>
              </a:ext>
            </a:extLst>
          </p:cNvPr>
          <p:cNvSpPr/>
          <p:nvPr/>
        </p:nvSpPr>
        <p:spPr>
          <a:xfrm>
            <a:off x="11037456" y="6742545"/>
            <a:ext cx="956914" cy="563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8"/>
          </p:nvPr>
        </p:nvSpPr>
        <p:spPr>
          <a:xfrm>
            <a:off x="569089" y="1962908"/>
            <a:ext cx="4921491" cy="3819056"/>
          </a:xfrm>
        </p:spPr>
        <p:txBody>
          <a:bodyPr/>
          <a:lstStyle/>
          <a:p>
            <a:pPr marL="266685" lvl="1" indent="0" algn="ctr">
              <a:lnSpc>
                <a:spcPct val="100000"/>
              </a:lnSpc>
              <a:buNone/>
            </a:pPr>
            <a:r>
              <a:rPr lang="fr-FR" b="1" spc="-5" dirty="0">
                <a:solidFill>
                  <a:srgbClr val="A2C748"/>
                </a:solidFill>
              </a:rPr>
              <a:t>L’épargne sert essentiellement aux ménages à financer l’achat des logements et à faire des placements financiers.</a:t>
            </a:r>
          </a:p>
          <a:p>
            <a:pPr marL="266685" lvl="1" indent="0" algn="ctr">
              <a:lnSpc>
                <a:spcPct val="100000"/>
              </a:lnSpc>
              <a:buNone/>
            </a:pPr>
            <a:endParaRPr lang="fr-FR" b="1" spc="-5" dirty="0"/>
          </a:p>
          <a:p>
            <a:pPr marL="266685" lvl="1" indent="0" algn="ctr">
              <a:lnSpc>
                <a:spcPct val="100000"/>
              </a:lnSpc>
              <a:buNone/>
            </a:pPr>
            <a:r>
              <a:rPr lang="fr-FR" b="1" spc="-5" dirty="0"/>
              <a:t>Au T1 2023, </a:t>
            </a:r>
            <a:r>
              <a:rPr lang="fr-FR" b="1" spc="-5" dirty="0">
                <a:solidFill>
                  <a:srgbClr val="A2C748"/>
                </a:solidFill>
              </a:rPr>
              <a:t>le</a:t>
            </a:r>
            <a:r>
              <a:rPr lang="fr-FR" b="1" spc="-5" dirty="0">
                <a:solidFill>
                  <a:srgbClr val="D70365"/>
                </a:solidFill>
              </a:rPr>
              <a:t> </a:t>
            </a:r>
            <a:r>
              <a:rPr lang="fr-FR" b="1" spc="-5" dirty="0">
                <a:solidFill>
                  <a:srgbClr val="A2C748"/>
                </a:solidFill>
              </a:rPr>
              <a:t>patrimoine financier des ménages </a:t>
            </a:r>
            <a:r>
              <a:rPr lang="fr-FR" b="1" spc="-5" dirty="0"/>
              <a:t>se compose de :</a:t>
            </a:r>
          </a:p>
          <a:p>
            <a:pPr lvl="2">
              <a:lnSpc>
                <a:spcPct val="100000"/>
              </a:lnSpc>
              <a:buFont typeface="Wingdings" panose="05000000000000000000" pitchFamily="2" charset="2"/>
              <a:buChar char="§"/>
            </a:pPr>
            <a:r>
              <a:rPr lang="fr-FR" b="1" spc="-5" dirty="0">
                <a:solidFill>
                  <a:srgbClr val="D70365"/>
                </a:solidFill>
              </a:rPr>
              <a:t> </a:t>
            </a:r>
            <a:r>
              <a:rPr lang="fr-FR" sz="1800" b="1" spc="-5" dirty="0">
                <a:solidFill>
                  <a:srgbClr val="D70365"/>
                </a:solidFill>
              </a:rPr>
              <a:t>3 677,7 milliards d’euros d’encours </a:t>
            </a:r>
            <a:r>
              <a:rPr lang="fr-FR" sz="1800" b="1" spc="-5" dirty="0"/>
              <a:t>de</a:t>
            </a:r>
            <a:r>
              <a:rPr lang="fr-FR" sz="1800" b="1" spc="-5" dirty="0">
                <a:solidFill>
                  <a:srgbClr val="A2C748"/>
                </a:solidFill>
              </a:rPr>
              <a:t> produits de taux</a:t>
            </a:r>
          </a:p>
          <a:p>
            <a:pPr lvl="2">
              <a:lnSpc>
                <a:spcPct val="100000"/>
              </a:lnSpc>
              <a:buFont typeface="Wingdings" panose="05000000000000000000" pitchFamily="2" charset="2"/>
              <a:buChar char="§"/>
            </a:pPr>
            <a:r>
              <a:rPr lang="fr-FR" sz="1800" b="1" spc="-5" dirty="0">
                <a:solidFill>
                  <a:srgbClr val="D70365"/>
                </a:solidFill>
              </a:rPr>
              <a:t> 2 210,4 milliards d’euros d’encours </a:t>
            </a:r>
            <a:r>
              <a:rPr lang="fr-FR" sz="1800" b="1" spc="-5" dirty="0"/>
              <a:t>de </a:t>
            </a:r>
            <a:r>
              <a:rPr lang="fr-FR" sz="1800" b="1" spc="-5" dirty="0">
                <a:solidFill>
                  <a:srgbClr val="A2C748"/>
                </a:solidFill>
              </a:rPr>
              <a:t>produits de fonds propres</a:t>
            </a:r>
          </a:p>
          <a:p>
            <a:pPr lvl="2">
              <a:lnSpc>
                <a:spcPct val="100000"/>
              </a:lnSpc>
              <a:buFont typeface="Arial" panose="020B0604020202020204" pitchFamily="34" charset="0"/>
              <a:buChar char="•"/>
            </a:pPr>
            <a:endParaRPr lang="fr-FR" b="1" spc="-5" dirty="0">
              <a:solidFill>
                <a:srgbClr val="D70365"/>
              </a:solidFill>
            </a:endParaRPr>
          </a:p>
          <a:p>
            <a:pPr marL="266685" lvl="1" indent="0">
              <a:lnSpc>
                <a:spcPct val="100000"/>
              </a:lnSpc>
              <a:buNone/>
            </a:pPr>
            <a:r>
              <a:rPr lang="fr-FR" b="1" spc="-5" dirty="0"/>
              <a:t>	</a:t>
            </a:r>
            <a:endParaRPr lang="fr-FR" sz="1200" i="1" spc="-5" dirty="0">
              <a:solidFill>
                <a:srgbClr val="A2C748"/>
              </a:solidFill>
            </a:endParaRPr>
          </a:p>
        </p:txBody>
      </p:sp>
      <p:sp>
        <p:nvSpPr>
          <p:cNvPr id="7" name="Espace réservé du texte 6"/>
          <p:cNvSpPr>
            <a:spLocks noGrp="1"/>
          </p:cNvSpPr>
          <p:nvPr>
            <p:ph type="body" sz="quarter" idx="19"/>
          </p:nvPr>
        </p:nvSpPr>
        <p:spPr>
          <a:xfrm>
            <a:off x="868048" y="629804"/>
            <a:ext cx="10965989" cy="444327"/>
          </a:xfrm>
        </p:spPr>
        <p:txBody>
          <a:bodyPr/>
          <a:lstStyle/>
          <a:p>
            <a:r>
              <a:rPr lang="fr-FR" sz="2400" dirty="0"/>
              <a:t>3. Où va l’épargne des ménages ?</a:t>
            </a:r>
            <a:endParaRPr lang="fr-FR" sz="1600" dirty="0"/>
          </a:p>
        </p:txBody>
      </p:sp>
      <p:sp>
        <p:nvSpPr>
          <p:cNvPr id="14" name="Espace réservé du texte 12"/>
          <p:cNvSpPr>
            <a:spLocks noGrp="1"/>
          </p:cNvSpPr>
          <p:nvPr>
            <p:ph type="body" sz="quarter" idx="22"/>
          </p:nvPr>
        </p:nvSpPr>
        <p:spPr>
          <a:xfrm>
            <a:off x="868048" y="215900"/>
            <a:ext cx="4549775" cy="268288"/>
          </a:xfrm>
        </p:spPr>
        <p:txBody>
          <a:bodyPr/>
          <a:lstStyle/>
          <a:p>
            <a:r>
              <a:rPr lang="fr-FR" dirty="0"/>
              <a:t>L’Épargne des ménages</a:t>
            </a:r>
          </a:p>
        </p:txBody>
      </p:sp>
      <p:sp>
        <p:nvSpPr>
          <p:cNvPr id="13" name="ZoneTexte 12"/>
          <p:cNvSpPr txBox="1"/>
          <p:nvPr/>
        </p:nvSpPr>
        <p:spPr>
          <a:xfrm>
            <a:off x="5725975" y="3846938"/>
            <a:ext cx="5891555"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Placements financiers des ménages – Flux cumulés des placements sur 4 trimestres glissants  </a:t>
            </a:r>
            <a:r>
              <a:rPr lang="fr-FR" sz="1400" b="1" i="1" dirty="0">
                <a:solidFill>
                  <a:srgbClr val="D70365"/>
                </a:solidFill>
                <a:latin typeface="Arial" panose="020B0604020202020204" pitchFamily="34" charset="0"/>
                <a:cs typeface="Arial" panose="020B0604020202020204" pitchFamily="34" charset="0"/>
              </a:rPr>
              <a:t>(en milliards d’euros)</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53B852E8-DD8C-47F7-8534-8F5337FBB228}"/>
              </a:ext>
            </a:extLst>
          </p:cNvPr>
          <p:cNvSpPr/>
          <p:nvPr/>
        </p:nvSpPr>
        <p:spPr>
          <a:xfrm>
            <a:off x="1007247" y="6042190"/>
            <a:ext cx="4045174" cy="276999"/>
          </a:xfrm>
          <a:prstGeom prst="rect">
            <a:avLst/>
          </a:prstGeom>
        </p:spPr>
        <p:txBody>
          <a:bodyPr wrap="square">
            <a:spAutoFit/>
          </a:bodyPr>
          <a:lstStyle/>
          <a:p>
            <a:pPr algn="ctr"/>
            <a:r>
              <a:rPr lang="fr-FR" sz="1200" i="1" dirty="0">
                <a:solidFill>
                  <a:schemeClr val="bg1">
                    <a:lumMod val="50000"/>
                  </a:schemeClr>
                </a:solidFill>
                <a:latin typeface="Arial" panose="020B0604020202020204" pitchFamily="34" charset="0"/>
                <a:cs typeface="Arial" panose="020B0604020202020204" pitchFamily="34" charset="0"/>
              </a:rPr>
              <a:t>Source: Banque de France</a:t>
            </a:r>
          </a:p>
        </p:txBody>
      </p:sp>
      <p:graphicFrame>
        <p:nvGraphicFramePr>
          <p:cNvPr id="2" name="Tableau 1">
            <a:extLst>
              <a:ext uri="{FF2B5EF4-FFF2-40B4-BE49-F238E27FC236}">
                <a16:creationId xmlns:a16="http://schemas.microsoft.com/office/drawing/2014/main" id="{A323D6BE-F46E-8941-7AD2-D1C5F79673F7}"/>
              </a:ext>
            </a:extLst>
          </p:cNvPr>
          <p:cNvGraphicFramePr>
            <a:graphicFrameLocks noGrp="1"/>
          </p:cNvGraphicFramePr>
          <p:nvPr>
            <p:extLst>
              <p:ext uri="{D42A27DB-BD31-4B8C-83A1-F6EECF244321}">
                <p14:modId xmlns:p14="http://schemas.microsoft.com/office/powerpoint/2010/main" val="1627746400"/>
              </p:ext>
            </p:extLst>
          </p:nvPr>
        </p:nvGraphicFramePr>
        <p:xfrm>
          <a:off x="5771030" y="1146415"/>
          <a:ext cx="5891555" cy="1786741"/>
        </p:xfrm>
        <a:graphic>
          <a:graphicData uri="http://schemas.openxmlformats.org/drawingml/2006/table">
            <a:tbl>
              <a:tblPr firstRow="1" bandRow="1">
                <a:tableStyleId>{5C22544A-7EE6-4342-B048-85BDC9FD1C3A}</a:tableStyleId>
              </a:tblPr>
              <a:tblGrid>
                <a:gridCol w="2508232">
                  <a:extLst>
                    <a:ext uri="{9D8B030D-6E8A-4147-A177-3AD203B41FA5}">
                      <a16:colId xmlns:a16="http://schemas.microsoft.com/office/drawing/2014/main" val="20000"/>
                    </a:ext>
                  </a:extLst>
                </a:gridCol>
                <a:gridCol w="1004232">
                  <a:extLst>
                    <a:ext uri="{9D8B030D-6E8A-4147-A177-3AD203B41FA5}">
                      <a16:colId xmlns:a16="http://schemas.microsoft.com/office/drawing/2014/main" val="20001"/>
                    </a:ext>
                  </a:extLst>
                </a:gridCol>
                <a:gridCol w="1147694">
                  <a:extLst>
                    <a:ext uri="{9D8B030D-6E8A-4147-A177-3AD203B41FA5}">
                      <a16:colId xmlns:a16="http://schemas.microsoft.com/office/drawing/2014/main" val="20002"/>
                    </a:ext>
                  </a:extLst>
                </a:gridCol>
                <a:gridCol w="1231397">
                  <a:extLst>
                    <a:ext uri="{9D8B030D-6E8A-4147-A177-3AD203B41FA5}">
                      <a16:colId xmlns:a16="http://schemas.microsoft.com/office/drawing/2014/main" val="20003"/>
                    </a:ext>
                  </a:extLst>
                </a:gridCol>
              </a:tblGrid>
              <a:tr h="529269">
                <a:tc>
                  <a:txBody>
                    <a:bodyPr/>
                    <a:lstStyle/>
                    <a:p>
                      <a:pPr algn="ctr"/>
                      <a:r>
                        <a:rPr lang="fr-FR" sz="1400" dirty="0"/>
                        <a:t>Emplois</a:t>
                      </a:r>
                    </a:p>
                    <a:p>
                      <a:pPr algn="ctr"/>
                      <a:r>
                        <a:rPr lang="fr-FR" sz="1400" dirty="0"/>
                        <a:t>(flux</a:t>
                      </a:r>
                      <a:r>
                        <a:rPr lang="fr-FR" sz="1400" baseline="0" dirty="0"/>
                        <a:t> en milliards d’euros)</a:t>
                      </a:r>
                    </a:p>
                  </a:txBody>
                  <a:tcPr anchor="ctr">
                    <a:solidFill>
                      <a:srgbClr val="D70365"/>
                    </a:solidFill>
                  </a:tcPr>
                </a:tc>
                <a:tc>
                  <a:txBody>
                    <a:bodyPr/>
                    <a:lstStyle/>
                    <a:p>
                      <a:pPr algn="ctr"/>
                      <a:r>
                        <a:rPr lang="fr-FR" sz="1400" dirty="0"/>
                        <a:t>2022</a:t>
                      </a:r>
                    </a:p>
                  </a:txBody>
                  <a:tcPr anchor="ctr">
                    <a:solidFill>
                      <a:srgbClr val="D70365"/>
                    </a:solidFill>
                  </a:tcPr>
                </a:tc>
                <a:tc>
                  <a:txBody>
                    <a:bodyPr/>
                    <a:lstStyle/>
                    <a:p>
                      <a:pPr algn="ctr"/>
                      <a:r>
                        <a:rPr lang="fr-FR" sz="1400" dirty="0"/>
                        <a:t>T4 2022</a:t>
                      </a:r>
                    </a:p>
                  </a:txBody>
                  <a:tcPr anchor="ctr">
                    <a:solidFill>
                      <a:srgbClr val="D70365"/>
                    </a:solidFill>
                  </a:tcPr>
                </a:tc>
                <a:tc>
                  <a:txBody>
                    <a:bodyPr/>
                    <a:lstStyle/>
                    <a:p>
                      <a:pPr algn="ctr"/>
                      <a:r>
                        <a:rPr lang="fr-FR" sz="1400" dirty="0"/>
                        <a:t>T1 2023</a:t>
                      </a:r>
                    </a:p>
                  </a:txBody>
                  <a:tcPr anchor="ctr">
                    <a:solidFill>
                      <a:srgbClr val="D70365"/>
                    </a:solidFill>
                  </a:tcPr>
                </a:tc>
                <a:extLst>
                  <a:ext uri="{0D108BD9-81ED-4DB2-BD59-A6C34878D82A}">
                    <a16:rowId xmlns:a16="http://schemas.microsoft.com/office/drawing/2014/main" val="10000"/>
                  </a:ext>
                </a:extLst>
              </a:tr>
              <a:tr h="337483">
                <a:tc>
                  <a:txBody>
                    <a:bodyPr/>
                    <a:lstStyle/>
                    <a:p>
                      <a:r>
                        <a:rPr lang="fr-FR" sz="1400" dirty="0">
                          <a:solidFill>
                            <a:schemeClr val="tx1"/>
                          </a:solidFill>
                        </a:rPr>
                        <a:t>FBCF</a:t>
                      </a:r>
                      <a:r>
                        <a:rPr lang="fr-FR" sz="1400" baseline="30000" dirty="0">
                          <a:solidFill>
                            <a:schemeClr val="tx1"/>
                          </a:solidFill>
                        </a:rPr>
                        <a:t>1</a:t>
                      </a:r>
                    </a:p>
                  </a:txBody>
                  <a:tcPr anchor="ctr"/>
                </a:tc>
                <a:tc>
                  <a:txBody>
                    <a:bodyPr/>
                    <a:lstStyle/>
                    <a:p>
                      <a:pPr algn="ctr"/>
                      <a:r>
                        <a:rPr lang="fr-FR" sz="1400" dirty="0">
                          <a:solidFill>
                            <a:schemeClr val="tx1">
                              <a:lumMod val="95000"/>
                              <a:lumOff val="5000"/>
                            </a:schemeClr>
                          </a:solidFill>
                        </a:rPr>
                        <a:t>176,4</a:t>
                      </a:r>
                    </a:p>
                  </a:txBody>
                  <a:tcPr anchor="ctr"/>
                </a:tc>
                <a:tc>
                  <a:txBody>
                    <a:bodyPr/>
                    <a:lstStyle/>
                    <a:p>
                      <a:pPr algn="ctr"/>
                      <a:r>
                        <a:rPr lang="fr-FR" sz="1400" dirty="0">
                          <a:solidFill>
                            <a:schemeClr val="tx1">
                              <a:lumMod val="95000"/>
                              <a:lumOff val="5000"/>
                            </a:schemeClr>
                          </a:solidFill>
                        </a:rPr>
                        <a:t>44,9</a:t>
                      </a:r>
                    </a:p>
                  </a:txBody>
                  <a:tcPr anchor="ctr"/>
                </a:tc>
                <a:tc>
                  <a:txBody>
                    <a:bodyPr/>
                    <a:lstStyle/>
                    <a:p>
                      <a:pPr algn="ctr"/>
                      <a:r>
                        <a:rPr lang="fr-FR" sz="1400" dirty="0">
                          <a:solidFill>
                            <a:schemeClr val="tx1">
                              <a:lumMod val="95000"/>
                              <a:lumOff val="5000"/>
                            </a:schemeClr>
                          </a:solidFill>
                        </a:rPr>
                        <a:t>45,0</a:t>
                      </a:r>
                    </a:p>
                  </a:txBody>
                  <a:tcPr anchor="ctr"/>
                </a:tc>
                <a:extLst>
                  <a:ext uri="{0D108BD9-81ED-4DB2-BD59-A6C34878D82A}">
                    <a16:rowId xmlns:a16="http://schemas.microsoft.com/office/drawing/2014/main" val="10001"/>
                  </a:ext>
                </a:extLst>
              </a:tr>
              <a:tr h="582506">
                <a:tc>
                  <a:txBody>
                    <a:bodyPr/>
                    <a:lstStyle/>
                    <a:p>
                      <a:r>
                        <a:rPr lang="fr-FR" sz="1400" dirty="0">
                          <a:solidFill>
                            <a:schemeClr val="tx1"/>
                          </a:solidFill>
                        </a:rPr>
                        <a:t>Principaux placements financiers</a:t>
                      </a:r>
                    </a:p>
                  </a:txBody>
                  <a:tcPr anchor="ctr"/>
                </a:tc>
                <a:tc>
                  <a:txBody>
                    <a:bodyPr/>
                    <a:lstStyle/>
                    <a:p>
                      <a:pPr algn="ctr"/>
                      <a:r>
                        <a:rPr lang="fr-FR" sz="1400" dirty="0">
                          <a:solidFill>
                            <a:schemeClr val="tx1">
                              <a:lumMod val="95000"/>
                              <a:lumOff val="5000"/>
                            </a:schemeClr>
                          </a:solidFill>
                        </a:rPr>
                        <a:t>158,7</a:t>
                      </a:r>
                    </a:p>
                  </a:txBody>
                  <a:tcPr anchor="ctr"/>
                </a:tc>
                <a:tc>
                  <a:txBody>
                    <a:bodyPr/>
                    <a:lstStyle/>
                    <a:p>
                      <a:pPr algn="ctr"/>
                      <a:r>
                        <a:rPr lang="fr-FR" sz="1400" dirty="0">
                          <a:solidFill>
                            <a:schemeClr val="tx1">
                              <a:lumMod val="95000"/>
                              <a:lumOff val="5000"/>
                            </a:schemeClr>
                          </a:solidFill>
                        </a:rPr>
                        <a:t>26,8</a:t>
                      </a:r>
                    </a:p>
                  </a:txBody>
                  <a:tcPr anchor="ctr"/>
                </a:tc>
                <a:tc>
                  <a:txBody>
                    <a:bodyPr/>
                    <a:lstStyle/>
                    <a:p>
                      <a:pPr algn="ctr"/>
                      <a:r>
                        <a:rPr lang="fr-FR" sz="1400" dirty="0">
                          <a:solidFill>
                            <a:schemeClr val="tx1">
                              <a:lumMod val="95000"/>
                              <a:lumOff val="5000"/>
                            </a:schemeClr>
                          </a:solidFill>
                        </a:rPr>
                        <a:t>21,6</a:t>
                      </a:r>
                    </a:p>
                  </a:txBody>
                  <a:tcPr anchor="ctr"/>
                </a:tc>
                <a:extLst>
                  <a:ext uri="{0D108BD9-81ED-4DB2-BD59-A6C34878D82A}">
                    <a16:rowId xmlns:a16="http://schemas.microsoft.com/office/drawing/2014/main" val="10002"/>
                  </a:ext>
                </a:extLst>
              </a:tr>
              <a:tr h="337483">
                <a:tc>
                  <a:txBody>
                    <a:bodyPr/>
                    <a:lstStyle/>
                    <a:p>
                      <a:r>
                        <a:rPr lang="fr-FR" sz="1400" dirty="0">
                          <a:solidFill>
                            <a:schemeClr val="tx1"/>
                          </a:solidFill>
                        </a:rPr>
                        <a:t>Autres actifs financiers</a:t>
                      </a:r>
                      <a:r>
                        <a:rPr lang="fr-FR" sz="1400" baseline="30000" dirty="0">
                          <a:solidFill>
                            <a:schemeClr val="tx1"/>
                          </a:solidFill>
                        </a:rPr>
                        <a:t>2</a:t>
                      </a:r>
                    </a:p>
                  </a:txBody>
                  <a:tcPr anchor="ctr"/>
                </a:tc>
                <a:tc>
                  <a:txBody>
                    <a:bodyPr/>
                    <a:lstStyle/>
                    <a:p>
                      <a:pPr algn="ctr"/>
                      <a:r>
                        <a:rPr lang="fr-FR" sz="1400" dirty="0">
                          <a:solidFill>
                            <a:schemeClr val="tx1">
                              <a:lumMod val="95000"/>
                              <a:lumOff val="5000"/>
                            </a:schemeClr>
                          </a:solidFill>
                        </a:rPr>
                        <a:t>42,4</a:t>
                      </a:r>
                    </a:p>
                  </a:txBody>
                  <a:tcPr anchor="ctr"/>
                </a:tc>
                <a:tc>
                  <a:txBody>
                    <a:bodyPr/>
                    <a:lstStyle/>
                    <a:p>
                      <a:pPr algn="ctr"/>
                      <a:r>
                        <a:rPr lang="fr-FR" sz="1400" dirty="0">
                          <a:solidFill>
                            <a:schemeClr val="tx1">
                              <a:lumMod val="95000"/>
                              <a:lumOff val="5000"/>
                            </a:schemeClr>
                          </a:solidFill>
                        </a:rPr>
                        <a:t>26,9</a:t>
                      </a:r>
                    </a:p>
                  </a:txBody>
                  <a:tcPr anchor="ctr"/>
                </a:tc>
                <a:tc>
                  <a:txBody>
                    <a:bodyPr/>
                    <a:lstStyle/>
                    <a:p>
                      <a:pPr algn="ctr"/>
                      <a:r>
                        <a:rPr lang="fr-FR" sz="1400" dirty="0">
                          <a:solidFill>
                            <a:schemeClr val="tx1">
                              <a:lumMod val="95000"/>
                              <a:lumOff val="5000"/>
                            </a:schemeClr>
                          </a:solidFill>
                        </a:rPr>
                        <a:t>30,0</a:t>
                      </a:r>
                    </a:p>
                  </a:txBody>
                  <a:tcPr anchor="ctr"/>
                </a:tc>
                <a:extLst>
                  <a:ext uri="{0D108BD9-81ED-4DB2-BD59-A6C34878D82A}">
                    <a16:rowId xmlns:a16="http://schemas.microsoft.com/office/drawing/2014/main" val="10003"/>
                  </a:ext>
                </a:extLst>
              </a:tr>
            </a:tbl>
          </a:graphicData>
        </a:graphic>
      </p:graphicFrame>
      <p:sp>
        <p:nvSpPr>
          <p:cNvPr id="3" name="ZoneTexte 2">
            <a:extLst>
              <a:ext uri="{FF2B5EF4-FFF2-40B4-BE49-F238E27FC236}">
                <a16:creationId xmlns:a16="http://schemas.microsoft.com/office/drawing/2014/main" id="{96B88975-BAAD-DDCD-CADF-6E3A23CF349A}"/>
              </a:ext>
            </a:extLst>
          </p:cNvPr>
          <p:cNvSpPr txBox="1"/>
          <p:nvPr/>
        </p:nvSpPr>
        <p:spPr>
          <a:xfrm>
            <a:off x="5725975" y="3036460"/>
            <a:ext cx="5981663" cy="810478"/>
          </a:xfrm>
          <a:prstGeom prst="rect">
            <a:avLst/>
          </a:prstGeom>
          <a:noFill/>
        </p:spPr>
        <p:txBody>
          <a:bodyPr wrap="square" rtlCol="0">
            <a:spAutoFit/>
          </a:bodyPr>
          <a:lstStyle/>
          <a:p>
            <a:pPr algn="just"/>
            <a:r>
              <a:rPr lang="fr-FR" sz="1000" baseline="30000" dirty="0">
                <a:solidFill>
                  <a:schemeClr val="bg1">
                    <a:lumMod val="50000"/>
                  </a:schemeClr>
                </a:solidFill>
              </a:rPr>
              <a:t>1</a:t>
            </a:r>
            <a:r>
              <a:rPr lang="fr-FR" sz="1000" dirty="0">
                <a:solidFill>
                  <a:schemeClr val="bg1">
                    <a:lumMod val="50000"/>
                  </a:schemeClr>
                </a:solidFill>
              </a:rPr>
              <a:t>La FBCF des ménages - hors entreprises individuelles - n'est destinée qu'à leur logement ; les autres biens durables achetés par les ménages sont comptabilisés dans leur dépense de consommation finale</a:t>
            </a:r>
          </a:p>
          <a:p>
            <a:pPr algn="just"/>
            <a:endParaRPr lang="fr-FR" sz="1000" baseline="30000" dirty="0">
              <a:solidFill>
                <a:schemeClr val="bg1">
                  <a:lumMod val="50000"/>
                </a:schemeClr>
              </a:solidFill>
            </a:endParaRPr>
          </a:p>
          <a:p>
            <a:pPr algn="just"/>
            <a:r>
              <a:rPr lang="fr-FR" sz="1000" baseline="30000" dirty="0">
                <a:solidFill>
                  <a:schemeClr val="bg1">
                    <a:lumMod val="50000"/>
                  </a:schemeClr>
                </a:solidFill>
              </a:rPr>
              <a:t>2</a:t>
            </a:r>
            <a:r>
              <a:rPr lang="fr-FR" sz="1000" dirty="0">
                <a:solidFill>
                  <a:schemeClr val="bg1">
                    <a:lumMod val="50000"/>
                  </a:schemeClr>
                </a:solidFill>
              </a:rPr>
              <a:t>Notamment les réserves techniques d'assurance dommages constituées par les primes versées et l’épargne salariale sous forme de comptes courants bloqués</a:t>
            </a:r>
          </a:p>
        </p:txBody>
      </p:sp>
      <p:pic>
        <p:nvPicPr>
          <p:cNvPr id="8" name="Image 7">
            <a:extLst>
              <a:ext uri="{FF2B5EF4-FFF2-40B4-BE49-F238E27FC236}">
                <a16:creationId xmlns:a16="http://schemas.microsoft.com/office/drawing/2014/main" id="{EAD7A325-7B28-BE14-3593-90E79F85DEAC}"/>
              </a:ext>
            </a:extLst>
          </p:cNvPr>
          <p:cNvPicPr>
            <a:picLocks noChangeAspect="1"/>
          </p:cNvPicPr>
          <p:nvPr/>
        </p:nvPicPr>
        <p:blipFill rotWithShape="1">
          <a:blip r:embed="rId3"/>
          <a:srcRect l="52521" t="18680" r="5080" b="15473"/>
          <a:stretch/>
        </p:blipFill>
        <p:spPr>
          <a:xfrm>
            <a:off x="5725975" y="4724101"/>
            <a:ext cx="4948310" cy="2401528"/>
          </a:xfrm>
          <a:prstGeom prst="rect">
            <a:avLst/>
          </a:prstGeom>
        </p:spPr>
      </p:pic>
    </p:spTree>
    <p:extLst>
      <p:ext uri="{BB962C8B-B14F-4D97-AF65-F5344CB8AC3E}">
        <p14:creationId xmlns:p14="http://schemas.microsoft.com/office/powerpoint/2010/main" val="2499345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604249" y="1312258"/>
            <a:ext cx="5077369" cy="5456532"/>
          </a:xfrm>
        </p:spPr>
        <p:txBody>
          <a:bodyPr/>
          <a:lstStyle/>
          <a:p>
            <a:pPr marL="266685" lvl="1" indent="0" algn="ctr">
              <a:lnSpc>
                <a:spcPct val="100000"/>
              </a:lnSpc>
              <a:buNone/>
            </a:pPr>
            <a:r>
              <a:rPr lang="fr-FR" sz="1500" b="1" spc="-5" dirty="0">
                <a:solidFill>
                  <a:srgbClr val="D70365"/>
                </a:solidFill>
              </a:rPr>
              <a:t>Au T1 2023, </a:t>
            </a:r>
            <a:r>
              <a:rPr lang="fr-FR" sz="1500" b="1" spc="-5" dirty="0"/>
              <a:t>le flux trimestriel net de placements des ménages s’établit à 21,6 milliards, contre 26,6 milliards au trimestre précédent. </a:t>
            </a:r>
            <a:r>
              <a:rPr lang="fr-FR" sz="1500" b="1" spc="-5" dirty="0">
                <a:solidFill>
                  <a:srgbClr val="A2C748"/>
                </a:solidFill>
              </a:rPr>
              <a:t>L’épargne investie en produits de taux diminue</a:t>
            </a:r>
            <a:r>
              <a:rPr lang="fr-FR" sz="1500" b="1" spc="-5" dirty="0"/>
              <a:t> (10,6 milliards après 15 milliards au T4), </a:t>
            </a:r>
            <a:r>
              <a:rPr lang="fr-FR" sz="1500" b="1" spc="-5" dirty="0">
                <a:solidFill>
                  <a:srgbClr val="A2C748"/>
                </a:solidFill>
              </a:rPr>
              <a:t>en raison d’un flux net négatif sur les dépôts à vue </a:t>
            </a:r>
            <a:r>
              <a:rPr lang="fr-FR" sz="1500" b="1" spc="-5" dirty="0">
                <a:solidFill>
                  <a:srgbClr val="D70365"/>
                </a:solidFill>
              </a:rPr>
              <a:t>(-18,5 milliards contre -14,1 milliards au T4</a:t>
            </a:r>
            <a:r>
              <a:rPr lang="fr-FR" sz="1500" b="1" spc="-5" dirty="0"/>
              <a:t>), et </a:t>
            </a:r>
            <a:r>
              <a:rPr lang="fr-FR" sz="1500" b="1" spc="-5" dirty="0">
                <a:solidFill>
                  <a:srgbClr val="A2C748"/>
                </a:solidFill>
              </a:rPr>
              <a:t>d’une décollecte sur l’assurance-vie en euros </a:t>
            </a:r>
            <a:r>
              <a:rPr lang="fr-FR" sz="1500" b="1" spc="-5" dirty="0">
                <a:solidFill>
                  <a:srgbClr val="D70365"/>
                </a:solidFill>
              </a:rPr>
              <a:t>(-5,5 milliards d’euros)</a:t>
            </a:r>
            <a:r>
              <a:rPr lang="fr-FR" sz="1500" b="1" spc="-5" dirty="0"/>
              <a:t>, </a:t>
            </a:r>
            <a:r>
              <a:rPr lang="fr-FR" sz="1500" b="1" spc="-5" dirty="0">
                <a:solidFill>
                  <a:srgbClr val="A2C748"/>
                </a:solidFill>
              </a:rPr>
              <a:t>contrebalancés par un renforcement des placements en épargne réglementée </a:t>
            </a:r>
            <a:r>
              <a:rPr lang="fr-FR" sz="1500" b="1" spc="-5" dirty="0">
                <a:solidFill>
                  <a:srgbClr val="D70365"/>
                </a:solidFill>
              </a:rPr>
              <a:t>(24,9 milliards d’euros)</a:t>
            </a:r>
            <a:r>
              <a:rPr lang="fr-FR" sz="1500" b="1" spc="-5" dirty="0"/>
              <a:t> et en dépôts à terme.</a:t>
            </a:r>
          </a:p>
          <a:p>
            <a:pPr marL="266685" lvl="1" indent="0" algn="ctr">
              <a:lnSpc>
                <a:spcPct val="100000"/>
              </a:lnSpc>
              <a:buNone/>
            </a:pPr>
            <a:r>
              <a:rPr lang="fr-FR" sz="1500" b="1" spc="-5" dirty="0"/>
              <a:t> </a:t>
            </a:r>
            <a:r>
              <a:rPr lang="fr-FR" sz="1500" b="1" spc="-5" dirty="0">
                <a:solidFill>
                  <a:srgbClr val="A2C748"/>
                </a:solidFill>
              </a:rPr>
              <a:t>Les acquisitions nettes d’actifs sous forme de produits de fonds propres se replient dans une moindre mesure </a:t>
            </a:r>
            <a:r>
              <a:rPr lang="fr-FR" sz="1500" b="1" spc="-5" dirty="0"/>
              <a:t>(</a:t>
            </a:r>
            <a:r>
              <a:rPr lang="fr-FR" sz="1500" b="1" spc="-5" dirty="0">
                <a:solidFill>
                  <a:srgbClr val="D70365"/>
                </a:solidFill>
              </a:rPr>
              <a:t>+11,7 milliards contre +14,2 milliards au T4</a:t>
            </a:r>
            <a:r>
              <a:rPr lang="fr-FR" sz="1500" b="1" spc="-5" dirty="0"/>
              <a:t>) compte tenu du dynamisme de la collecte en assurance-vie en unités de compte.</a:t>
            </a:r>
          </a:p>
          <a:p>
            <a:pPr marL="266685" lvl="1" indent="0" algn="ctr">
              <a:lnSpc>
                <a:spcPct val="100000"/>
              </a:lnSpc>
              <a:buNone/>
            </a:pPr>
            <a:r>
              <a:rPr lang="fr-FR" sz="1500" b="1" spc="-5" dirty="0"/>
              <a:t> </a:t>
            </a:r>
            <a:r>
              <a:rPr lang="fr-FR" sz="1500" b="1" dirty="0"/>
              <a:t>Les premières données couvrant les principaux placements financiers des ménages pour le 2</a:t>
            </a:r>
            <a:r>
              <a:rPr lang="fr-FR" sz="1500" b="1" baseline="30000" dirty="0"/>
              <a:t>ème</a:t>
            </a:r>
            <a:r>
              <a:rPr lang="fr-FR" sz="1500" b="1" dirty="0"/>
              <a:t> trimestre 2023 témoignent de la </a:t>
            </a:r>
            <a:r>
              <a:rPr lang="fr-FR" sz="1500" b="1" dirty="0">
                <a:solidFill>
                  <a:srgbClr val="A2C748"/>
                </a:solidFill>
              </a:rPr>
              <a:t>poursuite de la réallocation d’une partie des dépôts à vue (</a:t>
            </a:r>
            <a:r>
              <a:rPr lang="fr-FR" sz="1500" b="1" dirty="0">
                <a:solidFill>
                  <a:srgbClr val="D70365"/>
                </a:solidFill>
              </a:rPr>
              <a:t>-11,6 milliards</a:t>
            </a:r>
            <a:r>
              <a:rPr lang="fr-FR" sz="1500" b="1" dirty="0">
                <a:solidFill>
                  <a:srgbClr val="A2C748"/>
                </a:solidFill>
              </a:rPr>
              <a:t>) vers les dépôts rémunérés (</a:t>
            </a:r>
            <a:r>
              <a:rPr lang="fr-FR" sz="1500" b="1" dirty="0">
                <a:solidFill>
                  <a:srgbClr val="D70365"/>
                </a:solidFill>
              </a:rPr>
              <a:t>+23,5 milliards</a:t>
            </a:r>
            <a:r>
              <a:rPr lang="fr-FR" sz="1500" b="1" dirty="0">
                <a:solidFill>
                  <a:srgbClr val="A2C748"/>
                </a:solidFill>
              </a:rPr>
              <a:t>).</a:t>
            </a:r>
          </a:p>
          <a:p>
            <a:pPr marL="266685" lvl="1" indent="0" algn="ctr">
              <a:lnSpc>
                <a:spcPct val="100000"/>
              </a:lnSpc>
              <a:buNone/>
            </a:pPr>
            <a:r>
              <a:rPr lang="fr-FR" sz="1200" b="1" dirty="0">
                <a:solidFill>
                  <a:srgbClr val="A2C748"/>
                </a:solidFill>
              </a:rPr>
              <a:t> </a:t>
            </a:r>
            <a:endParaRPr lang="fr-FR" sz="1200" i="1" spc="-5" dirty="0"/>
          </a:p>
        </p:txBody>
      </p:sp>
      <p:sp>
        <p:nvSpPr>
          <p:cNvPr id="7" name="Espace réservé du texte 6"/>
          <p:cNvSpPr>
            <a:spLocks noGrp="1"/>
          </p:cNvSpPr>
          <p:nvPr>
            <p:ph type="body" sz="quarter" idx="19"/>
          </p:nvPr>
        </p:nvSpPr>
        <p:spPr>
          <a:xfrm>
            <a:off x="868048" y="666750"/>
            <a:ext cx="10965989" cy="444327"/>
          </a:xfrm>
        </p:spPr>
        <p:txBody>
          <a:bodyPr/>
          <a:lstStyle/>
          <a:p>
            <a:r>
              <a:rPr lang="fr-FR" dirty="0"/>
              <a:t>3. Où va l’épargne des ménages ?</a:t>
            </a:r>
            <a:endParaRPr lang="fr-FR" sz="1800" dirty="0"/>
          </a:p>
        </p:txBody>
      </p:sp>
      <p:sp>
        <p:nvSpPr>
          <p:cNvPr id="14" name="Espace réservé du texte 12"/>
          <p:cNvSpPr>
            <a:spLocks noGrp="1"/>
          </p:cNvSpPr>
          <p:nvPr>
            <p:ph type="body" sz="quarter" idx="22"/>
          </p:nvPr>
        </p:nvSpPr>
        <p:spPr>
          <a:xfrm>
            <a:off x="868048" y="215900"/>
            <a:ext cx="4549775" cy="268288"/>
          </a:xfrm>
        </p:spPr>
        <p:txBody>
          <a:bodyPr/>
          <a:lstStyle/>
          <a:p>
            <a:r>
              <a:rPr lang="fr-FR" dirty="0"/>
              <a:t>L’Épargne des ménages</a:t>
            </a:r>
          </a:p>
        </p:txBody>
      </p:sp>
      <p:sp>
        <p:nvSpPr>
          <p:cNvPr id="13" name="ZoneTexte 12"/>
          <p:cNvSpPr txBox="1"/>
          <p:nvPr/>
        </p:nvSpPr>
        <p:spPr>
          <a:xfrm>
            <a:off x="5867528" y="1293639"/>
            <a:ext cx="5242390" cy="877163"/>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Détail des placements financiers</a:t>
            </a:r>
          </a:p>
          <a:p>
            <a:r>
              <a:rPr lang="fr-FR" sz="1400" b="1" i="1" dirty="0">
                <a:solidFill>
                  <a:srgbClr val="D70365"/>
                </a:solidFill>
                <a:latin typeface="Arial" panose="020B0604020202020204" pitchFamily="34" charset="0"/>
                <a:cs typeface="Arial" panose="020B0604020202020204" pitchFamily="34" charset="0"/>
              </a:rPr>
              <a:t>(en milliards d’euros)</a:t>
            </a:r>
            <a:endParaRPr lang="fr-FR" sz="1200" i="1"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B529289-5071-4BF2-94F6-8CBB0E82A4B0}"/>
              </a:ext>
            </a:extLst>
          </p:cNvPr>
          <p:cNvSpPr/>
          <p:nvPr/>
        </p:nvSpPr>
        <p:spPr>
          <a:xfrm>
            <a:off x="1120346" y="6892925"/>
            <a:ext cx="4045174" cy="276999"/>
          </a:xfrm>
          <a:prstGeom prst="rect">
            <a:avLst/>
          </a:prstGeom>
        </p:spPr>
        <p:txBody>
          <a:bodyPr wrap="square">
            <a:spAutoFit/>
          </a:bodyPr>
          <a:lstStyle/>
          <a:p>
            <a:pPr algn="ctr"/>
            <a:r>
              <a:rPr lang="fr-FR" sz="1200" i="1" dirty="0">
                <a:solidFill>
                  <a:schemeClr val="bg1">
                    <a:lumMod val="50000"/>
                  </a:schemeClr>
                </a:solidFill>
                <a:latin typeface="Arial" panose="020B0604020202020204" pitchFamily="34" charset="0"/>
                <a:cs typeface="Arial" panose="020B0604020202020204" pitchFamily="34" charset="0"/>
              </a:rPr>
              <a:t>Source: Banque de France </a:t>
            </a:r>
          </a:p>
        </p:txBody>
      </p:sp>
      <p:pic>
        <p:nvPicPr>
          <p:cNvPr id="4" name="Image 3">
            <a:extLst>
              <a:ext uri="{FF2B5EF4-FFF2-40B4-BE49-F238E27FC236}">
                <a16:creationId xmlns:a16="http://schemas.microsoft.com/office/drawing/2014/main" id="{03E63D23-5748-9BAE-A0C1-A4A279DBB61D}"/>
              </a:ext>
            </a:extLst>
          </p:cNvPr>
          <p:cNvPicPr>
            <a:picLocks noChangeAspect="1"/>
          </p:cNvPicPr>
          <p:nvPr/>
        </p:nvPicPr>
        <p:blipFill rotWithShape="1">
          <a:blip r:embed="rId3"/>
          <a:srcRect l="58195" t="22842" r="8400" b="4321"/>
          <a:stretch/>
        </p:blipFill>
        <p:spPr>
          <a:xfrm>
            <a:off x="5681619" y="2170802"/>
            <a:ext cx="5940865" cy="4047944"/>
          </a:xfrm>
          <a:prstGeom prst="rect">
            <a:avLst/>
          </a:prstGeom>
        </p:spPr>
      </p:pic>
      <p:sp>
        <p:nvSpPr>
          <p:cNvPr id="9" name="Rectangle 8">
            <a:extLst>
              <a:ext uri="{FF2B5EF4-FFF2-40B4-BE49-F238E27FC236}">
                <a16:creationId xmlns:a16="http://schemas.microsoft.com/office/drawing/2014/main" id="{DA6DFD73-9371-6608-C038-CA46F35C81E0}"/>
              </a:ext>
            </a:extLst>
          </p:cNvPr>
          <p:cNvSpPr/>
          <p:nvPr/>
        </p:nvSpPr>
        <p:spPr>
          <a:xfrm>
            <a:off x="6020942" y="3079750"/>
            <a:ext cx="5469383" cy="3968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3059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9"/>
          </p:nvPr>
        </p:nvSpPr>
        <p:spPr>
          <a:xfrm>
            <a:off x="868048" y="666750"/>
            <a:ext cx="10965989" cy="444327"/>
          </a:xfrm>
        </p:spPr>
        <p:txBody>
          <a:bodyPr/>
          <a:lstStyle/>
          <a:p>
            <a:r>
              <a:rPr lang="fr-FR" dirty="0"/>
              <a:t>3. Où va l’épargne des ménages ?</a:t>
            </a:r>
            <a:endParaRPr lang="fr-FR" sz="1800" dirty="0"/>
          </a:p>
        </p:txBody>
      </p:sp>
      <p:sp>
        <p:nvSpPr>
          <p:cNvPr id="14" name="Espace réservé du texte 12"/>
          <p:cNvSpPr>
            <a:spLocks noGrp="1"/>
          </p:cNvSpPr>
          <p:nvPr>
            <p:ph type="body" sz="quarter" idx="22"/>
          </p:nvPr>
        </p:nvSpPr>
        <p:spPr>
          <a:xfrm>
            <a:off x="868048" y="215900"/>
            <a:ext cx="4549775" cy="268288"/>
          </a:xfrm>
        </p:spPr>
        <p:txBody>
          <a:bodyPr/>
          <a:lstStyle/>
          <a:p>
            <a:r>
              <a:rPr lang="fr-FR" dirty="0"/>
              <a:t>L’Épargne des ménages</a:t>
            </a:r>
          </a:p>
        </p:txBody>
      </p:sp>
      <p:sp>
        <p:nvSpPr>
          <p:cNvPr id="13" name="ZoneTexte 12"/>
          <p:cNvSpPr txBox="1"/>
          <p:nvPr/>
        </p:nvSpPr>
        <p:spPr>
          <a:xfrm>
            <a:off x="868048" y="1489454"/>
            <a:ext cx="11024720" cy="661720"/>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Evolution des principaux placements financiers – Montants cumulés sur 4 trimestres glissants  (en milliards d’euros)</a:t>
            </a:r>
            <a:endParaRPr lang="fr-FR" sz="1200" dirty="0">
              <a:solidFill>
                <a:schemeClr val="bg1">
                  <a:lumMod val="50000"/>
                </a:schemeClr>
              </a:solidFill>
              <a:latin typeface="Arial" panose="020B0604020202020204" pitchFamily="34" charset="0"/>
              <a:cs typeface="Arial" panose="020B0604020202020204" pitchFamily="34" charset="0"/>
            </a:endParaRPr>
          </a:p>
          <a:p>
            <a:br>
              <a:rPr lang="fr-FR" sz="1200" dirty="0">
                <a:solidFill>
                  <a:schemeClr val="bg1">
                    <a:lumMod val="50000"/>
                  </a:schemeClr>
                </a:solidFill>
                <a:latin typeface="Arial" panose="020B0604020202020204" pitchFamily="34" charset="0"/>
                <a:cs typeface="Arial" panose="020B0604020202020204" pitchFamily="34" charset="0"/>
              </a:rPr>
            </a:br>
            <a:r>
              <a:rPr lang="fr-FR" sz="1100" i="1" dirty="0">
                <a:solidFill>
                  <a:schemeClr val="bg1">
                    <a:lumMod val="50000"/>
                  </a:schemeClr>
                </a:solidFill>
                <a:latin typeface="Arial" panose="020B0604020202020204" pitchFamily="34" charset="0"/>
                <a:cs typeface="Arial" panose="020B0604020202020204" pitchFamily="34" charset="0"/>
              </a:rPr>
              <a:t>Source : Banque de France</a:t>
            </a:r>
            <a:endParaRPr lang="fr-FR" sz="1000" i="1" dirty="0">
              <a:solidFill>
                <a:schemeClr val="bg1">
                  <a:lumMod val="50000"/>
                </a:schemeClr>
              </a:solidFill>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C2ACA2C7-97B5-4D15-BF30-D118FCA820F2}"/>
              </a:ext>
            </a:extLst>
          </p:cNvPr>
          <p:cNvSpPr txBox="1"/>
          <p:nvPr/>
        </p:nvSpPr>
        <p:spPr>
          <a:xfrm>
            <a:off x="2984106" y="2379510"/>
            <a:ext cx="1547231" cy="261610"/>
          </a:xfrm>
          <a:prstGeom prst="rect">
            <a:avLst/>
          </a:prstGeom>
          <a:noFill/>
          <a:ln>
            <a:solidFill>
              <a:schemeClr val="bg1">
                <a:lumMod val="75000"/>
              </a:schemeClr>
            </a:solidFill>
          </a:ln>
        </p:spPr>
        <p:txBody>
          <a:bodyPr wrap="square" rtlCol="0">
            <a:spAutoFit/>
          </a:bodyPr>
          <a:lstStyle/>
          <a:p>
            <a:pPr algn="ctr"/>
            <a:r>
              <a:rPr lang="fr-FR" sz="1100" b="1" dirty="0"/>
              <a:t>Produits de taux</a:t>
            </a:r>
          </a:p>
        </p:txBody>
      </p:sp>
      <p:sp>
        <p:nvSpPr>
          <p:cNvPr id="16" name="ZoneTexte 15">
            <a:extLst>
              <a:ext uri="{FF2B5EF4-FFF2-40B4-BE49-F238E27FC236}">
                <a16:creationId xmlns:a16="http://schemas.microsoft.com/office/drawing/2014/main" id="{B9F541B5-729B-47FB-ABBB-AA06194FB3B3}"/>
              </a:ext>
            </a:extLst>
          </p:cNvPr>
          <p:cNvSpPr txBox="1"/>
          <p:nvPr/>
        </p:nvSpPr>
        <p:spPr>
          <a:xfrm>
            <a:off x="8123468" y="2379510"/>
            <a:ext cx="1736172" cy="261610"/>
          </a:xfrm>
          <a:prstGeom prst="rect">
            <a:avLst/>
          </a:prstGeom>
          <a:noFill/>
          <a:ln>
            <a:solidFill>
              <a:schemeClr val="bg1">
                <a:lumMod val="75000"/>
              </a:schemeClr>
            </a:solidFill>
          </a:ln>
        </p:spPr>
        <p:txBody>
          <a:bodyPr wrap="square" rtlCol="0">
            <a:spAutoFit/>
          </a:bodyPr>
          <a:lstStyle/>
          <a:p>
            <a:pPr algn="ctr"/>
            <a:r>
              <a:rPr lang="fr-FR" sz="1100" b="1" dirty="0"/>
              <a:t>Produits de fonds propres</a:t>
            </a:r>
          </a:p>
        </p:txBody>
      </p:sp>
      <p:pic>
        <p:nvPicPr>
          <p:cNvPr id="4" name="Image 3">
            <a:extLst>
              <a:ext uri="{FF2B5EF4-FFF2-40B4-BE49-F238E27FC236}">
                <a16:creationId xmlns:a16="http://schemas.microsoft.com/office/drawing/2014/main" id="{67B8B30E-D31D-5681-7C65-FC21392DA244}"/>
              </a:ext>
            </a:extLst>
          </p:cNvPr>
          <p:cNvPicPr>
            <a:picLocks noChangeAspect="1"/>
          </p:cNvPicPr>
          <p:nvPr/>
        </p:nvPicPr>
        <p:blipFill rotWithShape="1">
          <a:blip r:embed="rId3"/>
          <a:srcRect l="2961" t="30559" r="53886" b="35655"/>
          <a:stretch/>
        </p:blipFill>
        <p:spPr>
          <a:xfrm>
            <a:off x="698715" y="2733476"/>
            <a:ext cx="10933350" cy="2675025"/>
          </a:xfrm>
          <a:prstGeom prst="rect">
            <a:avLst/>
          </a:prstGeom>
        </p:spPr>
      </p:pic>
      <p:cxnSp>
        <p:nvCxnSpPr>
          <p:cNvPr id="10" name="Connecteur droit 9">
            <a:extLst>
              <a:ext uri="{FF2B5EF4-FFF2-40B4-BE49-F238E27FC236}">
                <a16:creationId xmlns:a16="http://schemas.microsoft.com/office/drawing/2014/main" id="{5253FCD0-E33C-CEAC-E357-056CA454836B}"/>
              </a:ext>
            </a:extLst>
          </p:cNvPr>
          <p:cNvCxnSpPr>
            <a:cxnSpLocks/>
          </p:cNvCxnSpPr>
          <p:nvPr/>
        </p:nvCxnSpPr>
        <p:spPr>
          <a:xfrm>
            <a:off x="6351042" y="2135785"/>
            <a:ext cx="0" cy="350673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59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8"/>
          </p:nvPr>
        </p:nvSpPr>
        <p:spPr>
          <a:xfrm>
            <a:off x="868047" y="1194514"/>
            <a:ext cx="10586996" cy="1641845"/>
          </a:xfrm>
        </p:spPr>
        <p:txBody>
          <a:bodyPr/>
          <a:lstStyle/>
          <a:p>
            <a:pPr marL="266685" lvl="1" indent="0" algn="just">
              <a:lnSpc>
                <a:spcPct val="100000"/>
              </a:lnSpc>
              <a:buNone/>
            </a:pPr>
            <a:r>
              <a:rPr lang="fr-FR" sz="1600" b="1" spc="-5" dirty="0">
                <a:solidFill>
                  <a:srgbClr val="A2C748"/>
                </a:solidFill>
              </a:rPr>
              <a:t>Une épargne qui sert à financer les besoins des entreprises et des ménages :</a:t>
            </a:r>
          </a:p>
          <a:p>
            <a:pPr lvl="1" algn="just">
              <a:lnSpc>
                <a:spcPct val="100000"/>
              </a:lnSpc>
            </a:pPr>
            <a:r>
              <a:rPr lang="fr-FR" sz="1600" b="1" spc="-5" dirty="0"/>
              <a:t>À fin 2022, </a:t>
            </a:r>
            <a:r>
              <a:rPr lang="fr-FR" sz="1600" b="1" spc="-5" dirty="0">
                <a:solidFill>
                  <a:srgbClr val="A2C748"/>
                </a:solidFill>
              </a:rPr>
              <a:t>les dépôts des SNF et des ménages s’élèvent à </a:t>
            </a:r>
            <a:r>
              <a:rPr lang="fr-FR" sz="1600" b="1" spc="-5" dirty="0">
                <a:solidFill>
                  <a:srgbClr val="D70365"/>
                </a:solidFill>
              </a:rPr>
              <a:t>3 556,7 milliards d’euros </a:t>
            </a:r>
            <a:r>
              <a:rPr lang="fr-FR" sz="1600" b="1" spc="-5" dirty="0"/>
              <a:t>pour les principaux groupes bancaires français</a:t>
            </a:r>
          </a:p>
          <a:p>
            <a:pPr lvl="1" algn="just"/>
            <a:r>
              <a:rPr lang="fr-FR" sz="1600" b="1" spc="-5" dirty="0">
                <a:solidFill>
                  <a:srgbClr val="A2C748"/>
                </a:solidFill>
              </a:rPr>
              <a:t>Ils contribuent aux prêts et avances des entreprises </a:t>
            </a:r>
            <a:r>
              <a:rPr lang="fr-FR" sz="1600" b="1" spc="-5" dirty="0"/>
              <a:t>– à hauteur de </a:t>
            </a:r>
            <a:r>
              <a:rPr lang="fr-FR" sz="1600" b="1" spc="-5" dirty="0">
                <a:solidFill>
                  <a:srgbClr val="D70365"/>
                </a:solidFill>
              </a:rPr>
              <a:t>1 822,0 milliards d’euros </a:t>
            </a:r>
            <a:r>
              <a:rPr lang="fr-FR" sz="1600" b="1" spc="-5" dirty="0"/>
              <a:t>– </a:t>
            </a:r>
            <a:r>
              <a:rPr lang="fr-FR" sz="1600" b="1" spc="-5" dirty="0">
                <a:solidFill>
                  <a:srgbClr val="A2C748"/>
                </a:solidFill>
              </a:rPr>
              <a:t>et des ménages</a:t>
            </a:r>
            <a:r>
              <a:rPr lang="fr-FR" sz="1600" b="1" spc="-5" dirty="0"/>
              <a:t>, à hauteur de</a:t>
            </a:r>
            <a:r>
              <a:rPr lang="fr-FR" sz="1600" b="1" spc="-5" dirty="0">
                <a:solidFill>
                  <a:srgbClr val="D70365"/>
                </a:solidFill>
              </a:rPr>
              <a:t> 1 958,9 milliards d’euros</a:t>
            </a:r>
          </a:p>
        </p:txBody>
      </p:sp>
      <p:sp>
        <p:nvSpPr>
          <p:cNvPr id="14" name="Espace réservé du texte 12"/>
          <p:cNvSpPr>
            <a:spLocks noGrp="1"/>
          </p:cNvSpPr>
          <p:nvPr>
            <p:ph type="body" sz="quarter" idx="22"/>
          </p:nvPr>
        </p:nvSpPr>
        <p:spPr>
          <a:xfrm>
            <a:off x="868048" y="215900"/>
            <a:ext cx="4549775" cy="268288"/>
          </a:xfrm>
        </p:spPr>
        <p:txBody>
          <a:bodyPr/>
          <a:lstStyle/>
          <a:p>
            <a:r>
              <a:rPr lang="fr-FR" dirty="0"/>
              <a:t>L’Épargne des ménages</a:t>
            </a:r>
          </a:p>
        </p:txBody>
      </p:sp>
      <p:sp>
        <p:nvSpPr>
          <p:cNvPr id="16" name="ZoneTexte 15"/>
          <p:cNvSpPr txBox="1"/>
          <p:nvPr/>
        </p:nvSpPr>
        <p:spPr>
          <a:xfrm>
            <a:off x="868047" y="2884965"/>
            <a:ext cx="6244423" cy="661720"/>
          </a:xfrm>
          <a:prstGeom prst="rect">
            <a:avLst/>
          </a:prstGeom>
          <a:noFill/>
        </p:spPr>
        <p:txBody>
          <a:bodyPr wrap="square" rtlCol="0">
            <a:spAutoFit/>
          </a:bodyPr>
          <a:lstStyle/>
          <a:p>
            <a:pPr algn="just"/>
            <a:r>
              <a:rPr lang="fr-FR" sz="1400" b="1" dirty="0">
                <a:solidFill>
                  <a:srgbClr val="D70365"/>
                </a:solidFill>
                <a:latin typeface="Arial" panose="020B0604020202020204" pitchFamily="34" charset="0"/>
                <a:cs typeface="Arial" panose="020B0604020202020204" pitchFamily="34" charset="0"/>
              </a:rPr>
              <a:t>Structure du bilan agrégé des principales banques françaises à fin 2022</a:t>
            </a:r>
            <a:br>
              <a:rPr lang="fr-FR" sz="1200" dirty="0">
                <a:solidFill>
                  <a:schemeClr val="bg1">
                    <a:lumMod val="50000"/>
                  </a:schemeClr>
                </a:solidFill>
                <a:latin typeface="Arial" panose="020B0604020202020204" pitchFamily="34" charset="0"/>
                <a:cs typeface="Arial" panose="020B0604020202020204" pitchFamily="34" charset="0"/>
              </a:rPr>
            </a:br>
            <a:endParaRPr lang="fr-FR" sz="1200" dirty="0">
              <a:solidFill>
                <a:schemeClr val="bg1">
                  <a:lumMod val="50000"/>
                </a:schemeClr>
              </a:solidFill>
              <a:latin typeface="Arial" panose="020B0604020202020204" pitchFamily="34" charset="0"/>
              <a:cs typeface="Arial" panose="020B0604020202020204" pitchFamily="34" charset="0"/>
            </a:endParaRPr>
          </a:p>
          <a:p>
            <a:pPr algn="just"/>
            <a:r>
              <a:rPr lang="fr-FR" sz="1100" i="1" dirty="0">
                <a:solidFill>
                  <a:schemeClr val="bg1">
                    <a:lumMod val="50000"/>
                  </a:schemeClr>
                </a:solidFill>
                <a:latin typeface="Arial" panose="020B0604020202020204" pitchFamily="34" charset="0"/>
                <a:cs typeface="Arial" panose="020B0604020202020204" pitchFamily="34" charset="0"/>
              </a:rPr>
              <a:t>Source : ACPR</a:t>
            </a:r>
            <a:endParaRPr lang="fr-FR" sz="1100" i="1" dirty="0">
              <a:solidFill>
                <a:schemeClr val="bg1">
                  <a:lumMod val="50000"/>
                </a:schemeClr>
              </a:solidFill>
              <a:latin typeface="Arial" panose="020B0604020202020204" pitchFamily="34" charset="0"/>
            </a:endParaRPr>
          </a:p>
        </p:txBody>
      </p:sp>
      <p:sp>
        <p:nvSpPr>
          <p:cNvPr id="9" name="Espace réservé du texte 6">
            <a:extLst>
              <a:ext uri="{FF2B5EF4-FFF2-40B4-BE49-F238E27FC236}">
                <a16:creationId xmlns:a16="http://schemas.microsoft.com/office/drawing/2014/main" id="{C5D68521-56B3-4B4A-87E3-C77E9B64FB6D}"/>
              </a:ext>
            </a:extLst>
          </p:cNvPr>
          <p:cNvSpPr>
            <a:spLocks noGrp="1"/>
          </p:cNvSpPr>
          <p:nvPr>
            <p:ph type="body" sz="quarter" idx="19"/>
          </p:nvPr>
        </p:nvSpPr>
        <p:spPr>
          <a:xfrm>
            <a:off x="868048" y="666750"/>
            <a:ext cx="10965989" cy="444327"/>
          </a:xfrm>
        </p:spPr>
        <p:txBody>
          <a:bodyPr/>
          <a:lstStyle/>
          <a:p>
            <a:r>
              <a:rPr lang="fr-FR" dirty="0"/>
              <a:t>3. Où va l’épargne des ménages ?</a:t>
            </a:r>
            <a:endParaRPr lang="fr-FR" sz="1800" dirty="0"/>
          </a:p>
        </p:txBody>
      </p:sp>
      <p:sp>
        <p:nvSpPr>
          <p:cNvPr id="13" name="ZoneTexte 12">
            <a:extLst>
              <a:ext uri="{FF2B5EF4-FFF2-40B4-BE49-F238E27FC236}">
                <a16:creationId xmlns:a16="http://schemas.microsoft.com/office/drawing/2014/main" id="{49FE5A71-6FE5-4108-B235-6F3FB0CBA009}"/>
              </a:ext>
            </a:extLst>
          </p:cNvPr>
          <p:cNvSpPr txBox="1"/>
          <p:nvPr/>
        </p:nvSpPr>
        <p:spPr>
          <a:xfrm>
            <a:off x="10196624" y="6713316"/>
            <a:ext cx="1841048" cy="692965"/>
          </a:xfrm>
          <a:prstGeom prst="rect">
            <a:avLst/>
          </a:prstGeom>
          <a:solidFill>
            <a:schemeClr val="bg1"/>
          </a:solidFill>
        </p:spPr>
        <p:txBody>
          <a:bodyPr wrap="square" rtlCol="0">
            <a:spAutoFit/>
          </a:bodyPr>
          <a:lstStyle/>
          <a:p>
            <a:endParaRPr lang="fr-FR" dirty="0"/>
          </a:p>
        </p:txBody>
      </p:sp>
      <p:grpSp>
        <p:nvGrpSpPr>
          <p:cNvPr id="8" name="Groupe 7">
            <a:extLst>
              <a:ext uri="{FF2B5EF4-FFF2-40B4-BE49-F238E27FC236}">
                <a16:creationId xmlns:a16="http://schemas.microsoft.com/office/drawing/2014/main" id="{F3EC9DEB-DCFE-5DF2-7E73-01CEB3129A24}"/>
              </a:ext>
            </a:extLst>
          </p:cNvPr>
          <p:cNvGrpSpPr/>
          <p:nvPr/>
        </p:nvGrpSpPr>
        <p:grpSpPr>
          <a:xfrm>
            <a:off x="8659818" y="4434327"/>
            <a:ext cx="3073612" cy="1930834"/>
            <a:chOff x="10196624" y="4525384"/>
            <a:chExt cx="2953861" cy="1865312"/>
          </a:xfrm>
        </p:grpSpPr>
        <p:sp>
          <p:nvSpPr>
            <p:cNvPr id="12" name="Ellipse 11">
              <a:extLst>
                <a:ext uri="{FF2B5EF4-FFF2-40B4-BE49-F238E27FC236}">
                  <a16:creationId xmlns:a16="http://schemas.microsoft.com/office/drawing/2014/main" id="{DE273384-0C34-D104-BF31-EB2A68B648E3}"/>
                </a:ext>
              </a:extLst>
            </p:cNvPr>
            <p:cNvSpPr/>
            <p:nvPr/>
          </p:nvSpPr>
          <p:spPr>
            <a:xfrm>
              <a:off x="10196624" y="4525384"/>
              <a:ext cx="2953861" cy="186531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DAFD8465-9D02-4AFD-AB45-E169BFC4DF3F}"/>
                </a:ext>
              </a:extLst>
            </p:cNvPr>
            <p:cNvSpPr txBox="1"/>
            <p:nvPr/>
          </p:nvSpPr>
          <p:spPr>
            <a:xfrm>
              <a:off x="10529132" y="4800055"/>
              <a:ext cx="2288843" cy="1427196"/>
            </a:xfrm>
            <a:prstGeom prst="rect">
              <a:avLst/>
            </a:prstGeom>
            <a:noFill/>
          </p:spPr>
          <p:txBody>
            <a:bodyPr wrap="square" rtlCol="0">
              <a:spAutoFit/>
            </a:bodyPr>
            <a:lstStyle/>
            <a:p>
              <a:pPr algn="ctr"/>
              <a:r>
                <a:rPr lang="fr-FR" sz="1500" dirty="0"/>
                <a:t>L’objectif est d’analyser les grandes masses d’un bilan bancaire. Une classe à l’actif n’est pas une affectation d’un agrégat spécifique du passif.  </a:t>
              </a:r>
            </a:p>
          </p:txBody>
        </p:sp>
      </p:grpSp>
      <p:pic>
        <p:nvPicPr>
          <p:cNvPr id="11" name="Image 10">
            <a:extLst>
              <a:ext uri="{FF2B5EF4-FFF2-40B4-BE49-F238E27FC236}">
                <a16:creationId xmlns:a16="http://schemas.microsoft.com/office/drawing/2014/main" id="{BCF01F6E-B58E-6983-DE85-A1DE2F464512}"/>
              </a:ext>
            </a:extLst>
          </p:cNvPr>
          <p:cNvPicPr>
            <a:picLocks noChangeAspect="1"/>
          </p:cNvPicPr>
          <p:nvPr/>
        </p:nvPicPr>
        <p:blipFill>
          <a:blip r:embed="rId3"/>
          <a:stretch>
            <a:fillRect/>
          </a:stretch>
        </p:blipFill>
        <p:spPr>
          <a:xfrm>
            <a:off x="878653" y="3613048"/>
            <a:ext cx="7037315" cy="3573392"/>
          </a:xfrm>
          <a:prstGeom prst="rect">
            <a:avLst/>
          </a:prstGeom>
        </p:spPr>
      </p:pic>
      <p:pic>
        <p:nvPicPr>
          <p:cNvPr id="18" name="Image 17">
            <a:extLst>
              <a:ext uri="{FF2B5EF4-FFF2-40B4-BE49-F238E27FC236}">
                <a16:creationId xmlns:a16="http://schemas.microsoft.com/office/drawing/2014/main" id="{3F3E7895-385A-EEDB-0669-30843717DD21}"/>
              </a:ext>
            </a:extLst>
          </p:cNvPr>
          <p:cNvPicPr>
            <a:picLocks noChangeAspect="1"/>
          </p:cNvPicPr>
          <p:nvPr/>
        </p:nvPicPr>
        <p:blipFill>
          <a:blip r:embed="rId4"/>
          <a:stretch>
            <a:fillRect/>
          </a:stretch>
        </p:blipFill>
        <p:spPr>
          <a:xfrm>
            <a:off x="868046" y="3826302"/>
            <a:ext cx="3529264" cy="3360137"/>
          </a:xfrm>
          <a:prstGeom prst="rect">
            <a:avLst/>
          </a:prstGeom>
        </p:spPr>
      </p:pic>
      <p:pic>
        <p:nvPicPr>
          <p:cNvPr id="20" name="Image 19">
            <a:extLst>
              <a:ext uri="{FF2B5EF4-FFF2-40B4-BE49-F238E27FC236}">
                <a16:creationId xmlns:a16="http://schemas.microsoft.com/office/drawing/2014/main" id="{5511C881-C26C-0F9B-6184-D0193A3C2B01}"/>
              </a:ext>
            </a:extLst>
          </p:cNvPr>
          <p:cNvPicPr>
            <a:picLocks noChangeAspect="1"/>
          </p:cNvPicPr>
          <p:nvPr/>
        </p:nvPicPr>
        <p:blipFill>
          <a:blip r:embed="rId5"/>
          <a:stretch>
            <a:fillRect/>
          </a:stretch>
        </p:blipFill>
        <p:spPr>
          <a:xfrm>
            <a:off x="4534044" y="3873357"/>
            <a:ext cx="3593956" cy="3312534"/>
          </a:xfrm>
          <a:prstGeom prst="rect">
            <a:avLst/>
          </a:prstGeom>
        </p:spPr>
      </p:pic>
      <p:pic>
        <p:nvPicPr>
          <p:cNvPr id="22" name="Image 21">
            <a:extLst>
              <a:ext uri="{FF2B5EF4-FFF2-40B4-BE49-F238E27FC236}">
                <a16:creationId xmlns:a16="http://schemas.microsoft.com/office/drawing/2014/main" id="{0D5F81C6-AE68-2AA1-25EC-22737A7D516D}"/>
              </a:ext>
            </a:extLst>
          </p:cNvPr>
          <p:cNvPicPr>
            <a:picLocks noChangeAspect="1"/>
          </p:cNvPicPr>
          <p:nvPr/>
        </p:nvPicPr>
        <p:blipFill>
          <a:blip r:embed="rId6"/>
          <a:stretch>
            <a:fillRect/>
          </a:stretch>
        </p:blipFill>
        <p:spPr>
          <a:xfrm>
            <a:off x="5228359" y="3553143"/>
            <a:ext cx="600075" cy="266700"/>
          </a:xfrm>
          <a:prstGeom prst="rect">
            <a:avLst/>
          </a:prstGeom>
        </p:spPr>
      </p:pic>
    </p:spTree>
    <p:extLst>
      <p:ext uri="{BB962C8B-B14F-4D97-AF65-F5344CB8AC3E}">
        <p14:creationId xmlns:p14="http://schemas.microsoft.com/office/powerpoint/2010/main" val="103064105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Word" ma:contentTypeID="0x0101003C79CFFF4B5C42CFBF3E958612ADA9A300FF278770609E4E3DBAD07D763F702F6E00BD1AF629B3CF9F4588EA2E8D5E3CB196" ma:contentTypeVersion="10" ma:contentTypeDescription="Document au format .Docx" ma:contentTypeScope="" ma:versionID="697dca4247cc230fb414a607bb25a70b">
  <xsd:schema xmlns:xsd="http://www.w3.org/2001/XMLSchema" xmlns:xs="http://www.w3.org/2001/XMLSchema" xmlns:p="http://schemas.microsoft.com/office/2006/metadata/properties" xmlns:ns2="2f2c228b-9c1e-46ca-bae4-d89b7cbb1aac" xmlns:ns3="70536aa7-a241-4a99-8535-e1d14f17245c" xmlns:ns4="1e46f7fe-3764-40b5-abd1-1746c716214b" targetNamespace="http://schemas.microsoft.com/office/2006/metadata/properties" ma:root="true" ma:fieldsID="a3af22f6ef0b0bfb5bedd52ef78eafb3" ns2:_="" ns3:_="" ns4:_="">
    <xsd:import namespace="2f2c228b-9c1e-46ca-bae4-d89b7cbb1aac"/>
    <xsd:import namespace="70536aa7-a241-4a99-8535-e1d14f17245c"/>
    <xsd:import namespace="1e46f7fe-3764-40b5-abd1-1746c716214b"/>
    <xsd:element name="properties">
      <xsd:complexType>
        <xsd:sequence>
          <xsd:element name="documentManagement">
            <xsd:complexType>
              <xsd:all>
                <xsd:element ref="ns2:_dlc_DocId" minOccurs="0"/>
                <xsd:element ref="ns2:_dlc_DocIdUrl" minOccurs="0"/>
                <xsd:element ref="ns2:_dlc_DocIdPersistId" minOccurs="0"/>
                <xsd:element ref="ns3:FlagChrono" minOccurs="0"/>
                <xsd:element ref="ns3:Type_docFBFTaxHTField0" minOccurs="0"/>
                <xsd:element ref="ns3:Destination_docFBFTaxHTField0" minOccurs="0"/>
                <xsd:element ref="ns3:Source_docFBFTaxHTField0" minOccurs="0"/>
                <xsd:element ref="ns3:Theme_docFBFTaxHTField0" minOccurs="0"/>
                <xsd:element ref="ns3:Position" minOccurs="0"/>
                <xsd:element ref="ns3:Date_du_document"/>
                <xsd:element ref="ns3:Auteur" minOccurs="0"/>
                <xsd:element ref="ns4:TaxCatchAll" minOccurs="0"/>
                <xsd:element ref="ns4: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c228b-9c1e-46ca-bae4-d89b7cbb1aa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0536aa7-a241-4a99-8535-e1d14f17245c" elementFormDefault="qualified">
    <xsd:import namespace="http://schemas.microsoft.com/office/2006/documentManagement/types"/>
    <xsd:import namespace="http://schemas.microsoft.com/office/infopath/2007/PartnerControls"/>
    <xsd:element name="FlagChrono" ma:index="11" nillable="true" ma:displayName="Nom du document" ma:internalName="FlagChrono">
      <xsd:simpleType>
        <xsd:restriction base="dms:Text">
          <xsd:maxLength value="255"/>
        </xsd:restriction>
      </xsd:simpleType>
    </xsd:element>
    <xsd:element name="Type_docFBFTaxHTField0" ma:index="12" nillable="true" ma:taxonomy="true" ma:internalName="Type_docFBFTaxHTField0" ma:taxonomyFieldName="Type_docFBF" ma:displayName="Type" ma:fieldId="{7731117e-801e-4d7c-a9e5-621edca36438}" ma:sspId="380fdde9-80c6-49ce-b025-9a22ec97f8d5" ma:termSetId="e1595945-9332-4534-bb97-7ac4ca55f5fd" ma:anchorId="00000000-0000-0000-0000-000000000000" ma:open="false" ma:isKeyword="false">
      <xsd:complexType>
        <xsd:sequence>
          <xsd:element ref="pc:Terms" minOccurs="0" maxOccurs="1"/>
        </xsd:sequence>
      </xsd:complexType>
    </xsd:element>
    <xsd:element name="Destination_docFBFTaxHTField0" ma:index="14" nillable="true" ma:taxonomy="true" ma:internalName="Destination_docFBFTaxHTField0" ma:taxonomyFieldName="Destination_docFBF" ma:displayName="Destination" ma:fieldId="{c07b9c17-0389-4faf-a859-563b2b1c1754}" ma:sspId="380fdde9-80c6-49ce-b025-9a22ec97f8d5" ma:termSetId="6dfb751e-6b65-40c0-ba0e-52df074bfaec" ma:anchorId="00000000-0000-0000-0000-000000000000" ma:open="false" ma:isKeyword="false">
      <xsd:complexType>
        <xsd:sequence>
          <xsd:element ref="pc:Terms" minOccurs="0" maxOccurs="1"/>
        </xsd:sequence>
      </xsd:complexType>
    </xsd:element>
    <xsd:element name="Source_docFBFTaxHTField0" ma:index="16" nillable="true" ma:taxonomy="true" ma:internalName="Source_docFBFTaxHTField0" ma:taxonomyFieldName="Source_docFBF" ma:displayName="Source" ma:fieldId="{fbcdecc4-fc2d-4ca5-ba48-da0e686bdfcb}" ma:sspId="380fdde9-80c6-49ce-b025-9a22ec97f8d5" ma:termSetId="b2899185-813f-4f02-bc83-9d1b9348ec36" ma:anchorId="00000000-0000-0000-0000-000000000000" ma:open="false" ma:isKeyword="false">
      <xsd:complexType>
        <xsd:sequence>
          <xsd:element ref="pc:Terms" minOccurs="0" maxOccurs="1"/>
        </xsd:sequence>
      </xsd:complexType>
    </xsd:element>
    <xsd:element name="Theme_docFBFTaxHTField0" ma:index="18" nillable="true" ma:taxonomy="true" ma:internalName="Theme_docFBFTaxHTField0" ma:taxonomyFieldName="Theme_docFBF" ma:displayName="Thème" ma:fieldId="{bba149cf-f7cb-484e-a57c-16c312b5412f}" ma:sspId="380fdde9-80c6-49ce-b025-9a22ec97f8d5" ma:termSetId="1908658b-373e-4251-8a22-7d7d4cbae502" ma:anchorId="00000000-0000-0000-0000-000000000000" ma:open="false" ma:isKeyword="false">
      <xsd:complexType>
        <xsd:sequence>
          <xsd:element ref="pc:Terms" minOccurs="0" maxOccurs="1"/>
        </xsd:sequence>
      </xsd:complexType>
    </xsd:element>
    <xsd:element name="Position" ma:index="20" nillable="true" ma:displayName="Position" ma:internalName="Position">
      <xsd:simpleType>
        <xsd:restriction base="dms:Text">
          <xsd:maxLength value="255"/>
        </xsd:restriction>
      </xsd:simpleType>
    </xsd:element>
    <xsd:element name="Date_du_document" ma:index="21" ma:displayName="Date du document" ma:default="[today]" ma:format="DateOnly" ma:internalName="Date_du_document">
      <xsd:simpleType>
        <xsd:restriction base="dms:DateTime"/>
      </xsd:simpleType>
    </xsd:element>
    <xsd:element name="Auteur" ma:index="22" nillable="true" ma:displayName="Auteur" ma:internalName="Auteu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46f7fe-3764-40b5-abd1-1746c716214b" elementFormDefault="qualified">
    <xsd:import namespace="http://schemas.microsoft.com/office/2006/documentManagement/types"/>
    <xsd:import namespace="http://schemas.microsoft.com/office/infopath/2007/PartnerControls"/>
    <xsd:element name="TaxCatchAll" ma:index="24" nillable="true" ma:displayName="Taxonomy Catch All Column" ma:description="" ma:hidden="true" ma:list="{3091EC56-3533-4B01-8AE0-80CF296D0AD7}" ma:internalName="TaxCatchAll" ma:showField="CatchAllData">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description="" ma:hidden="true" ma:list="{3091EC56-3533-4B01-8AE0-80CF296D0AD7}" ma:internalName="TaxCatchAllLabel" ma:readOnly="true" ma:showField="CatchAllDataLabel">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Libell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380fdde9-80c6-49ce-b025-9a22ec97f8d5" ContentTypeId="0x0101003C79CFFF4B5C42CFBF3E958612ADA9A300FF278770609E4E3DBAD07D763F702F6E" PreviousValue="false"/>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FlagChrono xmlns="70536aa7-a241-4a99-8535-e1d14f17245c">20210902_L'épargne des ménages - Septembre 2021</FlagChrono>
    <Theme_docFBFTaxHTField0 xmlns="70536aa7-a241-4a99-8535-e1d14f17245c">
      <Terms xmlns="http://schemas.microsoft.com/office/infopath/2007/PartnerControls"/>
    </Theme_docFBFTaxHTField0>
    <Auteur xmlns="70536aa7-a241-4a99-8535-e1d14f17245c" xsi:nil="true"/>
    <Source_docFBFTaxHTField0 xmlns="70536aa7-a241-4a99-8535-e1d14f17245c">
      <Terms xmlns="http://schemas.microsoft.com/office/infopath/2007/PartnerControls"/>
    </Source_docFBFTaxHTField0>
    <Destination_docFBFTaxHTField0 xmlns="70536aa7-a241-4a99-8535-e1d14f17245c">
      <Terms xmlns="http://schemas.microsoft.com/office/infopath/2007/PartnerControls"/>
    </Destination_docFBFTaxHTField0>
    <Date_du_document xmlns="70536aa7-a241-4a99-8535-e1d14f17245c">2021-09-10T13:38:50+00:00</Date_du_document>
    <TaxCatchAll xmlns="1e46f7fe-3764-40b5-abd1-1746c716214b"/>
    <Position xmlns="70536aa7-a241-4a99-8535-e1d14f17245c" xsi:nil="true"/>
    <Type_docFBFTaxHTField0 xmlns="70536aa7-a241-4a99-8535-e1d14f17245c">
      <Terms xmlns="http://schemas.microsoft.com/office/infopath/2007/PartnerControls"/>
    </Type_docFBFTaxHTField0>
  </documentManagement>
</p:properties>
</file>

<file path=customXml/itemProps1.xml><?xml version="1.0" encoding="utf-8"?>
<ds:datastoreItem xmlns:ds="http://schemas.openxmlformats.org/officeDocument/2006/customXml" ds:itemID="{D714DDE2-920D-44E1-B328-6ED1EF305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c228b-9c1e-46ca-bae4-d89b7cbb1aac"/>
    <ds:schemaRef ds:uri="70536aa7-a241-4a99-8535-e1d14f17245c"/>
    <ds:schemaRef ds:uri="1e46f7fe-3764-40b5-abd1-1746c71621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88F81A-27DB-4A7A-B1D4-F848C38D0DA4}">
  <ds:schemaRefs>
    <ds:schemaRef ds:uri="Microsoft.SharePoint.Taxonomy.ContentTypeSync"/>
  </ds:schemaRefs>
</ds:datastoreItem>
</file>

<file path=customXml/itemProps3.xml><?xml version="1.0" encoding="utf-8"?>
<ds:datastoreItem xmlns:ds="http://schemas.openxmlformats.org/officeDocument/2006/customXml" ds:itemID="{3AA7BF98-6053-4C72-8353-3D183B2FA5C8}">
  <ds:schemaRefs>
    <ds:schemaRef ds:uri="http://schemas.microsoft.com/sharepoint/events"/>
  </ds:schemaRefs>
</ds:datastoreItem>
</file>

<file path=customXml/itemProps4.xml><?xml version="1.0" encoding="utf-8"?>
<ds:datastoreItem xmlns:ds="http://schemas.openxmlformats.org/officeDocument/2006/customXml" ds:itemID="{7BEF8298-53BF-4210-B11B-F8AC6D3DFCA0}">
  <ds:schemaRefs>
    <ds:schemaRef ds:uri="http://schemas.microsoft.com/sharepoint/v3/contenttype/forms"/>
  </ds:schemaRefs>
</ds:datastoreItem>
</file>

<file path=customXml/itemProps5.xml><?xml version="1.0" encoding="utf-8"?>
<ds:datastoreItem xmlns:ds="http://schemas.openxmlformats.org/officeDocument/2006/customXml" ds:itemID="{5D689C8E-2793-4E01-9EA1-4ACB1C7CFC20}">
  <ds:schemaRefs>
    <ds:schemaRef ds:uri="http://www.w3.org/XML/1998/namespace"/>
    <ds:schemaRef ds:uri="http://schemas.microsoft.com/office/2006/documentManagement/types"/>
    <ds:schemaRef ds:uri="http://schemas.microsoft.com/office/2006/metadata/properties"/>
    <ds:schemaRef ds:uri="http://purl.org/dc/terms/"/>
    <ds:schemaRef ds:uri="http://purl.org/dc/elements/1.1/"/>
    <ds:schemaRef ds:uri="http://purl.org/dc/dcmitype/"/>
    <ds:schemaRef ds:uri="http://schemas.openxmlformats.org/package/2006/metadata/core-properties"/>
    <ds:schemaRef ds:uri="2f2c228b-9c1e-46ca-bae4-d89b7cbb1aac"/>
    <ds:schemaRef ds:uri="http://schemas.microsoft.com/office/infopath/2007/PartnerControls"/>
    <ds:schemaRef ds:uri="1e46f7fe-3764-40b5-abd1-1746c716214b"/>
    <ds:schemaRef ds:uri="70536aa7-a241-4a99-8535-e1d14f17245c"/>
  </ds:schemaRefs>
</ds:datastoreItem>
</file>

<file path=docProps/app.xml><?xml version="1.0" encoding="utf-8"?>
<Properties xmlns="http://schemas.openxmlformats.org/officeDocument/2006/extended-properties" xmlns:vt="http://schemas.openxmlformats.org/officeDocument/2006/docPropsVTypes">
  <Template/>
  <TotalTime>42140</TotalTime>
  <Words>2590</Words>
  <Application>Microsoft Office PowerPoint</Application>
  <PresentationFormat>Personnalisé</PresentationFormat>
  <Paragraphs>363</Paragraphs>
  <Slides>23</Slides>
  <Notes>19</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23</vt:i4>
      </vt:variant>
    </vt:vector>
  </HeadingPairs>
  <TitlesOfParts>
    <vt:vector size="30" baseType="lpstr">
      <vt:lpstr>Arial</vt:lpstr>
      <vt:lpstr>Calibri</vt:lpstr>
      <vt:lpstr>Times New Roman</vt:lpstr>
      <vt:lpstr>Wingdings</vt:lpstr>
      <vt:lpstr>Thème Office</vt:lpstr>
      <vt:lpstr>Conception personnalisée</vt:lpstr>
      <vt:lpstr>1_Conception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Lhomme, Olivier</dc:creator>
  <cp:lastModifiedBy>Omer Gourry</cp:lastModifiedBy>
  <cp:revision>1941</cp:revision>
  <cp:lastPrinted>2022-09-21T15:52:53Z</cp:lastPrinted>
  <dcterms:created xsi:type="dcterms:W3CDTF">2015-10-02T08:34:56Z</dcterms:created>
  <dcterms:modified xsi:type="dcterms:W3CDTF">2023-08-23T10:10:21Z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0x0101003C79CFFF4B5C42CFBF3E958612ADA9A300FF278770609E4E3DBAD07D763F702F6E00BD1AF629B3CF9F4588EA2E8D5E3CB196</vt:lpwstr>
  </property>
</Properties>
</file>