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6"/>
    <p:sldMasterId id="2147483677" r:id="rId7"/>
    <p:sldMasterId id="2147483673" r:id="rId8"/>
  </p:sldMasterIdLst>
  <p:notesMasterIdLst>
    <p:notesMasterId r:id="rId32"/>
  </p:notesMasterIdLst>
  <p:handoutMasterIdLst>
    <p:handoutMasterId r:id="rId33"/>
  </p:handoutMasterIdLst>
  <p:sldIdLst>
    <p:sldId id="256" r:id="rId9"/>
    <p:sldId id="283" r:id="rId10"/>
    <p:sldId id="260" r:id="rId11"/>
    <p:sldId id="290" r:id="rId12"/>
    <p:sldId id="315" r:id="rId13"/>
    <p:sldId id="289" r:id="rId14"/>
    <p:sldId id="311" r:id="rId15"/>
    <p:sldId id="314" r:id="rId16"/>
    <p:sldId id="291" r:id="rId17"/>
    <p:sldId id="294" r:id="rId18"/>
    <p:sldId id="295" r:id="rId19"/>
    <p:sldId id="297" r:id="rId20"/>
    <p:sldId id="298" r:id="rId21"/>
    <p:sldId id="300" r:id="rId22"/>
    <p:sldId id="299" r:id="rId23"/>
    <p:sldId id="308" r:id="rId24"/>
    <p:sldId id="309" r:id="rId25"/>
    <p:sldId id="301" r:id="rId26"/>
    <p:sldId id="303" r:id="rId27"/>
    <p:sldId id="304" r:id="rId28"/>
    <p:sldId id="305" r:id="rId29"/>
    <p:sldId id="312" r:id="rId30"/>
    <p:sldId id="313" r:id="rId31"/>
  </p:sldIdLst>
  <p:sldSz cx="13439775" cy="7559675"/>
  <p:notesSz cx="9944100"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la, Hugo" initials="VH" lastIdx="1" clrIdx="0">
    <p:extLst>
      <p:ext uri="{19B8F6BF-5375-455C-9EA6-DF929625EA0E}">
        <p15:presenceInfo xmlns:p15="http://schemas.microsoft.com/office/powerpoint/2012/main" userId="S::hvalla@fbf.fr::1aecafe9-7804-404e-8110-a18523f1c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365"/>
    <a:srgbClr val="A2C748"/>
    <a:srgbClr val="FFFFFF"/>
    <a:srgbClr val="D2DEEF"/>
    <a:srgbClr val="EAEFF7"/>
    <a:srgbClr val="E0ECC2"/>
    <a:srgbClr val="C8DE92"/>
    <a:srgbClr val="52B9A6"/>
    <a:srgbClr val="F59E33"/>
    <a:srgbClr val="DEF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3792" autoAdjust="0"/>
  </p:normalViewPr>
  <p:slideViewPr>
    <p:cSldViewPr snapToGrid="0">
      <p:cViewPr varScale="1">
        <p:scale>
          <a:sx n="104" d="100"/>
          <a:sy n="104" d="100"/>
        </p:scale>
        <p:origin x="47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9" d="100"/>
          <a:sy n="129" d="100"/>
        </p:scale>
        <p:origin x="126"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9110" cy="341463"/>
          </a:xfrm>
          <a:prstGeom prst="rect">
            <a:avLst/>
          </a:prstGeom>
        </p:spPr>
        <p:txBody>
          <a:bodyPr vert="horz" lIns="91550" tIns="45775" rIns="91550" bIns="45775" rtlCol="0"/>
          <a:lstStyle>
            <a:lvl1pPr algn="l">
              <a:defRPr sz="1200"/>
            </a:lvl1pPr>
          </a:lstStyle>
          <a:p>
            <a:endParaRPr lang="fr-FR" dirty="0"/>
          </a:p>
        </p:txBody>
      </p:sp>
      <p:sp>
        <p:nvSpPr>
          <p:cNvPr id="4" name="Espace réservé du pied de page 3"/>
          <p:cNvSpPr>
            <a:spLocks noGrp="1"/>
          </p:cNvSpPr>
          <p:nvPr>
            <p:ph type="ftr" sz="quarter" idx="2"/>
          </p:nvPr>
        </p:nvSpPr>
        <p:spPr>
          <a:xfrm>
            <a:off x="1" y="6464152"/>
            <a:ext cx="4309110" cy="341462"/>
          </a:xfrm>
          <a:prstGeom prst="rect">
            <a:avLst/>
          </a:prstGeom>
        </p:spPr>
        <p:txBody>
          <a:bodyPr vert="horz" lIns="91550" tIns="45775" rIns="91550" bIns="4577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689" y="6464152"/>
            <a:ext cx="4309110" cy="341462"/>
          </a:xfrm>
          <a:prstGeom prst="rect">
            <a:avLst/>
          </a:prstGeom>
        </p:spPr>
        <p:txBody>
          <a:bodyPr vert="horz" lIns="91550" tIns="45775" rIns="91550" bIns="45775" rtlCol="0" anchor="b"/>
          <a:lstStyle>
            <a:lvl1pPr algn="r">
              <a:defRPr sz="1200"/>
            </a:lvl1pPr>
          </a:lstStyle>
          <a:p>
            <a:fld id="{68C3748B-2E4F-473E-9AEB-7FC136A19680}" type="slidenum">
              <a:rPr lang="fr-FR" smtClean="0"/>
              <a:t>‹N°›</a:t>
            </a:fld>
            <a:endParaRPr lang="fr-FR"/>
          </a:p>
        </p:txBody>
      </p:sp>
      <p:sp>
        <p:nvSpPr>
          <p:cNvPr id="6" name="Espace réservé de la date 5"/>
          <p:cNvSpPr>
            <a:spLocks noGrp="1"/>
          </p:cNvSpPr>
          <p:nvPr>
            <p:ph type="dt" sz="quarter" idx="1"/>
          </p:nvPr>
        </p:nvSpPr>
        <p:spPr>
          <a:xfrm>
            <a:off x="5632689" y="0"/>
            <a:ext cx="4309110" cy="341463"/>
          </a:xfrm>
          <a:prstGeom prst="rect">
            <a:avLst/>
          </a:prstGeom>
        </p:spPr>
        <p:txBody>
          <a:bodyPr vert="horz" lIns="91550" tIns="45775" rIns="91550" bIns="45775" rtlCol="0"/>
          <a:lstStyle>
            <a:lvl1pPr algn="r">
              <a:defRPr sz="1200"/>
            </a:lvl1pPr>
          </a:lstStyle>
          <a:p>
            <a:fld id="{94B40F48-AB9F-4EF2-BEB5-60D257149490}" type="datetime1">
              <a:rPr lang="fr-FR" smtClean="0"/>
              <a:t>24/04/2023</a:t>
            </a:fld>
            <a:endParaRPr lang="fr-FR"/>
          </a:p>
        </p:txBody>
      </p:sp>
    </p:spTree>
    <p:extLst>
      <p:ext uri="{BB962C8B-B14F-4D97-AF65-F5344CB8AC3E}">
        <p14:creationId xmlns:p14="http://schemas.microsoft.com/office/powerpoint/2010/main" val="23350886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9110" cy="341463"/>
          </a:xfrm>
          <a:prstGeom prst="rect">
            <a:avLst/>
          </a:prstGeom>
        </p:spPr>
        <p:txBody>
          <a:bodyPr vert="horz" lIns="91550" tIns="45775" rIns="91550" bIns="45775" rtlCol="0"/>
          <a:lstStyle>
            <a:lvl1pPr algn="l">
              <a:defRPr sz="1200"/>
            </a:lvl1pPr>
          </a:lstStyle>
          <a:p>
            <a:endParaRPr lang="fr-FR"/>
          </a:p>
        </p:txBody>
      </p:sp>
      <p:sp>
        <p:nvSpPr>
          <p:cNvPr id="3" name="Espace réservé de la date 2"/>
          <p:cNvSpPr>
            <a:spLocks noGrp="1"/>
          </p:cNvSpPr>
          <p:nvPr>
            <p:ph type="dt" idx="1"/>
          </p:nvPr>
        </p:nvSpPr>
        <p:spPr>
          <a:xfrm>
            <a:off x="5632689" y="0"/>
            <a:ext cx="4309110" cy="341463"/>
          </a:xfrm>
          <a:prstGeom prst="rect">
            <a:avLst/>
          </a:prstGeom>
        </p:spPr>
        <p:txBody>
          <a:bodyPr vert="horz" lIns="91550" tIns="45775" rIns="91550" bIns="45775" rtlCol="0"/>
          <a:lstStyle>
            <a:lvl1pPr algn="r">
              <a:defRPr sz="1200"/>
            </a:lvl1pPr>
          </a:lstStyle>
          <a:p>
            <a:fld id="{DA5D26AA-D3F7-438A-9E33-B98BA2C7ED11}" type="datetime1">
              <a:rPr lang="fr-FR" smtClean="0"/>
              <a:t>24/04/2023</a:t>
            </a:fld>
            <a:endParaRPr lang="fr-FR"/>
          </a:p>
        </p:txBody>
      </p:sp>
      <p:sp>
        <p:nvSpPr>
          <p:cNvPr id="4" name="Espace réservé de l'image des diapositives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550" tIns="45775" rIns="91550" bIns="45775" rtlCol="0" anchor="ctr"/>
          <a:lstStyle/>
          <a:p>
            <a:endParaRPr lang="fr-FR"/>
          </a:p>
        </p:txBody>
      </p:sp>
      <p:sp>
        <p:nvSpPr>
          <p:cNvPr id="5" name="Espace réservé des commentaires 4"/>
          <p:cNvSpPr>
            <a:spLocks noGrp="1"/>
          </p:cNvSpPr>
          <p:nvPr>
            <p:ph type="body" sz="quarter" idx="3"/>
          </p:nvPr>
        </p:nvSpPr>
        <p:spPr>
          <a:xfrm>
            <a:off x="994411" y="3275201"/>
            <a:ext cx="7955280" cy="2679710"/>
          </a:xfrm>
          <a:prstGeom prst="rect">
            <a:avLst/>
          </a:prstGeom>
        </p:spPr>
        <p:txBody>
          <a:bodyPr vert="horz" lIns="91550" tIns="45775" rIns="91550" bIns="4577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64152"/>
            <a:ext cx="4309110" cy="341462"/>
          </a:xfrm>
          <a:prstGeom prst="rect">
            <a:avLst/>
          </a:prstGeom>
        </p:spPr>
        <p:txBody>
          <a:bodyPr vert="horz" lIns="91550" tIns="45775" rIns="91550" bIns="4577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689" y="6464152"/>
            <a:ext cx="4309110" cy="341462"/>
          </a:xfrm>
          <a:prstGeom prst="rect">
            <a:avLst/>
          </a:prstGeom>
        </p:spPr>
        <p:txBody>
          <a:bodyPr vert="horz" lIns="91550" tIns="45775" rIns="91550" bIns="45775" rtlCol="0" anchor="b"/>
          <a:lstStyle>
            <a:lvl1pPr algn="r">
              <a:defRPr sz="1200"/>
            </a:lvl1pPr>
          </a:lstStyle>
          <a:p>
            <a:fld id="{3A6DC9FF-1633-463D-A8AD-556127EE4D4C}" type="slidenum">
              <a:rPr lang="fr-FR" smtClean="0"/>
              <a:t>‹N°›</a:t>
            </a:fld>
            <a:endParaRPr lang="fr-FR"/>
          </a:p>
        </p:txBody>
      </p:sp>
    </p:spTree>
    <p:extLst>
      <p:ext uri="{BB962C8B-B14F-4D97-AF65-F5344CB8AC3E}">
        <p14:creationId xmlns:p14="http://schemas.microsoft.com/office/powerpoint/2010/main" val="26693892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e la date 4"/>
          <p:cNvSpPr>
            <a:spLocks noGrp="1"/>
          </p:cNvSpPr>
          <p:nvPr>
            <p:ph type="dt" idx="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3A6DC9FF-1633-463D-A8AD-556127EE4D4C}" type="slidenum">
              <a:rPr lang="fr-FR" smtClean="0"/>
              <a:t>1</a:t>
            </a:fld>
            <a:endParaRPr lang="fr-FR"/>
          </a:p>
        </p:txBody>
      </p:sp>
    </p:spTree>
    <p:extLst>
      <p:ext uri="{BB962C8B-B14F-4D97-AF65-F5344CB8AC3E}">
        <p14:creationId xmlns:p14="http://schemas.microsoft.com/office/powerpoint/2010/main" val="408114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12</a:t>
            </a:fld>
            <a:endParaRPr lang="fr-FR"/>
          </a:p>
        </p:txBody>
      </p:sp>
    </p:spTree>
    <p:extLst>
      <p:ext uri="{BB962C8B-B14F-4D97-AF65-F5344CB8AC3E}">
        <p14:creationId xmlns:p14="http://schemas.microsoft.com/office/powerpoint/2010/main" val="343911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13</a:t>
            </a:fld>
            <a:endParaRPr lang="fr-FR"/>
          </a:p>
        </p:txBody>
      </p:sp>
    </p:spTree>
    <p:extLst>
      <p:ext uri="{BB962C8B-B14F-4D97-AF65-F5344CB8AC3E}">
        <p14:creationId xmlns:p14="http://schemas.microsoft.com/office/powerpoint/2010/main" val="94330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14</a:t>
            </a:fld>
            <a:endParaRPr lang="fr-FR"/>
          </a:p>
        </p:txBody>
      </p:sp>
    </p:spTree>
    <p:extLst>
      <p:ext uri="{BB962C8B-B14F-4D97-AF65-F5344CB8AC3E}">
        <p14:creationId xmlns:p14="http://schemas.microsoft.com/office/powerpoint/2010/main" val="190360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15</a:t>
            </a:fld>
            <a:endParaRPr lang="fr-FR"/>
          </a:p>
        </p:txBody>
      </p:sp>
    </p:spTree>
    <p:extLst>
      <p:ext uri="{BB962C8B-B14F-4D97-AF65-F5344CB8AC3E}">
        <p14:creationId xmlns:p14="http://schemas.microsoft.com/office/powerpoint/2010/main" val="298324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16</a:t>
            </a:fld>
            <a:endParaRPr lang="fr-FR"/>
          </a:p>
        </p:txBody>
      </p:sp>
    </p:spTree>
    <p:extLst>
      <p:ext uri="{BB962C8B-B14F-4D97-AF65-F5344CB8AC3E}">
        <p14:creationId xmlns:p14="http://schemas.microsoft.com/office/powerpoint/2010/main" val="283614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17</a:t>
            </a:fld>
            <a:endParaRPr lang="fr-FR"/>
          </a:p>
        </p:txBody>
      </p:sp>
    </p:spTree>
    <p:extLst>
      <p:ext uri="{BB962C8B-B14F-4D97-AF65-F5344CB8AC3E}">
        <p14:creationId xmlns:p14="http://schemas.microsoft.com/office/powerpoint/2010/main" val="290250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19</a:t>
            </a:fld>
            <a:endParaRPr lang="fr-FR"/>
          </a:p>
        </p:txBody>
      </p:sp>
    </p:spTree>
    <p:extLst>
      <p:ext uri="{BB962C8B-B14F-4D97-AF65-F5344CB8AC3E}">
        <p14:creationId xmlns:p14="http://schemas.microsoft.com/office/powerpoint/2010/main" val="107317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20</a:t>
            </a:fld>
            <a:endParaRPr lang="fr-FR"/>
          </a:p>
        </p:txBody>
      </p:sp>
    </p:spTree>
    <p:extLst>
      <p:ext uri="{BB962C8B-B14F-4D97-AF65-F5344CB8AC3E}">
        <p14:creationId xmlns:p14="http://schemas.microsoft.com/office/powerpoint/2010/main" val="263816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21</a:t>
            </a:fld>
            <a:endParaRPr lang="fr-FR"/>
          </a:p>
        </p:txBody>
      </p:sp>
    </p:spTree>
    <p:extLst>
      <p:ext uri="{BB962C8B-B14F-4D97-AF65-F5344CB8AC3E}">
        <p14:creationId xmlns:p14="http://schemas.microsoft.com/office/powerpoint/2010/main" val="285337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23</a:t>
            </a:fld>
            <a:endParaRPr lang="fr-FR"/>
          </a:p>
        </p:txBody>
      </p:sp>
    </p:spTree>
    <p:extLst>
      <p:ext uri="{BB962C8B-B14F-4D97-AF65-F5344CB8AC3E}">
        <p14:creationId xmlns:p14="http://schemas.microsoft.com/office/powerpoint/2010/main" val="278893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3</a:t>
            </a:fld>
            <a:endParaRPr lang="fr-FR"/>
          </a:p>
        </p:txBody>
      </p:sp>
    </p:spTree>
    <p:extLst>
      <p:ext uri="{BB962C8B-B14F-4D97-AF65-F5344CB8AC3E}">
        <p14:creationId xmlns:p14="http://schemas.microsoft.com/office/powerpoint/2010/main" val="134506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4</a:t>
            </a:fld>
            <a:endParaRPr lang="fr-FR"/>
          </a:p>
        </p:txBody>
      </p:sp>
    </p:spTree>
    <p:extLst>
      <p:ext uri="{BB962C8B-B14F-4D97-AF65-F5344CB8AC3E}">
        <p14:creationId xmlns:p14="http://schemas.microsoft.com/office/powerpoint/2010/main" val="41032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5</a:t>
            </a:fld>
            <a:endParaRPr lang="fr-FR"/>
          </a:p>
        </p:txBody>
      </p:sp>
    </p:spTree>
    <p:extLst>
      <p:ext uri="{BB962C8B-B14F-4D97-AF65-F5344CB8AC3E}">
        <p14:creationId xmlns:p14="http://schemas.microsoft.com/office/powerpoint/2010/main" val="31467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6</a:t>
            </a:fld>
            <a:endParaRPr lang="fr-FR"/>
          </a:p>
        </p:txBody>
      </p:sp>
    </p:spTree>
    <p:extLst>
      <p:ext uri="{BB962C8B-B14F-4D97-AF65-F5344CB8AC3E}">
        <p14:creationId xmlns:p14="http://schemas.microsoft.com/office/powerpoint/2010/main" val="3492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7</a:t>
            </a:fld>
            <a:endParaRPr lang="fr-FR"/>
          </a:p>
        </p:txBody>
      </p:sp>
    </p:spTree>
    <p:extLst>
      <p:ext uri="{BB962C8B-B14F-4D97-AF65-F5344CB8AC3E}">
        <p14:creationId xmlns:p14="http://schemas.microsoft.com/office/powerpoint/2010/main" val="161019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8</a:t>
            </a:fld>
            <a:endParaRPr lang="fr-FR"/>
          </a:p>
        </p:txBody>
      </p:sp>
    </p:spTree>
    <p:extLst>
      <p:ext uri="{BB962C8B-B14F-4D97-AF65-F5344CB8AC3E}">
        <p14:creationId xmlns:p14="http://schemas.microsoft.com/office/powerpoint/2010/main" val="13161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9</a:t>
            </a:fld>
            <a:endParaRPr lang="fr-FR"/>
          </a:p>
        </p:txBody>
      </p:sp>
    </p:spTree>
    <p:extLst>
      <p:ext uri="{BB962C8B-B14F-4D97-AF65-F5344CB8AC3E}">
        <p14:creationId xmlns:p14="http://schemas.microsoft.com/office/powerpoint/2010/main" val="346900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24/04/2023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11</a:t>
            </a:fld>
            <a:endParaRPr lang="fr-FR"/>
          </a:p>
        </p:txBody>
      </p:sp>
    </p:spTree>
    <p:extLst>
      <p:ext uri="{BB962C8B-B14F-4D97-AF65-F5344CB8AC3E}">
        <p14:creationId xmlns:p14="http://schemas.microsoft.com/office/powerpoint/2010/main" val="23910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hasCustomPrompt="1"/>
          </p:nvPr>
        </p:nvSpPr>
        <p:spPr>
          <a:xfrm>
            <a:off x="903288" y="1215007"/>
            <a:ext cx="8421687" cy="2038556"/>
          </a:xfrm>
          <a:prstGeom prst="rect">
            <a:avLst/>
          </a:prstGeom>
        </p:spPr>
        <p:txBody>
          <a:bodyPr anchor="b" anchorCtr="0"/>
          <a:lstStyle>
            <a:lvl1pPr marL="0" indent="0">
              <a:buNone/>
              <a:defRPr sz="5000" b="1" cap="all" baseline="0">
                <a:solidFill>
                  <a:schemeClr val="bg1"/>
                </a:solidFill>
                <a:latin typeface="Times New Roman" panose="02020603050405020304" pitchFamily="18" charset="0"/>
                <a:cs typeface="Times New Roman" panose="02020603050405020304" pitchFamily="18" charset="0"/>
              </a:defRPr>
            </a:lvl1pPr>
          </a:lstStyle>
          <a:p>
            <a:r>
              <a:rPr lang="fr-FR" dirty="0"/>
              <a:t>TITRE DE</a:t>
            </a:r>
            <a:br>
              <a:rPr lang="fr-FR" dirty="0"/>
            </a:br>
            <a:r>
              <a:rPr lang="fr-FR" dirty="0"/>
              <a:t>LA PRÉSENTATION</a:t>
            </a:r>
            <a:br>
              <a:rPr lang="fr-FR" dirty="0"/>
            </a:br>
            <a:r>
              <a:rPr lang="fr-FR" dirty="0"/>
              <a:t>SUR 1 À 3 LIGNES</a:t>
            </a:r>
            <a:endParaRPr lang="en-US" dirty="0"/>
          </a:p>
        </p:txBody>
      </p:sp>
      <p:sp>
        <p:nvSpPr>
          <p:cNvPr id="17" name="Espace réservé du texte 13"/>
          <p:cNvSpPr>
            <a:spLocks noGrp="1"/>
          </p:cNvSpPr>
          <p:nvPr>
            <p:ph type="body" sz="quarter" idx="11" hasCustomPrompt="1"/>
          </p:nvPr>
        </p:nvSpPr>
        <p:spPr>
          <a:xfrm>
            <a:off x="903288" y="3416083"/>
            <a:ext cx="8421687" cy="661887"/>
          </a:xfrm>
          <a:prstGeom prst="rect">
            <a:avLst/>
          </a:prstGeom>
        </p:spPr>
        <p:txBody>
          <a:bodyPr/>
          <a:lstStyle>
            <a:lvl1pPr marL="0" indent="0">
              <a:buNone/>
              <a:defRPr sz="2800" cap="all" baseline="0">
                <a:solidFill>
                  <a:srgbClr val="F59E33"/>
                </a:solidFill>
                <a:latin typeface="Arial" panose="020B0604020202020204" pitchFamily="34" charset="0"/>
                <a:cs typeface="Arial" panose="020B0604020202020204" pitchFamily="34" charset="0"/>
              </a:defRPr>
            </a:lvl1pPr>
          </a:lstStyle>
          <a:p>
            <a:r>
              <a:rPr lang="fr-FR" dirty="0"/>
              <a:t>SOUS-TITRE SUR 1 LIGNE</a:t>
            </a:r>
          </a:p>
        </p:txBody>
      </p:sp>
      <p:sp>
        <p:nvSpPr>
          <p:cNvPr id="18" name="Espace réservé du texte 13"/>
          <p:cNvSpPr>
            <a:spLocks noGrp="1"/>
          </p:cNvSpPr>
          <p:nvPr>
            <p:ph type="body" sz="quarter" idx="12" hasCustomPrompt="1"/>
          </p:nvPr>
        </p:nvSpPr>
        <p:spPr>
          <a:xfrm>
            <a:off x="903287" y="5718898"/>
            <a:ext cx="7666555" cy="277865"/>
          </a:xfrm>
          <a:prstGeom prst="rect">
            <a:avLst/>
          </a:prstGeom>
        </p:spPr>
        <p:txBody>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fr-FR" dirty="0"/>
              <a:t>PRÉNOM NOM</a:t>
            </a:r>
          </a:p>
        </p:txBody>
      </p:sp>
      <p:sp>
        <p:nvSpPr>
          <p:cNvPr id="19" name="Espace réservé du texte 13"/>
          <p:cNvSpPr>
            <a:spLocks noGrp="1"/>
          </p:cNvSpPr>
          <p:nvPr>
            <p:ph type="body" sz="quarter" idx="13" hasCustomPrompt="1"/>
          </p:nvPr>
        </p:nvSpPr>
        <p:spPr>
          <a:xfrm>
            <a:off x="903287" y="5996763"/>
            <a:ext cx="7666555" cy="244549"/>
          </a:xfrm>
          <a:prstGeom prst="rect">
            <a:avLst/>
          </a:prstGeom>
        </p:spPr>
        <p:txBody>
          <a:bodyPr/>
          <a:lstStyle>
            <a:lvl1pPr marL="0" indent="0">
              <a:buNone/>
              <a:defRPr sz="1200" b="0" i="1" baseline="0">
                <a:solidFill>
                  <a:schemeClr val="bg1"/>
                </a:solidFill>
                <a:latin typeface="Arial" panose="020B0604020202020204" pitchFamily="34" charset="0"/>
                <a:cs typeface="Arial" panose="020B0604020202020204" pitchFamily="34" charset="0"/>
              </a:defRPr>
            </a:lvl1pPr>
          </a:lstStyle>
          <a:p>
            <a:r>
              <a:rPr lang="fr-FR" dirty="0"/>
              <a:t>Titre au sein de la FBF</a:t>
            </a:r>
          </a:p>
        </p:txBody>
      </p:sp>
      <p:sp>
        <p:nvSpPr>
          <p:cNvPr id="20" name="Espace réservé du texte 13"/>
          <p:cNvSpPr>
            <a:spLocks noGrp="1"/>
          </p:cNvSpPr>
          <p:nvPr>
            <p:ph type="body" sz="quarter" idx="14" hasCustomPrompt="1"/>
          </p:nvPr>
        </p:nvSpPr>
        <p:spPr>
          <a:xfrm>
            <a:off x="903287" y="6853411"/>
            <a:ext cx="7666555" cy="344558"/>
          </a:xfrm>
          <a:prstGeom prst="rect">
            <a:avLst/>
          </a:prstGeom>
        </p:spPr>
        <p:txBody>
          <a:bodyPr/>
          <a:lstStyle>
            <a:lvl1pPr marL="0" indent="0">
              <a:buNone/>
              <a:defRPr sz="1200" b="0" i="0" baseline="0">
                <a:solidFill>
                  <a:schemeClr val="bg1"/>
                </a:solidFill>
                <a:latin typeface="Arial" panose="020B0604020202020204" pitchFamily="34" charset="0"/>
                <a:cs typeface="Arial" panose="020B0604020202020204" pitchFamily="34" charset="0"/>
              </a:defRPr>
            </a:lvl1pPr>
          </a:lstStyle>
          <a:p>
            <a:r>
              <a:rPr lang="fr-FR" dirty="0"/>
              <a:t>Date</a:t>
            </a:r>
          </a:p>
        </p:txBody>
      </p:sp>
    </p:spTree>
    <p:extLst>
      <p:ext uri="{BB962C8B-B14F-4D97-AF65-F5344CB8AC3E}">
        <p14:creationId xmlns:p14="http://schemas.microsoft.com/office/powerpoint/2010/main" val="82903683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2717265" y="3045573"/>
            <a:ext cx="8360474" cy="1460500"/>
          </a:xfrm>
          <a:prstGeom prst="rect">
            <a:avLst/>
          </a:prstGeom>
        </p:spPr>
        <p:txBody>
          <a:bodyPr anchor="ctr" anchorCtr="0"/>
          <a:lstStyle>
            <a:lvl1pPr marL="0" indent="0">
              <a:buNone/>
              <a:defRPr sz="3600" cap="all" baseline="0">
                <a:solidFill>
                  <a:schemeClr val="bg1"/>
                </a:solidFill>
                <a:latin typeface="Arial" panose="020B0604020202020204" pitchFamily="34" charset="0"/>
                <a:cs typeface="Arial" panose="020B0604020202020204" pitchFamily="34"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TITRE PREMIÈRE PARTIE</a:t>
            </a:r>
          </a:p>
          <a:p>
            <a:pPr lvl="0"/>
            <a:r>
              <a:rPr lang="fr-FR" dirty="0"/>
              <a:t>SUR UNE OU DEUX LIGNES</a:t>
            </a:r>
          </a:p>
        </p:txBody>
      </p:sp>
      <p:sp>
        <p:nvSpPr>
          <p:cNvPr id="8" name="Espace réservé du texte 2"/>
          <p:cNvSpPr>
            <a:spLocks noGrp="1"/>
          </p:cNvSpPr>
          <p:nvPr>
            <p:ph type="body" idx="12" hasCustomPrompt="1"/>
          </p:nvPr>
        </p:nvSpPr>
        <p:spPr>
          <a:xfrm>
            <a:off x="308344" y="3045573"/>
            <a:ext cx="2275369" cy="1460500"/>
          </a:xfrm>
          <a:prstGeom prst="rect">
            <a:avLst/>
          </a:prstGeom>
        </p:spPr>
        <p:txBody>
          <a:bodyPr anchor="ctr" anchorCtr="0"/>
          <a:lstStyle>
            <a:lvl1pPr marL="0" indent="0" algn="r">
              <a:buNone/>
              <a:defRPr sz="10500" b="1" cap="all" baseline="0">
                <a:solidFill>
                  <a:schemeClr val="bg1"/>
                </a:solidFill>
                <a:latin typeface="Times New Roman" panose="02020603050405020304" pitchFamily="18" charset="0"/>
                <a:cs typeface="Times New Roman" panose="02020603050405020304" pitchFamily="18"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I</a:t>
            </a:r>
          </a:p>
        </p:txBody>
      </p:sp>
    </p:spTree>
    <p:extLst>
      <p:ext uri="{BB962C8B-B14F-4D97-AF65-F5344CB8AC3E}">
        <p14:creationId xmlns:p14="http://schemas.microsoft.com/office/powerpoint/2010/main" val="25931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2717265" y="3045573"/>
            <a:ext cx="8360474" cy="1460500"/>
          </a:xfrm>
          <a:prstGeom prst="rect">
            <a:avLst/>
          </a:prstGeom>
        </p:spPr>
        <p:txBody>
          <a:bodyPr anchor="ctr" anchorCtr="0"/>
          <a:lstStyle>
            <a:lvl1pPr marL="0" indent="0">
              <a:buNone/>
              <a:defRPr sz="3600" cap="all" baseline="0">
                <a:solidFill>
                  <a:schemeClr val="bg1"/>
                </a:solidFill>
                <a:latin typeface="Arial" panose="020B0604020202020204" pitchFamily="34" charset="0"/>
                <a:cs typeface="Arial" panose="020B0604020202020204" pitchFamily="34"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TITRE PREMIÈRE PARTIE</a:t>
            </a:r>
          </a:p>
          <a:p>
            <a:pPr lvl="0"/>
            <a:r>
              <a:rPr lang="fr-FR" dirty="0"/>
              <a:t>SUR UNE OU DEUX LIGNES</a:t>
            </a:r>
          </a:p>
        </p:txBody>
      </p:sp>
      <p:sp>
        <p:nvSpPr>
          <p:cNvPr id="8" name="Espace réservé du texte 2"/>
          <p:cNvSpPr>
            <a:spLocks noGrp="1"/>
          </p:cNvSpPr>
          <p:nvPr>
            <p:ph type="body" idx="12" hasCustomPrompt="1"/>
          </p:nvPr>
        </p:nvSpPr>
        <p:spPr>
          <a:xfrm>
            <a:off x="308344" y="3045573"/>
            <a:ext cx="2275369" cy="1460500"/>
          </a:xfrm>
          <a:prstGeom prst="rect">
            <a:avLst/>
          </a:prstGeom>
        </p:spPr>
        <p:txBody>
          <a:bodyPr anchor="ctr" anchorCtr="0"/>
          <a:lstStyle>
            <a:lvl1pPr marL="0" indent="0" algn="r">
              <a:buNone/>
              <a:defRPr sz="10500" b="1" cap="all" baseline="0">
                <a:solidFill>
                  <a:schemeClr val="bg1"/>
                </a:solidFill>
                <a:latin typeface="Times New Roman" panose="02020603050405020304" pitchFamily="18" charset="0"/>
                <a:cs typeface="Times New Roman" panose="02020603050405020304" pitchFamily="18"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I</a:t>
            </a:r>
          </a:p>
        </p:txBody>
      </p:sp>
    </p:spTree>
    <p:extLst>
      <p:ext uri="{BB962C8B-B14F-4D97-AF65-F5344CB8AC3E}">
        <p14:creationId xmlns:p14="http://schemas.microsoft.com/office/powerpoint/2010/main" val="38307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b="0" cap="all" baseline="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109561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044" y="675340"/>
            <a:ext cx="4309792" cy="690755"/>
          </a:xfrm>
          <a:prstGeom prst="rect">
            <a:avLst/>
          </a:prstGeom>
        </p:spPr>
        <p:txBody>
          <a:bodyPr anchor="t" anchorCtr="0">
            <a:normAutofit/>
          </a:bodyPr>
          <a:lstStyle>
            <a:lvl1pPr algn="l">
              <a:defRPr sz="4000" b="1" cap="all" baseline="0">
                <a:solidFill>
                  <a:srgbClr val="D70365"/>
                </a:solidFill>
                <a:latin typeface="Times New Roman" panose="02020603050405020304" pitchFamily="18" charset="0"/>
                <a:cs typeface="Times New Roman" panose="02020603050405020304" pitchFamily="18" charset="0"/>
              </a:defRPr>
            </a:lvl1pPr>
          </a:lstStyle>
          <a:p>
            <a:r>
              <a:rPr lang="fr-FR" dirty="0"/>
              <a:t>SOMMAIRE</a:t>
            </a:r>
            <a:endParaRPr lang="en-US" dirty="0"/>
          </a:p>
        </p:txBody>
      </p:sp>
      <p:sp>
        <p:nvSpPr>
          <p:cNvPr id="3" name="Espace réservé du texte 2"/>
          <p:cNvSpPr>
            <a:spLocks noGrp="1"/>
          </p:cNvSpPr>
          <p:nvPr>
            <p:ph type="body" sz="quarter" idx="20" hasCustomPrompt="1"/>
          </p:nvPr>
        </p:nvSpPr>
        <p:spPr>
          <a:xfrm>
            <a:off x="1837867" y="2276884"/>
            <a:ext cx="9530566" cy="1428342"/>
          </a:xfrm>
          <a:prstGeom prst="rect">
            <a:avLst/>
          </a:prstGeom>
        </p:spPr>
        <p:txBody>
          <a:bodyPr/>
          <a:lstStyle>
            <a:lvl1pPr marL="333356" indent="-333356">
              <a:buClr>
                <a:srgbClr val="D70365"/>
              </a:buClr>
              <a:buFont typeface="+mj-lt"/>
              <a:buAutoNum type="romanUcPeriod"/>
              <a:defRPr sz="2400" cap="all" baseline="0">
                <a:solidFill>
                  <a:srgbClr val="D70365"/>
                </a:solidFill>
                <a:latin typeface="Arial" panose="020B0604020202020204" pitchFamily="34" charset="0"/>
              </a:defRPr>
            </a:lvl1pPr>
            <a:lvl2pPr marL="714334" indent="-371454">
              <a:buClr>
                <a:srgbClr val="EB6025"/>
              </a:buClr>
              <a:buFont typeface="+mj-lt"/>
              <a:buAutoNum type="arabicPeriod"/>
              <a:defRPr sz="1800" baseline="0">
                <a:solidFill>
                  <a:srgbClr val="EB6025"/>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dirty="0"/>
              <a:t>Titre niveau 1</a:t>
            </a:r>
          </a:p>
          <a:p>
            <a:pPr lvl="1"/>
            <a:r>
              <a:rPr lang="fr-FR" dirty="0"/>
              <a:t>Titre niveau 2</a:t>
            </a:r>
          </a:p>
          <a:p>
            <a:pPr lvl="2"/>
            <a:r>
              <a:rPr lang="fr-FR" dirty="0"/>
              <a:t>Titre niveau 3</a:t>
            </a:r>
          </a:p>
          <a:p>
            <a:pPr lvl="2"/>
            <a:endParaRPr lang="fr-FR" dirty="0"/>
          </a:p>
          <a:p>
            <a:pPr lvl="3"/>
            <a:endParaRPr lang="fr-FR" dirty="0"/>
          </a:p>
        </p:txBody>
      </p:sp>
      <p:sp>
        <p:nvSpPr>
          <p:cNvPr id="22" name="Espace réservé du texte 2"/>
          <p:cNvSpPr>
            <a:spLocks noGrp="1"/>
          </p:cNvSpPr>
          <p:nvPr>
            <p:ph type="body" sz="quarter" idx="21" hasCustomPrompt="1"/>
          </p:nvPr>
        </p:nvSpPr>
        <p:spPr>
          <a:xfrm>
            <a:off x="1837867" y="3785053"/>
            <a:ext cx="9530566" cy="1428342"/>
          </a:xfrm>
          <a:prstGeom prst="rect">
            <a:avLst/>
          </a:prstGeom>
        </p:spPr>
        <p:txBody>
          <a:bodyPr/>
          <a:lstStyle>
            <a:lvl1pPr marL="333356" indent="-333356">
              <a:buClr>
                <a:srgbClr val="D70365"/>
              </a:buClr>
              <a:buFont typeface="+mj-lt"/>
              <a:buAutoNum type="romanUcPeriod"/>
              <a:defRPr sz="2400" cap="all" baseline="0">
                <a:solidFill>
                  <a:srgbClr val="D70365"/>
                </a:solidFill>
                <a:latin typeface="Arial" panose="020B0604020202020204" pitchFamily="34" charset="0"/>
              </a:defRPr>
            </a:lvl1pPr>
            <a:lvl2pPr marL="714334" indent="-371454">
              <a:buClr>
                <a:srgbClr val="EB6025"/>
              </a:buClr>
              <a:buFont typeface="+mj-lt"/>
              <a:buAutoNum type="arabicPeriod"/>
              <a:defRPr sz="1800" baseline="0">
                <a:solidFill>
                  <a:srgbClr val="EB6025"/>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dirty="0"/>
              <a:t>Titre niveau 1</a:t>
            </a:r>
          </a:p>
          <a:p>
            <a:pPr lvl="1"/>
            <a:r>
              <a:rPr lang="fr-FR" dirty="0"/>
              <a:t>Titre niveau 2</a:t>
            </a:r>
          </a:p>
          <a:p>
            <a:pPr lvl="2"/>
            <a:r>
              <a:rPr lang="fr-FR" dirty="0"/>
              <a:t>Titre niveau 3</a:t>
            </a:r>
          </a:p>
          <a:p>
            <a:pPr lvl="2"/>
            <a:endParaRPr lang="fr-FR" dirty="0"/>
          </a:p>
          <a:p>
            <a:pPr lvl="3"/>
            <a:endParaRPr lang="fr-FR" dirty="0"/>
          </a:p>
        </p:txBody>
      </p:sp>
      <p:sp>
        <p:nvSpPr>
          <p:cNvPr id="6" name="Espace réservé du texte 5"/>
          <p:cNvSpPr>
            <a:spLocks noGrp="1"/>
          </p:cNvSpPr>
          <p:nvPr>
            <p:ph type="body" sz="quarter" idx="22" hasCustomPrompt="1"/>
          </p:nvPr>
        </p:nvSpPr>
        <p:spPr>
          <a:xfrm>
            <a:off x="1837047" y="1759464"/>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lvl1pPr>
          </a:lstStyle>
          <a:p>
            <a:r>
              <a:rPr lang="fr-FR" dirty="0">
                <a:solidFill>
                  <a:srgbClr val="A2C748"/>
                </a:solidFill>
                <a:latin typeface="Arial" panose="020B0604020202020204" pitchFamily="34" charset="0"/>
                <a:cs typeface="Arial" panose="020B0604020202020204" pitchFamily="34" charset="0"/>
              </a:rPr>
              <a:t>INTRODUCTION</a:t>
            </a:r>
          </a:p>
        </p:txBody>
      </p:sp>
      <p:sp>
        <p:nvSpPr>
          <p:cNvPr id="17" name="Espace réservé du texte 5"/>
          <p:cNvSpPr>
            <a:spLocks noGrp="1"/>
          </p:cNvSpPr>
          <p:nvPr>
            <p:ph type="body" sz="quarter" idx="23" hasCustomPrompt="1"/>
          </p:nvPr>
        </p:nvSpPr>
        <p:spPr>
          <a:xfrm>
            <a:off x="1837047" y="5378078"/>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A2C748"/>
                </a:solidFill>
              </a:defRPr>
            </a:lvl1pPr>
          </a:lstStyle>
          <a:p>
            <a:r>
              <a:rPr lang="fr-FR" dirty="0">
                <a:solidFill>
                  <a:srgbClr val="A2C748"/>
                </a:solidFill>
                <a:latin typeface="Arial" panose="020B0604020202020204" pitchFamily="34" charset="0"/>
                <a:cs typeface="Arial" panose="020B0604020202020204" pitchFamily="34" charset="0"/>
              </a:rPr>
              <a:t>conclusion</a:t>
            </a:r>
          </a:p>
        </p:txBody>
      </p:sp>
      <p:sp>
        <p:nvSpPr>
          <p:cNvPr id="18" name="Espace réservé du texte 5"/>
          <p:cNvSpPr>
            <a:spLocks noGrp="1"/>
          </p:cNvSpPr>
          <p:nvPr>
            <p:ph type="body" sz="quarter" idx="24" hasCustomPrompt="1"/>
          </p:nvPr>
        </p:nvSpPr>
        <p:spPr>
          <a:xfrm>
            <a:off x="1837046" y="5818617"/>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A2C748"/>
                </a:solidFill>
              </a:defRPr>
            </a:lvl1pPr>
          </a:lstStyle>
          <a:p>
            <a:r>
              <a:rPr lang="fr-FR" dirty="0">
                <a:solidFill>
                  <a:srgbClr val="A2C748"/>
                </a:solidFill>
                <a:latin typeface="Arial" panose="020B0604020202020204" pitchFamily="34" charset="0"/>
                <a:cs typeface="Arial" panose="020B0604020202020204" pitchFamily="34" charset="0"/>
              </a:rPr>
              <a:t>annexes</a:t>
            </a:r>
          </a:p>
        </p:txBody>
      </p:sp>
    </p:spTree>
    <p:extLst>
      <p:ext uri="{BB962C8B-B14F-4D97-AF65-F5344CB8AC3E}">
        <p14:creationId xmlns:p14="http://schemas.microsoft.com/office/powerpoint/2010/main" val="137509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3539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457174"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p:txBody>
      </p:sp>
      <p:sp>
        <p:nvSpPr>
          <p:cNvPr id="9"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
        <p:nvSpPr>
          <p:cNvPr id="19" name="Espace réservé du texte 18"/>
          <p:cNvSpPr>
            <a:spLocks noGrp="1"/>
          </p:cNvSpPr>
          <p:nvPr>
            <p:ph type="body" sz="quarter" idx="20" hasCustomPrompt="1"/>
          </p:nvPr>
        </p:nvSpPr>
        <p:spPr>
          <a:xfrm>
            <a:off x="1484663" y="2066928"/>
            <a:ext cx="10045408" cy="733425"/>
          </a:xfrm>
          <a:prstGeom prst="rect">
            <a:avLst/>
          </a:prstGeom>
        </p:spPr>
        <p:txBody>
          <a:bodyPr/>
          <a:lstStyle>
            <a:lvl1pPr marL="180965" indent="0">
              <a:lnSpc>
                <a:spcPct val="100000"/>
              </a:lnSpc>
              <a:spcBef>
                <a:spcPts val="600"/>
              </a:spcBef>
              <a:buNone/>
              <a:defRPr sz="1600" baseline="0">
                <a:solidFill>
                  <a:schemeClr val="bg1">
                    <a:lumMod val="50000"/>
                  </a:schemeClr>
                </a:solidFill>
                <a:latin typeface="Arial" panose="020B0604020202020204" pitchFamily="34" charset="0"/>
                <a:cs typeface="Arial" panose="020B0604020202020204" pitchFamily="34" charset="0"/>
              </a:defRPr>
            </a:lvl1pPr>
          </a:lstStyle>
          <a:p>
            <a:pPr lvl="0"/>
            <a:r>
              <a:rPr lang="fr-FR" dirty="0"/>
              <a:t>Texte normal Texte normal Texte normal Texte normal Texte normal Texte normal Texte normal Texte normal Texte normal Texte normal Texte normal Texte normal Texte normal Texte normal Texte normal Texte normal</a:t>
            </a:r>
          </a:p>
        </p:txBody>
      </p:sp>
      <p:sp>
        <p:nvSpPr>
          <p:cNvPr id="20" name="Espace réservé du texte 18"/>
          <p:cNvSpPr>
            <a:spLocks noGrp="1"/>
          </p:cNvSpPr>
          <p:nvPr>
            <p:ph type="body" sz="quarter" idx="21" hasCustomPrompt="1"/>
          </p:nvPr>
        </p:nvSpPr>
        <p:spPr>
          <a:xfrm>
            <a:off x="1484663" y="2876553"/>
            <a:ext cx="10045408" cy="733425"/>
          </a:xfrm>
          <a:prstGeom prst="rect">
            <a:avLst/>
          </a:prstGeom>
        </p:spPr>
        <p:txBody>
          <a:bodyPr/>
          <a:lstStyle>
            <a:lvl1pPr marL="180965" indent="0">
              <a:lnSpc>
                <a:spcPct val="100000"/>
              </a:lnSpc>
              <a:spcBef>
                <a:spcPts val="600"/>
              </a:spcBef>
              <a:buNone/>
              <a:defRPr sz="1600" b="1" baseline="0">
                <a:solidFill>
                  <a:srgbClr val="EB6025"/>
                </a:solidFill>
                <a:latin typeface="Arial" panose="020B0604020202020204" pitchFamily="34" charset="0"/>
                <a:cs typeface="Arial" panose="020B0604020202020204" pitchFamily="34" charset="0"/>
              </a:defRPr>
            </a:lvl1pPr>
          </a:lstStyle>
          <a:p>
            <a:pPr lvl="0"/>
            <a:r>
              <a:rPr lang="fr-FR" dirty="0"/>
              <a:t>Texte Gras Texte Gras Texte Gras Texte Gras Texte Gras Texte Gras Texte Gras</a:t>
            </a:r>
          </a:p>
        </p:txBody>
      </p:sp>
      <p:sp>
        <p:nvSpPr>
          <p:cNvPr id="10"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Tree>
    <p:extLst>
      <p:ext uri="{BB962C8B-B14F-4D97-AF65-F5344CB8AC3E}">
        <p14:creationId xmlns:p14="http://schemas.microsoft.com/office/powerpoint/2010/main" val="268138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b="0" cap="all" baseline="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18037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contenus + images">
    <p:spTree>
      <p:nvGrpSpPr>
        <p:cNvPr id="1" name=""/>
        <p:cNvGrpSpPr/>
        <p:nvPr/>
      </p:nvGrpSpPr>
      <p:grpSpPr>
        <a:xfrm>
          <a:off x="0" y="0"/>
          <a:ext cx="0" cy="0"/>
          <a:chOff x="0" y="0"/>
          <a:chExt cx="0" cy="0"/>
        </a:xfrm>
      </p:grpSpPr>
      <p:sp>
        <p:nvSpPr>
          <p:cNvPr id="4" name="Espace réservé pour une image  3"/>
          <p:cNvSpPr>
            <a:spLocks noGrp="1"/>
          </p:cNvSpPr>
          <p:nvPr>
            <p:ph type="pic" sz="quarter" idx="20"/>
          </p:nvPr>
        </p:nvSpPr>
        <p:spPr>
          <a:xfrm>
            <a:off x="7303576" y="1713011"/>
            <a:ext cx="4226495" cy="2659062"/>
          </a:xfrm>
          <a:prstGeom prst="rect">
            <a:avLst/>
          </a:prstGeom>
        </p:spPr>
        <p:txBody>
          <a:bodyPr/>
          <a:lstStyle>
            <a:lvl1pPr marL="0" indent="0">
              <a:buNone/>
              <a:defRPr sz="1400" b="0" i="1" baseline="0">
                <a:solidFill>
                  <a:srgbClr val="71777A"/>
                </a:solidFill>
                <a:latin typeface="Arial" panose="020B0604020202020204" pitchFamily="34" charset="0"/>
                <a:cs typeface="Arial" panose="020B0604020202020204" pitchFamily="34" charset="0"/>
              </a:defRPr>
            </a:lvl1pPr>
          </a:lstStyle>
          <a:p>
            <a:endParaRPr lang="fr-FR" dirty="0"/>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8" name="Espace réservé du texte 2"/>
          <p:cNvSpPr>
            <a:spLocks noGrp="1"/>
          </p:cNvSpPr>
          <p:nvPr>
            <p:ph type="body" sz="quarter" idx="18" hasCustomPrompt="1"/>
          </p:nvPr>
        </p:nvSpPr>
        <p:spPr>
          <a:xfrm>
            <a:off x="1484660" y="1713011"/>
            <a:ext cx="5383973"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8351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de contenus + graphiques">
    <p:spTree>
      <p:nvGrpSpPr>
        <p:cNvPr id="1" name=""/>
        <p:cNvGrpSpPr/>
        <p:nvPr/>
      </p:nvGrpSpPr>
      <p:grpSpPr>
        <a:xfrm>
          <a:off x="0" y="0"/>
          <a:ext cx="0" cy="0"/>
          <a:chOff x="0" y="0"/>
          <a:chExt cx="0" cy="0"/>
        </a:xfrm>
      </p:grpSpPr>
      <p:sp>
        <p:nvSpPr>
          <p:cNvPr id="6" name="Espace réservé du graphique 5"/>
          <p:cNvSpPr>
            <a:spLocks noGrp="1"/>
          </p:cNvSpPr>
          <p:nvPr>
            <p:ph type="chart" sz="quarter" idx="20"/>
          </p:nvPr>
        </p:nvSpPr>
        <p:spPr>
          <a:xfrm>
            <a:off x="1484663" y="3105153"/>
            <a:ext cx="9422808" cy="3305175"/>
          </a:xfrm>
          <a:prstGeom prst="rect">
            <a:avLst/>
          </a:prstGeom>
        </p:spPr>
        <p:txBody>
          <a:bodyPr/>
          <a:lstStyle>
            <a:lvl1pPr marL="0" indent="0">
              <a:buNone/>
              <a:defRPr sz="1400" b="0" i="1" baseline="0">
                <a:solidFill>
                  <a:srgbClr val="71777A"/>
                </a:solidFill>
                <a:latin typeface="Arial" panose="020B0604020202020204" pitchFamily="34" charset="0"/>
              </a:defRPr>
            </a:lvl1pPr>
          </a:lstStyle>
          <a:p>
            <a:endParaRPr lang="fr-FR" dirty="0"/>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8" name="Espace réservé du texte 2"/>
          <p:cNvSpPr>
            <a:spLocks noGrp="1"/>
          </p:cNvSpPr>
          <p:nvPr>
            <p:ph type="body" sz="quarter" idx="18" hasCustomPrompt="1"/>
          </p:nvPr>
        </p:nvSpPr>
        <p:spPr>
          <a:xfrm>
            <a:off x="1484660" y="1713011"/>
            <a:ext cx="9680230" cy="1179045"/>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33501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s vierge">
    <p:spTree>
      <p:nvGrpSpPr>
        <p:cNvPr id="1" name=""/>
        <p:cNvGrpSpPr/>
        <p:nvPr/>
      </p:nvGrpSpPr>
      <p:grpSpPr>
        <a:xfrm>
          <a:off x="0" y="0"/>
          <a:ext cx="0" cy="0"/>
          <a:chOff x="0" y="0"/>
          <a:chExt cx="0" cy="0"/>
        </a:xfrm>
      </p:grpSpPr>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2532272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
            <a:ext cx="12163647"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16218">
            <a:off x="8796986" y="983719"/>
            <a:ext cx="3849313" cy="4998184"/>
          </a:xfrm>
          <a:prstGeom prst="rect">
            <a:avLst/>
          </a:prstGeom>
        </p:spPr>
      </p:pic>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9195" y="6401858"/>
            <a:ext cx="2295828" cy="832003"/>
          </a:xfrm>
          <a:prstGeom prst="rect">
            <a:avLst/>
          </a:prstGeom>
        </p:spPr>
      </p:pic>
    </p:spTree>
    <p:extLst>
      <p:ext uri="{BB962C8B-B14F-4D97-AF65-F5344CB8AC3E}">
        <p14:creationId xmlns:p14="http://schemas.microsoft.com/office/powerpoint/2010/main" val="3844701027"/>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3"/>
            <a:ext cx="12163647"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rgbClr val="D70365"/>
                </a:solidFill>
                <a:latin typeface="Arial" panose="020B0604020202020204" pitchFamily="34" charset="0"/>
                <a:cs typeface="Arial" panose="020B0604020202020204" pitchFamily="34" charset="0"/>
              </a:rPr>
              <a:pPr/>
              <a:t>‹N°›</a:t>
            </a:fld>
            <a:endParaRPr lang="fr-FR" dirty="0">
              <a:solidFill>
                <a:srgbClr val="D70365"/>
              </a:solidFill>
              <a:latin typeface="Arial" panose="020B0604020202020204" pitchFamily="34" charset="0"/>
              <a:cs typeface="Arial" panose="020B0604020202020204" pitchFamily="34" charset="0"/>
            </a:endParaRPr>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0823" y="6761922"/>
            <a:ext cx="1358638" cy="492367"/>
          </a:xfrm>
          <a:prstGeom prst="rect">
            <a:avLst/>
          </a:prstGeom>
        </p:spPr>
      </p:pic>
    </p:spTree>
    <p:extLst>
      <p:ext uri="{BB962C8B-B14F-4D97-AF65-F5344CB8AC3E}">
        <p14:creationId xmlns:p14="http://schemas.microsoft.com/office/powerpoint/2010/main" val="304243475"/>
      </p:ext>
    </p:extLst>
  </p:cSld>
  <p:clrMap bg1="lt1" tx1="dk1" bg2="lt2" tx2="dk2" accent1="accent1" accent2="accent2" accent3="accent3" accent4="accent4" accent5="accent5" accent6="accent6" hlink="hlink" folHlink="folHlink"/>
  <p:sldLayoutIdLst>
    <p:sldLayoutId id="2147483678" r:id="rId1"/>
    <p:sldLayoutId id="2147483685" r:id="rId2"/>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flipH="1">
            <a:off x="12163647" y="3"/>
            <a:ext cx="1276128"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chemeClr val="bg1"/>
                </a:solidFill>
                <a:latin typeface="Arial" panose="020B0604020202020204" pitchFamily="34" charset="0"/>
                <a:cs typeface="Arial" panose="020B0604020202020204" pitchFamily="34" charset="0"/>
              </a:rPr>
              <a:pPr/>
              <a:t>‹N°›</a:t>
            </a:fld>
            <a:endParaRPr lang="fr-FR" dirty="0">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520822" y="6773549"/>
            <a:ext cx="1356232" cy="491496"/>
          </a:xfrm>
          <a:prstGeom prst="rect">
            <a:avLst/>
          </a:prstGeom>
        </p:spPr>
      </p:pic>
    </p:spTree>
    <p:extLst>
      <p:ext uri="{BB962C8B-B14F-4D97-AF65-F5344CB8AC3E}">
        <p14:creationId xmlns:p14="http://schemas.microsoft.com/office/powerpoint/2010/main" val="4272370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81" r:id="rId4"/>
    <p:sldLayoutId id="2147483682" r:id="rId5"/>
    <p:sldLayoutId id="2147483680" r:id="rId6"/>
    <p:sldLayoutId id="2147483686" r:id="rId7"/>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08873" y="2267557"/>
            <a:ext cx="9633577" cy="946041"/>
          </a:xfrm>
        </p:spPr>
        <p:txBody>
          <a:bodyPr/>
          <a:lstStyle/>
          <a:p>
            <a:r>
              <a:rPr lang="fr-FR" dirty="0"/>
              <a:t>L’Épargne des ménages :</a:t>
            </a:r>
          </a:p>
        </p:txBody>
      </p:sp>
      <p:sp>
        <p:nvSpPr>
          <p:cNvPr id="3" name="Espace réservé du texte 2"/>
          <p:cNvSpPr>
            <a:spLocks noGrp="1"/>
          </p:cNvSpPr>
          <p:nvPr>
            <p:ph type="body" sz="quarter" idx="11"/>
          </p:nvPr>
        </p:nvSpPr>
        <p:spPr>
          <a:xfrm>
            <a:off x="408873" y="3415773"/>
            <a:ext cx="8655382" cy="995496"/>
          </a:xfrm>
        </p:spPr>
        <p:txBody>
          <a:bodyPr/>
          <a:lstStyle/>
          <a:p>
            <a:r>
              <a:rPr lang="fr-FR" dirty="0"/>
              <a:t>un canal de financement de l’Économie</a:t>
            </a:r>
            <a:br>
              <a:rPr lang="fr-FR" dirty="0"/>
            </a:br>
            <a:endParaRPr lang="fr-FR" dirty="0"/>
          </a:p>
        </p:txBody>
      </p:sp>
      <p:sp>
        <p:nvSpPr>
          <p:cNvPr id="11" name="Espace réservé du texte 10"/>
          <p:cNvSpPr>
            <a:spLocks noGrp="1"/>
          </p:cNvSpPr>
          <p:nvPr>
            <p:ph type="body" sz="quarter" idx="14"/>
          </p:nvPr>
        </p:nvSpPr>
        <p:spPr>
          <a:xfrm>
            <a:off x="408873" y="6827531"/>
            <a:ext cx="7666555" cy="344558"/>
          </a:xfrm>
        </p:spPr>
        <p:txBody>
          <a:bodyPr/>
          <a:lstStyle/>
          <a:p>
            <a:r>
              <a:rPr lang="fr-FR" sz="1800" dirty="0"/>
              <a:t>Avril 2023</a:t>
            </a:r>
          </a:p>
        </p:txBody>
      </p:sp>
      <p:sp>
        <p:nvSpPr>
          <p:cNvPr id="5" name="Espace réservé du texte 10">
            <a:extLst>
              <a:ext uri="{FF2B5EF4-FFF2-40B4-BE49-F238E27FC236}">
                <a16:creationId xmlns:a16="http://schemas.microsoft.com/office/drawing/2014/main" id="{C1BD9203-D1E1-485C-BC3D-91E8C7A5DD46}"/>
              </a:ext>
            </a:extLst>
          </p:cNvPr>
          <p:cNvSpPr txBox="1">
            <a:spLocks/>
          </p:cNvSpPr>
          <p:nvPr/>
        </p:nvSpPr>
        <p:spPr>
          <a:xfrm>
            <a:off x="408873" y="6117290"/>
            <a:ext cx="7666555" cy="344558"/>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200" b="0" i="0" kern="1200" baseline="0">
                <a:solidFill>
                  <a:schemeClr val="bg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800" i="1" dirty="0"/>
              <a:t>Études économiques</a:t>
            </a:r>
          </a:p>
        </p:txBody>
      </p:sp>
    </p:spTree>
    <p:extLst>
      <p:ext uri="{BB962C8B-B14F-4D97-AF65-F5344CB8AC3E}">
        <p14:creationId xmlns:p14="http://schemas.microsoft.com/office/powerpoint/2010/main" val="11174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4" y="3045573"/>
            <a:ext cx="9342463" cy="1460500"/>
          </a:xfrm>
        </p:spPr>
        <p:txBody>
          <a:bodyPr/>
          <a:lstStyle/>
          <a:p>
            <a:r>
              <a:rPr lang="fr-FR" sz="5000" cap="none" dirty="0"/>
              <a:t>Situation de l’épargne réglementée </a:t>
            </a:r>
            <a:endParaRPr lang="fr-FR" sz="5000" dirty="0"/>
          </a:p>
        </p:txBody>
      </p:sp>
      <p:sp>
        <p:nvSpPr>
          <p:cNvPr id="3" name="Espace réservé du texte 2"/>
          <p:cNvSpPr>
            <a:spLocks noGrp="1"/>
          </p:cNvSpPr>
          <p:nvPr>
            <p:ph type="body" idx="12"/>
          </p:nvPr>
        </p:nvSpPr>
        <p:spPr/>
        <p:txBody>
          <a:bodyPr/>
          <a:lstStyle/>
          <a:p>
            <a:r>
              <a:rPr lang="fr-FR" dirty="0"/>
              <a:t>II</a:t>
            </a:r>
          </a:p>
        </p:txBody>
      </p:sp>
    </p:spTree>
    <p:extLst>
      <p:ext uri="{BB962C8B-B14F-4D97-AF65-F5344CB8AC3E}">
        <p14:creationId xmlns:p14="http://schemas.microsoft.com/office/powerpoint/2010/main" val="29500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868047" y="1305551"/>
            <a:ext cx="10307953" cy="1379789"/>
          </a:xfrm>
        </p:spPr>
        <p:txBody>
          <a:bodyPr/>
          <a:lstStyle/>
          <a:p>
            <a:pPr marL="266685" lvl="1" indent="0" algn="just">
              <a:lnSpc>
                <a:spcPct val="100000"/>
              </a:lnSpc>
              <a:buNone/>
            </a:pPr>
            <a:r>
              <a:rPr lang="fr-FR" b="1" spc="-5" dirty="0"/>
              <a:t>L’épargne réglementée représente une part importante de l’épargne financière des ménages et des ressources bancaires. A la fin du </a:t>
            </a:r>
            <a:r>
              <a:rPr lang="fr-FR" b="1" spc="-5" dirty="0">
                <a:solidFill>
                  <a:srgbClr val="D70365"/>
                </a:solidFill>
              </a:rPr>
              <a:t>T3 2022</a:t>
            </a:r>
            <a:r>
              <a:rPr lang="fr-FR" b="1" spc="-5" dirty="0"/>
              <a:t>, l’</a:t>
            </a:r>
            <a:r>
              <a:rPr lang="fr-FR" b="1" spc="-5" dirty="0">
                <a:solidFill>
                  <a:srgbClr val="A2C748"/>
                </a:solidFill>
              </a:rPr>
              <a:t>épargne réglementée </a:t>
            </a:r>
            <a:r>
              <a:rPr lang="fr-FR" b="1" spc="-5" dirty="0"/>
              <a:t>des ménages atteint </a:t>
            </a:r>
            <a:r>
              <a:rPr lang="fr-FR" b="1" spc="-5" dirty="0">
                <a:solidFill>
                  <a:srgbClr val="D70365"/>
                </a:solidFill>
              </a:rPr>
              <a:t>862 milliards </a:t>
            </a:r>
            <a:r>
              <a:rPr lang="fr-FR" b="1" spc="-5" dirty="0"/>
              <a:t>(soit </a:t>
            </a:r>
            <a:r>
              <a:rPr lang="fr-FR" b="1" spc="-5" dirty="0">
                <a:solidFill>
                  <a:srgbClr val="D70365"/>
                </a:solidFill>
              </a:rPr>
              <a:t>15%</a:t>
            </a:r>
            <a:r>
              <a:rPr lang="fr-FR" b="1" spc="-5" dirty="0"/>
              <a:t> du </a:t>
            </a:r>
            <a:r>
              <a:rPr lang="fr-FR" b="1" spc="-5" dirty="0">
                <a:solidFill>
                  <a:srgbClr val="A2C748"/>
                </a:solidFill>
              </a:rPr>
              <a:t>patrimoine financier des Français</a:t>
            </a:r>
            <a:r>
              <a:rPr lang="fr-FR" b="1" spc="-5" dirty="0"/>
              <a:t>).</a:t>
            </a:r>
          </a:p>
          <a:p>
            <a:pPr marL="266685" lvl="1" indent="0" algn="just">
              <a:lnSpc>
                <a:spcPct val="100000"/>
              </a:lnSpc>
              <a:buNone/>
            </a:pPr>
            <a:r>
              <a:rPr lang="fr-FR" sz="1200" i="1" spc="-5" dirty="0"/>
              <a:t>Source: Banque de France</a:t>
            </a:r>
          </a:p>
        </p:txBody>
      </p:sp>
      <p:sp>
        <p:nvSpPr>
          <p:cNvPr id="18" name="ZoneTexte 17"/>
          <p:cNvSpPr txBox="1"/>
          <p:nvPr/>
        </p:nvSpPr>
        <p:spPr>
          <a:xfrm>
            <a:off x="136566" y="2715693"/>
            <a:ext cx="5281257"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Evolution de l’encours trimestriel de l’épargne réglementée</a:t>
            </a:r>
          </a:p>
          <a:p>
            <a:pPr algn="just"/>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1779564988"/>
              </p:ext>
            </p:extLst>
          </p:nvPr>
        </p:nvGraphicFramePr>
        <p:xfrm>
          <a:off x="6022023" y="3487772"/>
          <a:ext cx="6715781" cy="3396545"/>
        </p:xfrm>
        <a:graphic>
          <a:graphicData uri="http://schemas.openxmlformats.org/drawingml/2006/table">
            <a:tbl>
              <a:tblPr firstRow="1" bandRow="1">
                <a:tableStyleId>{5C22544A-7EE6-4342-B048-85BDC9FD1C3A}</a:tableStyleId>
              </a:tblPr>
              <a:tblGrid>
                <a:gridCol w="1398541">
                  <a:extLst>
                    <a:ext uri="{9D8B030D-6E8A-4147-A177-3AD203B41FA5}">
                      <a16:colId xmlns:a16="http://schemas.microsoft.com/office/drawing/2014/main" val="20000"/>
                    </a:ext>
                  </a:extLst>
                </a:gridCol>
                <a:gridCol w="1358246">
                  <a:extLst>
                    <a:ext uri="{9D8B030D-6E8A-4147-A177-3AD203B41FA5}">
                      <a16:colId xmlns:a16="http://schemas.microsoft.com/office/drawing/2014/main" val="20001"/>
                    </a:ext>
                  </a:extLst>
                </a:gridCol>
                <a:gridCol w="1308675">
                  <a:extLst>
                    <a:ext uri="{9D8B030D-6E8A-4147-A177-3AD203B41FA5}">
                      <a16:colId xmlns:a16="http://schemas.microsoft.com/office/drawing/2014/main" val="20002"/>
                    </a:ext>
                  </a:extLst>
                </a:gridCol>
                <a:gridCol w="1337286">
                  <a:extLst>
                    <a:ext uri="{9D8B030D-6E8A-4147-A177-3AD203B41FA5}">
                      <a16:colId xmlns:a16="http://schemas.microsoft.com/office/drawing/2014/main" val="20003"/>
                    </a:ext>
                  </a:extLst>
                </a:gridCol>
                <a:gridCol w="1313033">
                  <a:extLst>
                    <a:ext uri="{9D8B030D-6E8A-4147-A177-3AD203B41FA5}">
                      <a16:colId xmlns:a16="http://schemas.microsoft.com/office/drawing/2014/main" val="20004"/>
                    </a:ext>
                  </a:extLst>
                </a:gridCol>
              </a:tblGrid>
              <a:tr h="356278">
                <a:tc>
                  <a:txBody>
                    <a:bodyPr/>
                    <a:lstStyle/>
                    <a:p>
                      <a:pPr algn="ctr"/>
                      <a:endParaRPr lang="fr-FR" sz="1600" dirty="0"/>
                    </a:p>
                  </a:txBody>
                  <a:tcPr anchor="ctr">
                    <a:solidFill>
                      <a:srgbClr val="D70365"/>
                    </a:solidFill>
                  </a:tcPr>
                </a:tc>
                <a:tc>
                  <a:txBody>
                    <a:bodyPr/>
                    <a:lstStyle/>
                    <a:p>
                      <a:pPr algn="ctr"/>
                      <a:r>
                        <a:rPr lang="fr-FR" sz="1600" dirty="0"/>
                        <a:t>Livret A</a:t>
                      </a:r>
                    </a:p>
                  </a:txBody>
                  <a:tcPr anchor="ctr">
                    <a:solidFill>
                      <a:srgbClr val="D70365"/>
                    </a:solidFill>
                  </a:tcPr>
                </a:tc>
                <a:tc>
                  <a:txBody>
                    <a:bodyPr/>
                    <a:lstStyle/>
                    <a:p>
                      <a:pPr algn="ctr"/>
                      <a:r>
                        <a:rPr lang="fr-FR" sz="1600" dirty="0"/>
                        <a:t>LDDS</a:t>
                      </a:r>
                    </a:p>
                  </a:txBody>
                  <a:tcPr anchor="ctr">
                    <a:solidFill>
                      <a:srgbClr val="D70365"/>
                    </a:solidFill>
                  </a:tcPr>
                </a:tc>
                <a:tc>
                  <a:txBody>
                    <a:bodyPr/>
                    <a:lstStyle/>
                    <a:p>
                      <a:pPr algn="ctr"/>
                      <a:r>
                        <a:rPr lang="fr-FR" sz="1600" dirty="0"/>
                        <a:t>PEL</a:t>
                      </a:r>
                    </a:p>
                  </a:txBody>
                  <a:tcPr anchor="ctr">
                    <a:solidFill>
                      <a:srgbClr val="D70365"/>
                    </a:solidFill>
                  </a:tcPr>
                </a:tc>
                <a:tc>
                  <a:txBody>
                    <a:bodyPr/>
                    <a:lstStyle/>
                    <a:p>
                      <a:pPr algn="ctr"/>
                      <a:r>
                        <a:rPr lang="fr-FR" sz="1600" dirty="0"/>
                        <a:t>LEP</a:t>
                      </a:r>
                    </a:p>
                  </a:txBody>
                  <a:tcPr anchor="ctr">
                    <a:solidFill>
                      <a:srgbClr val="D70365"/>
                    </a:solidFill>
                  </a:tcPr>
                </a:tc>
                <a:extLst>
                  <a:ext uri="{0D108BD9-81ED-4DB2-BD59-A6C34878D82A}">
                    <a16:rowId xmlns:a16="http://schemas.microsoft.com/office/drawing/2014/main" val="10000"/>
                  </a:ext>
                </a:extLst>
              </a:tr>
              <a:tr h="564108">
                <a:tc>
                  <a:txBody>
                    <a:bodyPr/>
                    <a:lstStyle/>
                    <a:p>
                      <a:pPr algn="ctr"/>
                      <a:r>
                        <a:rPr lang="fr-FR" sz="1400">
                          <a:solidFill>
                            <a:schemeClr val="tx1"/>
                          </a:solidFill>
                        </a:rPr>
                        <a:t>Nombre</a:t>
                      </a:r>
                      <a:endParaRPr lang="fr-FR" sz="1400" dirty="0">
                        <a:solidFill>
                          <a:schemeClr val="tx1"/>
                        </a:solidFill>
                      </a:endParaRPr>
                    </a:p>
                    <a:p>
                      <a:pPr algn="ctr"/>
                      <a:r>
                        <a:rPr lang="fr-FR" sz="1400" dirty="0">
                          <a:solidFill>
                            <a:schemeClr val="tx1"/>
                          </a:solidFill>
                        </a:rPr>
                        <a:t>(en</a:t>
                      </a:r>
                      <a:r>
                        <a:rPr lang="fr-FR" sz="1400" baseline="0" dirty="0">
                          <a:solidFill>
                            <a:schemeClr val="tx1"/>
                          </a:solidFill>
                        </a:rPr>
                        <a:t> millions)¹</a:t>
                      </a:r>
                      <a:endParaRPr lang="fr-FR" sz="1400" dirty="0">
                        <a:solidFill>
                          <a:schemeClr val="tx1"/>
                        </a:solidFill>
                      </a:endParaRPr>
                    </a:p>
                  </a:txBody>
                  <a:tcPr anchor="ctr"/>
                </a:tc>
                <a:tc>
                  <a:txBody>
                    <a:bodyPr/>
                    <a:lstStyle/>
                    <a:p>
                      <a:pPr algn="ctr"/>
                      <a:r>
                        <a:rPr lang="fr-FR" sz="1400" dirty="0">
                          <a:solidFill>
                            <a:schemeClr val="tx1">
                              <a:lumMod val="95000"/>
                              <a:lumOff val="5000"/>
                            </a:schemeClr>
                          </a:solidFill>
                        </a:rPr>
                        <a:t>55,7</a:t>
                      </a:r>
                    </a:p>
                  </a:txBody>
                  <a:tcPr anchor="ctr"/>
                </a:tc>
                <a:tc>
                  <a:txBody>
                    <a:bodyPr/>
                    <a:lstStyle/>
                    <a:p>
                      <a:pPr algn="ctr"/>
                      <a:r>
                        <a:rPr lang="fr-FR" sz="1400" dirty="0">
                          <a:solidFill>
                            <a:schemeClr val="tx1">
                              <a:lumMod val="95000"/>
                              <a:lumOff val="5000"/>
                            </a:schemeClr>
                          </a:solidFill>
                        </a:rPr>
                        <a:t>24,5</a:t>
                      </a:r>
                    </a:p>
                  </a:txBody>
                  <a:tcPr anchor="ctr"/>
                </a:tc>
                <a:tc>
                  <a:txBody>
                    <a:bodyPr/>
                    <a:lstStyle/>
                    <a:p>
                      <a:pPr algn="ctr"/>
                      <a:r>
                        <a:rPr lang="fr-FR" sz="1400" dirty="0">
                          <a:solidFill>
                            <a:schemeClr val="tx1">
                              <a:lumMod val="95000"/>
                              <a:lumOff val="5000"/>
                            </a:schemeClr>
                          </a:solidFill>
                        </a:rPr>
                        <a:t>12,2</a:t>
                      </a:r>
                    </a:p>
                  </a:txBody>
                  <a:tcPr anchor="ctr"/>
                </a:tc>
                <a:tc>
                  <a:txBody>
                    <a:bodyPr/>
                    <a:lstStyle/>
                    <a:p>
                      <a:pPr algn="ctr"/>
                      <a:r>
                        <a:rPr lang="fr-FR" sz="1400" dirty="0">
                          <a:solidFill>
                            <a:schemeClr val="tx1">
                              <a:lumMod val="95000"/>
                              <a:lumOff val="5000"/>
                            </a:schemeClr>
                          </a:solidFill>
                        </a:rPr>
                        <a:t>6,9</a:t>
                      </a:r>
                    </a:p>
                  </a:txBody>
                  <a:tcPr anchor="ctr"/>
                </a:tc>
                <a:extLst>
                  <a:ext uri="{0D108BD9-81ED-4DB2-BD59-A6C34878D82A}">
                    <a16:rowId xmlns:a16="http://schemas.microsoft.com/office/drawing/2014/main" val="10001"/>
                  </a:ext>
                </a:extLst>
              </a:tr>
              <a:tr h="801627">
                <a:tc>
                  <a:txBody>
                    <a:bodyPr/>
                    <a:lstStyle/>
                    <a:p>
                      <a:pPr algn="ctr"/>
                      <a:r>
                        <a:rPr lang="fr-FR" sz="1400" dirty="0">
                          <a:solidFill>
                            <a:schemeClr val="tx1"/>
                          </a:solidFill>
                        </a:rPr>
                        <a:t>Encours</a:t>
                      </a:r>
                    </a:p>
                    <a:p>
                      <a:pPr algn="ctr"/>
                      <a:r>
                        <a:rPr lang="fr-FR" sz="1400" dirty="0">
                          <a:solidFill>
                            <a:schemeClr val="tx1"/>
                          </a:solidFill>
                        </a:rPr>
                        <a:t>(en milliards d’euros)</a:t>
                      </a:r>
                    </a:p>
                  </a:txBody>
                  <a:tcPr anchor="ctr"/>
                </a:tc>
                <a:tc>
                  <a:txBody>
                    <a:bodyPr/>
                    <a:lstStyle/>
                    <a:p>
                      <a:pPr algn="ctr"/>
                      <a:r>
                        <a:rPr lang="fr-FR" sz="1400" dirty="0">
                          <a:solidFill>
                            <a:schemeClr val="tx1">
                              <a:lumMod val="95000"/>
                              <a:lumOff val="5000"/>
                            </a:schemeClr>
                          </a:solidFill>
                        </a:rPr>
                        <a:t>395,1</a:t>
                      </a:r>
                    </a:p>
                    <a:p>
                      <a:pPr algn="ctr"/>
                      <a:r>
                        <a:rPr lang="fr-FR" sz="1400" dirty="0">
                          <a:solidFill>
                            <a:schemeClr val="tx1">
                              <a:lumMod val="95000"/>
                              <a:lumOff val="5000"/>
                            </a:schemeClr>
                          </a:solidFill>
                        </a:rPr>
                        <a:t>(Mars 2023)</a:t>
                      </a:r>
                    </a:p>
                  </a:txBody>
                  <a:tcPr anchor="ctr"/>
                </a:tc>
                <a:tc>
                  <a:txBody>
                    <a:bodyPr/>
                    <a:lstStyle/>
                    <a:p>
                      <a:pPr algn="ctr"/>
                      <a:r>
                        <a:rPr lang="fr-FR" sz="1400" dirty="0">
                          <a:solidFill>
                            <a:schemeClr val="tx1">
                              <a:lumMod val="95000"/>
                              <a:lumOff val="5000"/>
                            </a:schemeClr>
                          </a:solidFill>
                        </a:rPr>
                        <a:t>140,0</a:t>
                      </a:r>
                    </a:p>
                    <a:p>
                      <a:pPr algn="ctr"/>
                      <a:r>
                        <a:rPr lang="fr-FR" sz="1400" dirty="0">
                          <a:solidFill>
                            <a:schemeClr val="tx1">
                              <a:lumMod val="95000"/>
                              <a:lumOff val="5000"/>
                            </a:schemeClr>
                          </a:solidFill>
                        </a:rPr>
                        <a:t>(Mars</a:t>
                      </a:r>
                      <a:r>
                        <a:rPr lang="fr-FR" sz="1400" baseline="0" dirty="0">
                          <a:solidFill>
                            <a:schemeClr val="tx1">
                              <a:lumMod val="95000"/>
                              <a:lumOff val="5000"/>
                            </a:schemeClr>
                          </a:solidFill>
                        </a:rPr>
                        <a:t> 2023)</a:t>
                      </a:r>
                      <a:endParaRPr lang="fr-FR" sz="1400" dirty="0">
                        <a:solidFill>
                          <a:schemeClr val="tx1">
                            <a:lumMod val="95000"/>
                            <a:lumOff val="5000"/>
                          </a:schemeClr>
                        </a:solidFill>
                      </a:endParaRPr>
                    </a:p>
                  </a:txBody>
                  <a:tcPr anchor="ctr"/>
                </a:tc>
                <a:tc>
                  <a:txBody>
                    <a:bodyPr/>
                    <a:lstStyle/>
                    <a:p>
                      <a:pPr algn="ctr"/>
                      <a:r>
                        <a:rPr lang="fr-FR" sz="1400" dirty="0">
                          <a:solidFill>
                            <a:schemeClr val="tx1">
                              <a:lumMod val="95000"/>
                              <a:lumOff val="5000"/>
                            </a:schemeClr>
                          </a:solidFill>
                        </a:rPr>
                        <a:t>276,6</a:t>
                      </a:r>
                    </a:p>
                    <a:p>
                      <a:pPr algn="ctr"/>
                      <a:r>
                        <a:rPr lang="fr-FR" sz="1400" dirty="0">
                          <a:solidFill>
                            <a:schemeClr val="tx1">
                              <a:lumMod val="95000"/>
                              <a:lumOff val="5000"/>
                            </a:schemeClr>
                          </a:solidFill>
                        </a:rPr>
                        <a:t>(Fév.</a:t>
                      </a:r>
                      <a:r>
                        <a:rPr lang="fr-FR" sz="1400" baseline="0" dirty="0">
                          <a:solidFill>
                            <a:schemeClr val="tx1">
                              <a:lumMod val="95000"/>
                              <a:lumOff val="5000"/>
                            </a:schemeClr>
                          </a:solidFill>
                        </a:rPr>
                        <a:t> 2023</a:t>
                      </a:r>
                      <a:r>
                        <a:rPr lang="fr-FR" sz="1400" dirty="0">
                          <a:solidFill>
                            <a:schemeClr val="tx1">
                              <a:lumMod val="95000"/>
                              <a:lumOff val="5000"/>
                            </a:schemeClr>
                          </a:solidFill>
                        </a:rPr>
                        <a:t>)</a:t>
                      </a:r>
                    </a:p>
                  </a:txBody>
                  <a:tcPr anchor="ctr"/>
                </a:tc>
                <a:tc>
                  <a:txBody>
                    <a:bodyPr/>
                    <a:lstStyle/>
                    <a:p>
                      <a:pPr algn="ctr"/>
                      <a:r>
                        <a:rPr lang="fr-FR" sz="1400" dirty="0">
                          <a:solidFill>
                            <a:schemeClr val="tx1">
                              <a:lumMod val="95000"/>
                              <a:lumOff val="5000"/>
                            </a:schemeClr>
                          </a:solidFill>
                        </a:rPr>
                        <a:t>53,0</a:t>
                      </a:r>
                    </a:p>
                    <a:p>
                      <a:pPr algn="ctr"/>
                      <a:r>
                        <a:rPr lang="fr-FR" sz="1400" dirty="0">
                          <a:solidFill>
                            <a:schemeClr val="tx1">
                              <a:lumMod val="95000"/>
                              <a:lumOff val="5000"/>
                            </a:schemeClr>
                          </a:solidFill>
                        </a:rPr>
                        <a:t>(Fév.</a:t>
                      </a:r>
                      <a:r>
                        <a:rPr lang="fr-FR" sz="1400" baseline="0" dirty="0">
                          <a:solidFill>
                            <a:schemeClr val="tx1">
                              <a:lumMod val="95000"/>
                              <a:lumOff val="5000"/>
                            </a:schemeClr>
                          </a:solidFill>
                        </a:rPr>
                        <a:t> 2023</a:t>
                      </a:r>
                      <a:r>
                        <a:rPr lang="fr-FR" sz="1400" dirty="0">
                          <a:solidFill>
                            <a:schemeClr val="tx1">
                              <a:lumMod val="95000"/>
                              <a:lumOff val="5000"/>
                            </a:schemeClr>
                          </a:solidFill>
                        </a:rPr>
                        <a:t>)</a:t>
                      </a:r>
                    </a:p>
                  </a:txBody>
                  <a:tcPr anchor="ctr"/>
                </a:tc>
                <a:extLst>
                  <a:ext uri="{0D108BD9-81ED-4DB2-BD59-A6C34878D82A}">
                    <a16:rowId xmlns:a16="http://schemas.microsoft.com/office/drawing/2014/main" val="10002"/>
                  </a:ext>
                </a:extLst>
              </a:tr>
              <a:tr h="564108">
                <a:tc>
                  <a:txBody>
                    <a:bodyPr/>
                    <a:lstStyle/>
                    <a:p>
                      <a:pPr algn="ctr"/>
                      <a:r>
                        <a:rPr lang="fr-FR" sz="1400" dirty="0">
                          <a:solidFill>
                            <a:schemeClr val="tx1"/>
                          </a:solidFill>
                        </a:rPr>
                        <a:t>Taux</a:t>
                      </a:r>
                      <a:r>
                        <a:rPr lang="fr-FR" sz="1400" baseline="0" dirty="0">
                          <a:solidFill>
                            <a:schemeClr val="tx1"/>
                          </a:solidFill>
                        </a:rPr>
                        <a:t> de détention¹</a:t>
                      </a:r>
                      <a:endParaRPr lang="fr-FR" sz="1400" dirty="0">
                        <a:solidFill>
                          <a:schemeClr val="tx1"/>
                        </a:solidFill>
                      </a:endParaRPr>
                    </a:p>
                  </a:txBody>
                  <a:tcPr anchor="ctr"/>
                </a:tc>
                <a:tc>
                  <a:txBody>
                    <a:bodyPr/>
                    <a:lstStyle/>
                    <a:p>
                      <a:pPr algn="ctr"/>
                      <a:r>
                        <a:rPr lang="fr-FR" sz="1400" dirty="0">
                          <a:solidFill>
                            <a:schemeClr val="tx1">
                              <a:lumMod val="95000"/>
                              <a:lumOff val="5000"/>
                            </a:schemeClr>
                          </a:solidFill>
                        </a:rPr>
                        <a:t>80,9%</a:t>
                      </a:r>
                      <a:r>
                        <a:rPr lang="fr-FR" sz="1400" baseline="30000" dirty="0">
                          <a:solidFill>
                            <a:schemeClr val="tx1">
                              <a:lumMod val="95000"/>
                              <a:lumOff val="5000"/>
                            </a:schemeClr>
                          </a:solidFill>
                        </a:rPr>
                        <a:t>2</a:t>
                      </a:r>
                    </a:p>
                  </a:txBody>
                  <a:tcPr anchor="ctr"/>
                </a:tc>
                <a:tc>
                  <a:txBody>
                    <a:bodyPr/>
                    <a:lstStyle/>
                    <a:p>
                      <a:pPr algn="ctr"/>
                      <a:r>
                        <a:rPr lang="fr-FR" sz="1400" dirty="0">
                          <a:solidFill>
                            <a:schemeClr val="tx1">
                              <a:lumMod val="95000"/>
                              <a:lumOff val="5000"/>
                            </a:schemeClr>
                          </a:solidFill>
                        </a:rPr>
                        <a:t>45,9%</a:t>
                      </a:r>
                    </a:p>
                  </a:txBody>
                  <a:tcPr anchor="ctr"/>
                </a:tc>
                <a:tc>
                  <a:txBody>
                    <a:bodyPr/>
                    <a:lstStyle/>
                    <a:p>
                      <a:pPr algn="ctr"/>
                      <a:r>
                        <a:rPr lang="fr-FR" sz="1400" dirty="0">
                          <a:solidFill>
                            <a:schemeClr val="tx1">
                              <a:lumMod val="95000"/>
                              <a:lumOff val="5000"/>
                            </a:schemeClr>
                          </a:solidFill>
                        </a:rPr>
                        <a:t>18,0%</a:t>
                      </a:r>
                    </a:p>
                  </a:txBody>
                  <a:tcPr anchor="ctr"/>
                </a:tc>
                <a:tc>
                  <a:txBody>
                    <a:bodyPr/>
                    <a:lstStyle/>
                    <a:p>
                      <a:pPr algn="ctr"/>
                      <a:r>
                        <a:rPr lang="fr-FR" sz="1400" dirty="0">
                          <a:solidFill>
                            <a:schemeClr val="tx1">
                              <a:lumMod val="95000"/>
                              <a:lumOff val="5000"/>
                            </a:schemeClr>
                          </a:solidFill>
                        </a:rPr>
                        <a:t>12,9%</a:t>
                      </a:r>
                    </a:p>
                  </a:txBody>
                  <a:tcPr anchor="ctr"/>
                </a:tc>
                <a:extLst>
                  <a:ext uri="{0D108BD9-81ED-4DB2-BD59-A6C34878D82A}">
                    <a16:rowId xmlns:a16="http://schemas.microsoft.com/office/drawing/2014/main" val="10003"/>
                  </a:ext>
                </a:extLst>
              </a:tr>
              <a:tr h="1110424">
                <a:tc>
                  <a:txBody>
                    <a:bodyPr/>
                    <a:lstStyle/>
                    <a:p>
                      <a:pPr algn="ctr"/>
                      <a:r>
                        <a:rPr lang="fr-FR" sz="1400" dirty="0">
                          <a:solidFill>
                            <a:schemeClr val="tx1"/>
                          </a:solidFill>
                        </a:rPr>
                        <a:t>Taux</a:t>
                      </a:r>
                    </a:p>
                  </a:txBody>
                  <a:tcPr anchor="ctr">
                    <a:solidFill>
                      <a:srgbClr val="EAEFF7"/>
                    </a:solidFill>
                  </a:tcPr>
                </a:tc>
                <a:tc>
                  <a:txBody>
                    <a:bodyPr/>
                    <a:lstStyle/>
                    <a:p>
                      <a:pPr algn="ctr"/>
                      <a:r>
                        <a:rPr lang="fr-FR" sz="1400" b="1" dirty="0">
                          <a:solidFill>
                            <a:schemeClr val="tx1">
                              <a:lumMod val="95000"/>
                              <a:lumOff val="5000"/>
                            </a:schemeClr>
                          </a:solidFill>
                        </a:rPr>
                        <a:t>3%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février 2023</a:t>
                      </a:r>
                    </a:p>
                  </a:txBody>
                  <a:tcPr anchor="ctr">
                    <a:solidFill>
                      <a:srgbClr val="EAEFF7"/>
                    </a:solidFill>
                  </a:tcPr>
                </a:tc>
                <a:tc>
                  <a:txBody>
                    <a:bodyPr/>
                    <a:lstStyle/>
                    <a:p>
                      <a:pPr algn="ctr"/>
                      <a:r>
                        <a:rPr lang="fr-FR" sz="1400" b="1" dirty="0">
                          <a:solidFill>
                            <a:schemeClr val="tx1">
                              <a:lumMod val="95000"/>
                              <a:lumOff val="5000"/>
                            </a:schemeClr>
                          </a:solidFill>
                        </a:rPr>
                        <a:t>3%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février 2023</a:t>
                      </a:r>
                    </a:p>
                  </a:txBody>
                  <a:tcPr anchor="ctr">
                    <a:solidFill>
                      <a:srgbClr val="EAEFF7"/>
                    </a:solidFill>
                  </a:tcPr>
                </a:tc>
                <a:tc>
                  <a:txBody>
                    <a:bodyPr/>
                    <a:lstStyle/>
                    <a:p>
                      <a:pPr algn="ctr"/>
                      <a:r>
                        <a:rPr lang="fr-FR" sz="1400" b="1" dirty="0">
                          <a:solidFill>
                            <a:schemeClr val="tx1">
                              <a:lumMod val="95000"/>
                              <a:lumOff val="5000"/>
                            </a:schemeClr>
                          </a:solidFill>
                        </a:rPr>
                        <a:t>2% </a:t>
                      </a:r>
                      <a:r>
                        <a:rPr lang="fr-FR" sz="1400" dirty="0">
                          <a:solidFill>
                            <a:schemeClr val="tx1">
                              <a:lumMod val="95000"/>
                              <a:lumOff val="5000"/>
                            </a:schemeClr>
                          </a:solidFill>
                        </a:rPr>
                        <a:t>depuis le 1</a:t>
                      </a:r>
                      <a:r>
                        <a:rPr lang="fr-FR" sz="1400" baseline="30000" dirty="0">
                          <a:solidFill>
                            <a:schemeClr val="tx1">
                              <a:lumMod val="95000"/>
                              <a:lumOff val="5000"/>
                            </a:schemeClr>
                          </a:solidFill>
                        </a:rPr>
                        <a:t>er</a:t>
                      </a:r>
                      <a:r>
                        <a:rPr lang="fr-FR" sz="1400" dirty="0">
                          <a:solidFill>
                            <a:schemeClr val="tx1">
                              <a:lumMod val="95000"/>
                              <a:lumOff val="5000"/>
                            </a:schemeClr>
                          </a:solidFill>
                        </a:rPr>
                        <a:t> janvier 2023</a:t>
                      </a:r>
                    </a:p>
                  </a:txBody>
                  <a:tcPr anchor="ctr">
                    <a:solidFill>
                      <a:srgbClr val="EAEFF7"/>
                    </a:solidFill>
                  </a:tcPr>
                </a:tc>
                <a:tc>
                  <a:txBody>
                    <a:bodyPr/>
                    <a:lstStyle/>
                    <a:p>
                      <a:pPr algn="ctr"/>
                      <a:r>
                        <a:rPr lang="fr-FR" sz="1400" b="1" dirty="0">
                          <a:solidFill>
                            <a:schemeClr val="tx1">
                              <a:lumMod val="95000"/>
                              <a:lumOff val="5000"/>
                            </a:schemeClr>
                          </a:solidFill>
                        </a:rPr>
                        <a:t>6,1%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février 2023</a:t>
                      </a:r>
                    </a:p>
                  </a:txBody>
                  <a:tcPr anchor="ctr">
                    <a:solidFill>
                      <a:srgbClr val="EAEFF7"/>
                    </a:solidFill>
                  </a:tcPr>
                </a:tc>
                <a:extLst>
                  <a:ext uri="{0D108BD9-81ED-4DB2-BD59-A6C34878D82A}">
                    <a16:rowId xmlns:a16="http://schemas.microsoft.com/office/drawing/2014/main" val="10004"/>
                  </a:ext>
                </a:extLst>
              </a:tr>
            </a:tbl>
          </a:graphicData>
        </a:graphic>
      </p:graphicFrame>
      <p:sp>
        <p:nvSpPr>
          <p:cNvPr id="21" name="Espace réservé du texte 6"/>
          <p:cNvSpPr>
            <a:spLocks noGrp="1"/>
          </p:cNvSpPr>
          <p:nvPr>
            <p:ph type="body" sz="quarter" idx="19"/>
          </p:nvPr>
        </p:nvSpPr>
        <p:spPr>
          <a:xfrm>
            <a:off x="756053" y="657843"/>
            <a:ext cx="10965989" cy="414297"/>
          </a:xfrm>
        </p:spPr>
        <p:txBody>
          <a:bodyPr/>
          <a:lstStyle/>
          <a:p>
            <a:r>
              <a:rPr lang="fr-FR" dirty="0"/>
              <a:t>1. Panorama de l’Épargne réglementée</a:t>
            </a:r>
            <a:endParaRPr lang="fr-FR" sz="1800" dirty="0"/>
          </a:p>
        </p:txBody>
      </p:sp>
      <p:sp>
        <p:nvSpPr>
          <p:cNvPr id="23" name="Rectangle 22"/>
          <p:cNvSpPr/>
          <p:nvPr/>
        </p:nvSpPr>
        <p:spPr>
          <a:xfrm>
            <a:off x="5929151" y="6946162"/>
            <a:ext cx="5447892" cy="246221"/>
          </a:xfrm>
          <a:prstGeom prst="rect">
            <a:avLst/>
          </a:prstGeom>
        </p:spPr>
        <p:txBody>
          <a:bodyPr wrap="square">
            <a:spAutoFit/>
          </a:bodyPr>
          <a:lstStyle/>
          <a:p>
            <a:r>
              <a:rPr lang="fr-FR" sz="1000" i="1" dirty="0">
                <a:solidFill>
                  <a:schemeClr val="bg1">
                    <a:lumMod val="50000"/>
                  </a:schemeClr>
                </a:solidFill>
                <a:latin typeface="Arial" panose="020B0604020202020204" pitchFamily="34" charset="0"/>
                <a:cs typeface="Arial" panose="020B0604020202020204" pitchFamily="34" charset="0"/>
              </a:rPr>
              <a:t>¹Données à fin 2021</a:t>
            </a:r>
          </a:p>
        </p:txBody>
      </p:sp>
      <p:sp>
        <p:nvSpPr>
          <p:cNvPr id="9" name="Espace réservé du texte 12">
            <a:extLst>
              <a:ext uri="{FF2B5EF4-FFF2-40B4-BE49-F238E27FC236}">
                <a16:creationId xmlns:a16="http://schemas.microsoft.com/office/drawing/2014/main" id="{B7BC8FAC-427E-4100-AB43-FCD8E8471C32}"/>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11" name="ZoneTexte 10">
            <a:extLst>
              <a:ext uri="{FF2B5EF4-FFF2-40B4-BE49-F238E27FC236}">
                <a16:creationId xmlns:a16="http://schemas.microsoft.com/office/drawing/2014/main" id="{EC20F9D1-03F4-99CC-ED74-EBDE9305C100}"/>
              </a:ext>
            </a:extLst>
          </p:cNvPr>
          <p:cNvSpPr txBox="1"/>
          <p:nvPr/>
        </p:nvSpPr>
        <p:spPr>
          <a:xfrm>
            <a:off x="5929151" y="2706659"/>
            <a:ext cx="6001438" cy="69249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Caractéristiques des principaux produits d'épargne réglementée</a:t>
            </a:r>
          </a:p>
          <a:p>
            <a:pPr algn="just"/>
            <a:br>
              <a:rPr lang="fr-FR" sz="14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Sources : Banque de France et Caisse des dépôts</a:t>
            </a:r>
            <a:endParaRPr lang="fr-FR" sz="1050" i="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2C78F4A-CCF4-7C5F-AE33-73DEE8EB4173}"/>
              </a:ext>
            </a:extLst>
          </p:cNvPr>
          <p:cNvSpPr/>
          <p:nvPr/>
        </p:nvSpPr>
        <p:spPr>
          <a:xfrm>
            <a:off x="10483702" y="7080424"/>
            <a:ext cx="1382233" cy="2462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F95FA00D-B4A3-5530-38BF-AED1BFA0BBCF}"/>
              </a:ext>
            </a:extLst>
          </p:cNvPr>
          <p:cNvSpPr/>
          <p:nvPr/>
        </p:nvSpPr>
        <p:spPr>
          <a:xfrm>
            <a:off x="5929151" y="7142271"/>
            <a:ext cx="5447892" cy="246221"/>
          </a:xfrm>
          <a:prstGeom prst="rect">
            <a:avLst/>
          </a:prstGeom>
        </p:spPr>
        <p:txBody>
          <a:bodyPr wrap="square">
            <a:spAutoFit/>
          </a:bodyPr>
          <a:lstStyle/>
          <a:p>
            <a:r>
              <a:rPr lang="fr-FR" sz="1000" i="1" baseline="30000" dirty="0">
                <a:solidFill>
                  <a:schemeClr val="bg1">
                    <a:lumMod val="50000"/>
                  </a:schemeClr>
                </a:solidFill>
                <a:latin typeface="Arial" panose="020B0604020202020204" pitchFamily="34" charset="0"/>
                <a:cs typeface="Arial" panose="020B0604020202020204" pitchFamily="34" charset="0"/>
              </a:rPr>
              <a:t>2</a:t>
            </a:r>
            <a:r>
              <a:rPr lang="fr-FR" sz="1000" i="1" dirty="0">
                <a:solidFill>
                  <a:schemeClr val="bg1">
                    <a:lumMod val="50000"/>
                  </a:schemeClr>
                </a:solidFill>
                <a:latin typeface="Arial" panose="020B0604020202020204" pitchFamily="34" charset="0"/>
                <a:cs typeface="Arial" panose="020B0604020202020204" pitchFamily="34" charset="0"/>
              </a:rPr>
              <a:t>Taux de détention des personnes physiques</a:t>
            </a:r>
          </a:p>
        </p:txBody>
      </p:sp>
      <p:sp>
        <p:nvSpPr>
          <p:cNvPr id="8" name="Rectangle 7">
            <a:extLst>
              <a:ext uri="{FF2B5EF4-FFF2-40B4-BE49-F238E27FC236}">
                <a16:creationId xmlns:a16="http://schemas.microsoft.com/office/drawing/2014/main" id="{09A04A13-8706-1F44-7CB8-E666ADF8F823}"/>
              </a:ext>
            </a:extLst>
          </p:cNvPr>
          <p:cNvSpPr/>
          <p:nvPr/>
        </p:nvSpPr>
        <p:spPr>
          <a:xfrm>
            <a:off x="10695636" y="6884316"/>
            <a:ext cx="1044879" cy="369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D551059D-3C72-C57B-95B9-7612BF000815}"/>
              </a:ext>
            </a:extLst>
          </p:cNvPr>
          <p:cNvPicPr>
            <a:picLocks noChangeAspect="1"/>
          </p:cNvPicPr>
          <p:nvPr/>
        </p:nvPicPr>
        <p:blipFill>
          <a:blip r:embed="rId3"/>
          <a:stretch>
            <a:fillRect/>
          </a:stretch>
        </p:blipFill>
        <p:spPr>
          <a:xfrm>
            <a:off x="136566" y="3703326"/>
            <a:ext cx="5281257" cy="2743656"/>
          </a:xfrm>
          <a:prstGeom prst="rect">
            <a:avLst/>
          </a:prstGeom>
        </p:spPr>
      </p:pic>
    </p:spTree>
    <p:extLst>
      <p:ext uri="{BB962C8B-B14F-4D97-AF65-F5344CB8AC3E}">
        <p14:creationId xmlns:p14="http://schemas.microsoft.com/office/powerpoint/2010/main" val="308028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309477" y="1330860"/>
            <a:ext cx="5666916" cy="3441861"/>
          </a:xfrm>
        </p:spPr>
        <p:txBody>
          <a:bodyPr/>
          <a:lstStyle/>
          <a:p>
            <a:pPr marL="266685" lvl="1" indent="0" algn="ctr">
              <a:lnSpc>
                <a:spcPct val="100000"/>
              </a:lnSpc>
              <a:buNone/>
            </a:pPr>
            <a:r>
              <a:rPr lang="fr-FR" b="1" spc="-5" dirty="0">
                <a:solidFill>
                  <a:srgbClr val="D70365"/>
                </a:solidFill>
              </a:rPr>
              <a:t>Au 31 décembre 2021,</a:t>
            </a:r>
            <a:r>
              <a:rPr lang="fr-FR" b="1" spc="-5" dirty="0"/>
              <a:t> </a:t>
            </a:r>
            <a:r>
              <a:rPr lang="fr-FR" b="1" spc="-5" dirty="0">
                <a:solidFill>
                  <a:srgbClr val="A2C748"/>
                </a:solidFill>
              </a:rPr>
              <a:t>le nombre de Livrets A </a:t>
            </a:r>
            <a:r>
              <a:rPr lang="fr-FR" b="1" spc="-5" dirty="0"/>
              <a:t>s’élève à </a:t>
            </a:r>
            <a:r>
              <a:rPr lang="fr-FR" b="1" spc="-5" dirty="0">
                <a:solidFill>
                  <a:srgbClr val="D70365"/>
                </a:solidFill>
              </a:rPr>
              <a:t>55,7 millions, </a:t>
            </a:r>
            <a:r>
              <a:rPr lang="fr-FR" b="1" spc="-5" dirty="0"/>
              <a:t>dont 54,9 millions détenus par des personnes physiques et 0,8 million détenus par des personnes morales. </a:t>
            </a:r>
          </a:p>
          <a:p>
            <a:pPr marL="266685" lvl="1" indent="0" algn="ctr">
              <a:lnSpc>
                <a:spcPct val="100000"/>
              </a:lnSpc>
              <a:buNone/>
            </a:pPr>
            <a:r>
              <a:rPr lang="fr-FR" b="1" spc="-5" dirty="0"/>
              <a:t>Depuis le 31 décembre 2020,</a:t>
            </a:r>
            <a:r>
              <a:rPr lang="fr-FR" b="1" spc="-5" dirty="0">
                <a:solidFill>
                  <a:srgbClr val="A2C748"/>
                </a:solidFill>
              </a:rPr>
              <a:t> le nombre de Livrets A </a:t>
            </a:r>
            <a:r>
              <a:rPr lang="fr-FR" b="1" spc="-5" dirty="0" err="1">
                <a:solidFill>
                  <a:srgbClr val="A2C748"/>
                </a:solidFill>
              </a:rPr>
              <a:t>a</a:t>
            </a:r>
            <a:r>
              <a:rPr lang="fr-FR" b="1" spc="-5" dirty="0">
                <a:solidFill>
                  <a:srgbClr val="A2C748"/>
                </a:solidFill>
              </a:rPr>
              <a:t> augmenté de </a:t>
            </a:r>
            <a:r>
              <a:rPr lang="fr-FR" b="1" spc="-5" dirty="0">
                <a:solidFill>
                  <a:srgbClr val="D70365"/>
                </a:solidFill>
              </a:rPr>
              <a:t>66.000 unités (+0,1%) </a:t>
            </a:r>
            <a:r>
              <a:rPr lang="fr-FR" b="1" spc="-5" dirty="0"/>
              <a:t>avec une hausse de 76.000 livrets pour les personnes physiques et une baisse de 10.000 livrets pour les personnes morales.</a:t>
            </a:r>
          </a:p>
          <a:p>
            <a:pPr marL="266685" lvl="1" indent="0" algn="ctr">
              <a:lnSpc>
                <a:spcPct val="100000"/>
              </a:lnSpc>
              <a:buNone/>
            </a:pPr>
            <a:r>
              <a:rPr lang="fr-FR" b="1" spc="-5" dirty="0"/>
              <a:t>Le </a:t>
            </a:r>
            <a:r>
              <a:rPr lang="fr-FR" b="1" spc="-5" dirty="0">
                <a:solidFill>
                  <a:srgbClr val="A2C748"/>
                </a:solidFill>
              </a:rPr>
              <a:t>taux de détention</a:t>
            </a:r>
            <a:r>
              <a:rPr lang="fr-FR" b="1" spc="-5" dirty="0"/>
              <a:t> des personnes physiques s’établit à </a:t>
            </a:r>
            <a:r>
              <a:rPr lang="fr-FR" b="1" spc="-5" dirty="0">
                <a:solidFill>
                  <a:srgbClr val="D70365"/>
                </a:solidFill>
              </a:rPr>
              <a:t>80,9%</a:t>
            </a:r>
            <a:r>
              <a:rPr lang="fr-FR" b="1" spc="-5" dirty="0"/>
              <a:t> </a:t>
            </a:r>
            <a:r>
              <a:rPr lang="fr-FR" b="1" spc="-5" dirty="0">
                <a:solidFill>
                  <a:srgbClr val="D70365"/>
                </a:solidFill>
              </a:rPr>
              <a:t>en 2021, </a:t>
            </a:r>
            <a:r>
              <a:rPr lang="fr-FR" b="1" spc="-5" dirty="0"/>
              <a:t>en léger recul par rapport à 2020 (-0,6 point de pourcentage).</a:t>
            </a:r>
          </a:p>
          <a:p>
            <a:pPr marL="266685" lvl="1" indent="0" algn="ctr">
              <a:lnSpc>
                <a:spcPct val="100000"/>
              </a:lnSpc>
              <a:buNone/>
            </a:pPr>
            <a:endParaRPr lang="fr-FR" b="1" spc="-5" dirty="0"/>
          </a:p>
        </p:txBody>
      </p:sp>
      <p:sp>
        <p:nvSpPr>
          <p:cNvPr id="21" name="Espace réservé du texte 6"/>
          <p:cNvSpPr>
            <a:spLocks noGrp="1"/>
          </p:cNvSpPr>
          <p:nvPr>
            <p:ph type="body" sz="quarter" idx="19"/>
          </p:nvPr>
        </p:nvSpPr>
        <p:spPr>
          <a:xfrm>
            <a:off x="868048" y="676856"/>
            <a:ext cx="10965989" cy="355810"/>
          </a:xfrm>
        </p:spPr>
        <p:txBody>
          <a:bodyPr/>
          <a:lstStyle/>
          <a:p>
            <a:pPr algn="just"/>
            <a:r>
              <a:rPr lang="fr-FR" dirty="0"/>
              <a:t>2. Livret a et ldds </a:t>
            </a:r>
            <a:endParaRPr lang="fr-FR" sz="1800" dirty="0"/>
          </a:p>
        </p:txBody>
      </p:sp>
      <p:sp>
        <p:nvSpPr>
          <p:cNvPr id="12" name="Rectangle 11"/>
          <p:cNvSpPr/>
          <p:nvPr/>
        </p:nvSpPr>
        <p:spPr>
          <a:xfrm>
            <a:off x="418989" y="7039933"/>
            <a:ext cx="5447892"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 Banque de France</a:t>
            </a:r>
          </a:p>
        </p:txBody>
      </p:sp>
      <p:sp>
        <p:nvSpPr>
          <p:cNvPr id="10" name="Espace réservé du texte 12">
            <a:extLst>
              <a:ext uri="{FF2B5EF4-FFF2-40B4-BE49-F238E27FC236}">
                <a16:creationId xmlns:a16="http://schemas.microsoft.com/office/drawing/2014/main" id="{F954061A-18D1-481E-B5C8-201EDA49FA14}"/>
              </a:ext>
            </a:extLst>
          </p:cNvPr>
          <p:cNvSpPr>
            <a:spLocks noGrp="1"/>
          </p:cNvSpPr>
          <p:nvPr>
            <p:ph type="body" sz="quarter" idx="22"/>
          </p:nvPr>
        </p:nvSpPr>
        <p:spPr>
          <a:xfrm>
            <a:off x="868048" y="215900"/>
            <a:ext cx="4549775" cy="268288"/>
          </a:xfrm>
        </p:spPr>
        <p:txBody>
          <a:bodyPr/>
          <a:lstStyle/>
          <a:p>
            <a:r>
              <a:rPr lang="fr-FR" dirty="0"/>
              <a:t>L’Épargne des ménages</a:t>
            </a:r>
          </a:p>
        </p:txBody>
      </p:sp>
      <p:graphicFrame>
        <p:nvGraphicFramePr>
          <p:cNvPr id="6" name="Tableau 6">
            <a:extLst>
              <a:ext uri="{FF2B5EF4-FFF2-40B4-BE49-F238E27FC236}">
                <a16:creationId xmlns:a16="http://schemas.microsoft.com/office/drawing/2014/main" id="{81A435E4-FDC4-4FA0-B6DB-261A05D2DD55}"/>
              </a:ext>
            </a:extLst>
          </p:cNvPr>
          <p:cNvGraphicFramePr>
            <a:graphicFrameLocks noGrp="1"/>
          </p:cNvGraphicFramePr>
          <p:nvPr>
            <p:extLst>
              <p:ext uri="{D42A27DB-BD31-4B8C-83A1-F6EECF244321}">
                <p14:modId xmlns:p14="http://schemas.microsoft.com/office/powerpoint/2010/main" val="1149883196"/>
              </p:ext>
            </p:extLst>
          </p:nvPr>
        </p:nvGraphicFramePr>
        <p:xfrm>
          <a:off x="153064" y="5392683"/>
          <a:ext cx="6320471" cy="1411942"/>
        </p:xfrm>
        <a:graphic>
          <a:graphicData uri="http://schemas.openxmlformats.org/drawingml/2006/table">
            <a:tbl>
              <a:tblPr firstRow="1" bandRow="1">
                <a:tableStyleId>{5C22544A-7EE6-4342-B048-85BDC9FD1C3A}</a:tableStyleId>
              </a:tblPr>
              <a:tblGrid>
                <a:gridCol w="1160637">
                  <a:extLst>
                    <a:ext uri="{9D8B030D-6E8A-4147-A177-3AD203B41FA5}">
                      <a16:colId xmlns:a16="http://schemas.microsoft.com/office/drawing/2014/main" val="3310430443"/>
                    </a:ext>
                  </a:extLst>
                </a:gridCol>
                <a:gridCol w="1784840">
                  <a:extLst>
                    <a:ext uri="{9D8B030D-6E8A-4147-A177-3AD203B41FA5}">
                      <a16:colId xmlns:a16="http://schemas.microsoft.com/office/drawing/2014/main" val="3730163429"/>
                    </a:ext>
                  </a:extLst>
                </a:gridCol>
                <a:gridCol w="1570052">
                  <a:extLst>
                    <a:ext uri="{9D8B030D-6E8A-4147-A177-3AD203B41FA5}">
                      <a16:colId xmlns:a16="http://schemas.microsoft.com/office/drawing/2014/main" val="3344705946"/>
                    </a:ext>
                  </a:extLst>
                </a:gridCol>
                <a:gridCol w="1804942">
                  <a:extLst>
                    <a:ext uri="{9D8B030D-6E8A-4147-A177-3AD203B41FA5}">
                      <a16:colId xmlns:a16="http://schemas.microsoft.com/office/drawing/2014/main" val="1379225"/>
                    </a:ext>
                  </a:extLst>
                </a:gridCol>
              </a:tblGrid>
              <a:tr h="619082">
                <a:tc>
                  <a:txBody>
                    <a:bodyPr/>
                    <a:lstStyle/>
                    <a:p>
                      <a:pPr algn="just"/>
                      <a:endParaRPr lang="fr-FR" dirty="0"/>
                    </a:p>
                  </a:txBody>
                  <a:tcPr>
                    <a:solidFill>
                      <a:schemeClr val="bg1"/>
                    </a:solidFill>
                  </a:tcPr>
                </a:tc>
                <a:tc>
                  <a:txBody>
                    <a:bodyPr/>
                    <a:lstStyle/>
                    <a:p>
                      <a:pPr algn="ctr"/>
                      <a:r>
                        <a:rPr lang="fr-FR" sz="1600" dirty="0"/>
                        <a:t>Nombre de comptes à fin 2021</a:t>
                      </a:r>
                    </a:p>
                  </a:txBody>
                  <a:tcPr>
                    <a:solidFill>
                      <a:srgbClr val="D70365"/>
                    </a:solidFill>
                  </a:tcPr>
                </a:tc>
                <a:tc>
                  <a:txBody>
                    <a:bodyPr/>
                    <a:lstStyle/>
                    <a:p>
                      <a:pPr algn="ctr"/>
                      <a:r>
                        <a:rPr lang="fr-FR" sz="1600" dirty="0"/>
                        <a:t>Variation depuis décembre 2020</a:t>
                      </a:r>
                    </a:p>
                  </a:txBody>
                  <a:tcPr>
                    <a:solidFill>
                      <a:srgbClr val="D70365"/>
                    </a:solidFill>
                  </a:tcPr>
                </a:tc>
                <a:tc>
                  <a:txBody>
                    <a:bodyPr/>
                    <a:lstStyle/>
                    <a:p>
                      <a:pPr algn="ctr"/>
                      <a:r>
                        <a:rPr lang="fr-FR" sz="1600" dirty="0"/>
                        <a:t>Taux de détention en 2021</a:t>
                      </a:r>
                    </a:p>
                  </a:txBody>
                  <a:tcPr>
                    <a:solidFill>
                      <a:srgbClr val="D70365"/>
                    </a:solidFill>
                  </a:tcPr>
                </a:tc>
                <a:extLst>
                  <a:ext uri="{0D108BD9-81ED-4DB2-BD59-A6C34878D82A}">
                    <a16:rowId xmlns:a16="http://schemas.microsoft.com/office/drawing/2014/main" val="272277315"/>
                  </a:ext>
                </a:extLst>
              </a:tr>
              <a:tr h="396430">
                <a:tc>
                  <a:txBody>
                    <a:bodyPr/>
                    <a:lstStyle/>
                    <a:p>
                      <a:r>
                        <a:rPr lang="fr-FR" sz="1600" dirty="0"/>
                        <a:t>Livret A</a:t>
                      </a:r>
                    </a:p>
                  </a:txBody>
                  <a:tcPr/>
                </a:tc>
                <a:tc>
                  <a:txBody>
                    <a:bodyPr/>
                    <a:lstStyle/>
                    <a:p>
                      <a:pPr algn="ctr"/>
                      <a:r>
                        <a:rPr lang="fr-FR" sz="1600" dirty="0"/>
                        <a:t>55,7 millions</a:t>
                      </a:r>
                    </a:p>
                  </a:txBody>
                  <a:tcPr/>
                </a:tc>
                <a:tc>
                  <a:txBody>
                    <a:bodyPr/>
                    <a:lstStyle/>
                    <a:p>
                      <a:pPr algn="ctr"/>
                      <a:r>
                        <a:rPr lang="fr-FR" sz="1600" dirty="0"/>
                        <a:t>+66.000</a:t>
                      </a:r>
                    </a:p>
                  </a:txBody>
                  <a:tcPr/>
                </a:tc>
                <a:tc>
                  <a:txBody>
                    <a:bodyPr/>
                    <a:lstStyle/>
                    <a:p>
                      <a:pPr algn="ctr"/>
                      <a:r>
                        <a:rPr lang="fr-FR" sz="1600" dirty="0"/>
                        <a:t>80,9%</a:t>
                      </a:r>
                    </a:p>
                  </a:txBody>
                  <a:tcPr/>
                </a:tc>
                <a:extLst>
                  <a:ext uri="{0D108BD9-81ED-4DB2-BD59-A6C34878D82A}">
                    <a16:rowId xmlns:a16="http://schemas.microsoft.com/office/drawing/2014/main" val="2453709012"/>
                  </a:ext>
                </a:extLst>
              </a:tr>
              <a:tr h="396430">
                <a:tc>
                  <a:txBody>
                    <a:bodyPr/>
                    <a:lstStyle/>
                    <a:p>
                      <a:r>
                        <a:rPr lang="fr-FR" sz="1600" dirty="0"/>
                        <a:t>LDDS</a:t>
                      </a:r>
                    </a:p>
                  </a:txBody>
                  <a:tcPr/>
                </a:tc>
                <a:tc>
                  <a:txBody>
                    <a:bodyPr/>
                    <a:lstStyle/>
                    <a:p>
                      <a:pPr algn="ctr"/>
                      <a:r>
                        <a:rPr lang="fr-FR" sz="1600" dirty="0"/>
                        <a:t>24,5 millions</a:t>
                      </a:r>
                    </a:p>
                  </a:txBody>
                  <a:tcPr/>
                </a:tc>
                <a:tc>
                  <a:txBody>
                    <a:bodyPr/>
                    <a:lstStyle/>
                    <a:p>
                      <a:pPr algn="ctr"/>
                      <a:r>
                        <a:rPr lang="fr-FR" sz="1600" dirty="0"/>
                        <a:t>+189.000</a:t>
                      </a:r>
                    </a:p>
                  </a:txBody>
                  <a:tcPr/>
                </a:tc>
                <a:tc>
                  <a:txBody>
                    <a:bodyPr/>
                    <a:lstStyle/>
                    <a:p>
                      <a:pPr algn="ctr"/>
                      <a:r>
                        <a:rPr lang="fr-FR" sz="1600" dirty="0"/>
                        <a:t>45,9%</a:t>
                      </a:r>
                    </a:p>
                  </a:txBody>
                  <a:tcPr/>
                </a:tc>
                <a:extLst>
                  <a:ext uri="{0D108BD9-81ED-4DB2-BD59-A6C34878D82A}">
                    <a16:rowId xmlns:a16="http://schemas.microsoft.com/office/drawing/2014/main" val="440636482"/>
                  </a:ext>
                </a:extLst>
              </a:tr>
            </a:tbl>
          </a:graphicData>
        </a:graphic>
      </p:graphicFrame>
      <p:sp>
        <p:nvSpPr>
          <p:cNvPr id="2" name="ZoneTexte 1">
            <a:extLst>
              <a:ext uri="{FF2B5EF4-FFF2-40B4-BE49-F238E27FC236}">
                <a16:creationId xmlns:a16="http://schemas.microsoft.com/office/drawing/2014/main" id="{76EDE977-580F-3637-FDD4-A4D6D9FE0158}"/>
              </a:ext>
            </a:extLst>
          </p:cNvPr>
          <p:cNvSpPr txBox="1"/>
          <p:nvPr/>
        </p:nvSpPr>
        <p:spPr>
          <a:xfrm>
            <a:off x="6700846" y="1330860"/>
            <a:ext cx="5133191"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du Livret A</a:t>
            </a:r>
          </a:p>
          <a:p>
            <a:pPr algn="just"/>
            <a:r>
              <a:rPr lang="fr-FR" sz="1400" b="1" i="1" dirty="0">
                <a:solidFill>
                  <a:srgbClr val="D70365"/>
                </a:solidFill>
                <a:latin typeface="Arial" panose="020B0604020202020204" pitchFamily="34" charset="0"/>
                <a:cs typeface="Arial" panose="020B0604020202020204" pitchFamily="34" charset="0"/>
              </a:rPr>
              <a:t>(en pourcentage – fixé à 3% depuis le 1</a:t>
            </a:r>
            <a:r>
              <a:rPr lang="fr-FR" sz="1400" b="1" i="1" baseline="30000" dirty="0">
                <a:solidFill>
                  <a:srgbClr val="D70365"/>
                </a:solidFill>
                <a:latin typeface="Arial" panose="020B0604020202020204" pitchFamily="34" charset="0"/>
                <a:cs typeface="Arial" panose="020B0604020202020204" pitchFamily="34" charset="0"/>
              </a:rPr>
              <a:t>er</a:t>
            </a:r>
            <a:r>
              <a:rPr lang="fr-FR" sz="1400" b="1" i="1" dirty="0">
                <a:solidFill>
                  <a:srgbClr val="D70365"/>
                </a:solidFill>
                <a:latin typeface="Arial" panose="020B0604020202020204" pitchFamily="34" charset="0"/>
                <a:cs typeface="Arial" panose="020B0604020202020204" pitchFamily="34" charset="0"/>
              </a:rPr>
              <a:t> février 2023)</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3CF2DEA-3F53-0175-0778-459E10005B46}"/>
              </a:ext>
            </a:extLst>
          </p:cNvPr>
          <p:cNvPicPr>
            <a:picLocks noChangeAspect="1"/>
          </p:cNvPicPr>
          <p:nvPr/>
        </p:nvPicPr>
        <p:blipFill>
          <a:blip r:embed="rId3"/>
          <a:stretch>
            <a:fillRect/>
          </a:stretch>
        </p:blipFill>
        <p:spPr>
          <a:xfrm>
            <a:off x="6801859" y="2273013"/>
            <a:ext cx="5316249" cy="2643038"/>
          </a:xfrm>
          <a:prstGeom prst="rect">
            <a:avLst/>
          </a:prstGeom>
        </p:spPr>
      </p:pic>
    </p:spTree>
    <p:extLst>
      <p:ext uri="{BB962C8B-B14F-4D97-AF65-F5344CB8AC3E}">
        <p14:creationId xmlns:p14="http://schemas.microsoft.com/office/powerpoint/2010/main" val="41218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5476" y="1365616"/>
            <a:ext cx="5460682" cy="1898026"/>
          </a:xfrm>
        </p:spPr>
        <p:txBody>
          <a:bodyPr/>
          <a:lstStyle/>
          <a:p>
            <a:pPr marL="266685" lvl="1" indent="0" algn="ctr">
              <a:lnSpc>
                <a:spcPct val="100000"/>
              </a:lnSpc>
              <a:buNone/>
            </a:pPr>
            <a:r>
              <a:rPr lang="fr-FR" b="1" spc="-5" dirty="0"/>
              <a:t>La </a:t>
            </a:r>
            <a:r>
              <a:rPr lang="fr-FR" b="1" spc="-5" dirty="0">
                <a:solidFill>
                  <a:srgbClr val="A2C748"/>
                </a:solidFill>
              </a:rPr>
              <a:t>collecte</a:t>
            </a:r>
            <a:r>
              <a:rPr lang="fr-FR" b="1" spc="-5" dirty="0"/>
              <a:t> du </a:t>
            </a:r>
            <a:r>
              <a:rPr lang="fr-FR" b="1" spc="-5" dirty="0">
                <a:solidFill>
                  <a:srgbClr val="A2C748"/>
                </a:solidFill>
              </a:rPr>
              <a:t>Livret A</a:t>
            </a:r>
            <a:r>
              <a:rPr lang="fr-FR" b="1" spc="-5" dirty="0"/>
              <a:t> et du </a:t>
            </a:r>
            <a:r>
              <a:rPr lang="fr-FR" b="1" spc="-5" dirty="0">
                <a:solidFill>
                  <a:srgbClr val="A2C748"/>
                </a:solidFill>
              </a:rPr>
              <a:t>LDDS</a:t>
            </a:r>
            <a:r>
              <a:rPr lang="fr-FR" b="1" spc="-5" dirty="0"/>
              <a:t> au titre du mois de </a:t>
            </a:r>
            <a:r>
              <a:rPr lang="fr-FR" b="1" spc="-5" dirty="0">
                <a:solidFill>
                  <a:srgbClr val="D70365"/>
                </a:solidFill>
              </a:rPr>
              <a:t>mars 2023 </a:t>
            </a:r>
            <a:r>
              <a:rPr lang="fr-FR" b="1" spc="-5" dirty="0"/>
              <a:t>atteint </a:t>
            </a:r>
            <a:r>
              <a:rPr lang="fr-FR" b="1" spc="-5" dirty="0">
                <a:solidFill>
                  <a:srgbClr val="D70365"/>
                </a:solidFill>
              </a:rPr>
              <a:t>+5,99 milliards d’euros </a:t>
            </a:r>
            <a:r>
              <a:rPr lang="fr-FR" b="1" spc="-5" dirty="0"/>
              <a:t>pour l’ensemble des réseaux.</a:t>
            </a:r>
          </a:p>
          <a:p>
            <a:pPr marL="266685" lvl="1" indent="0" algn="ctr">
              <a:lnSpc>
                <a:spcPct val="100000"/>
              </a:lnSpc>
              <a:buNone/>
            </a:pPr>
            <a:r>
              <a:rPr lang="fr-FR" b="1" spc="-5" dirty="0"/>
              <a:t>L’</a:t>
            </a:r>
            <a:r>
              <a:rPr lang="fr-FR" b="1" spc="-5" dirty="0">
                <a:solidFill>
                  <a:srgbClr val="A2C748"/>
                </a:solidFill>
              </a:rPr>
              <a:t>encours total </a:t>
            </a:r>
            <a:r>
              <a:rPr lang="fr-FR" b="1" spc="-5" dirty="0"/>
              <a:t>sur les </a:t>
            </a:r>
            <a:r>
              <a:rPr lang="fr-FR" b="1" spc="-5" dirty="0">
                <a:solidFill>
                  <a:srgbClr val="A2C748"/>
                </a:solidFill>
              </a:rPr>
              <a:t>deux produits </a:t>
            </a:r>
            <a:r>
              <a:rPr lang="fr-FR" b="1" spc="-5" dirty="0"/>
              <a:t>s’établit à</a:t>
            </a:r>
            <a:r>
              <a:rPr lang="fr-FR" b="1" spc="-5" dirty="0">
                <a:solidFill>
                  <a:srgbClr val="A2C748"/>
                </a:solidFill>
              </a:rPr>
              <a:t> </a:t>
            </a:r>
            <a:r>
              <a:rPr lang="fr-FR" b="1" spc="-5" dirty="0">
                <a:solidFill>
                  <a:srgbClr val="D70365"/>
                </a:solidFill>
              </a:rPr>
              <a:t>535,1 milliards d’euros.</a:t>
            </a:r>
            <a:endParaRPr lang="fr-FR" b="1" spc="-5" dirty="0"/>
          </a:p>
          <a:p>
            <a:pPr marL="266685" lvl="1" indent="0" algn="ctr">
              <a:lnSpc>
                <a:spcPct val="100000"/>
              </a:lnSpc>
              <a:buNone/>
            </a:pPr>
            <a:r>
              <a:rPr lang="fr-FR" sz="1200" i="1" spc="-5" dirty="0"/>
              <a:t>Source : Caisse des dépôts</a:t>
            </a:r>
          </a:p>
        </p:txBody>
      </p:sp>
      <p:sp>
        <p:nvSpPr>
          <p:cNvPr id="18" name="ZoneTexte 17"/>
          <p:cNvSpPr txBox="1"/>
          <p:nvPr/>
        </p:nvSpPr>
        <p:spPr>
          <a:xfrm>
            <a:off x="6258902" y="1365616"/>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de l’encours du Livret A et du LDDS</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Caisse des dépôts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2271"/>
            <a:ext cx="10965989" cy="423421"/>
          </a:xfrm>
        </p:spPr>
        <p:txBody>
          <a:bodyPr/>
          <a:lstStyle/>
          <a:p>
            <a:pPr algn="just"/>
            <a:r>
              <a:rPr lang="fr-FR" dirty="0"/>
              <a:t>2. Livret a et ldds </a:t>
            </a:r>
            <a:endParaRPr lang="fr-FR" sz="1800" dirty="0"/>
          </a:p>
        </p:txBody>
      </p:sp>
      <p:sp>
        <p:nvSpPr>
          <p:cNvPr id="12" name="ZoneTexte 11"/>
          <p:cNvSpPr txBox="1"/>
          <p:nvPr/>
        </p:nvSpPr>
        <p:spPr>
          <a:xfrm>
            <a:off x="829989" y="3543566"/>
            <a:ext cx="439737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Collecte nette du Livret A et du LDDS</a:t>
            </a:r>
          </a:p>
          <a:p>
            <a:r>
              <a:rPr lang="fr-FR" sz="1400" b="1" i="1" dirty="0">
                <a:solidFill>
                  <a:srgbClr val="D70365"/>
                </a:solidFill>
                <a:latin typeface="Arial" panose="020B0604020202020204" pitchFamily="34" charset="0"/>
                <a:cs typeface="Arial" panose="020B0604020202020204" pitchFamily="34" charset="0"/>
              </a:rPr>
              <a:t>(flux 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Caisse des dépôts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7" name="Espace réservé du texte 12">
            <a:extLst>
              <a:ext uri="{FF2B5EF4-FFF2-40B4-BE49-F238E27FC236}">
                <a16:creationId xmlns:a16="http://schemas.microsoft.com/office/drawing/2014/main" id="{30420186-1254-4AE5-ACDD-3A09F209DD5E}"/>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4" name="Image 3">
            <a:extLst>
              <a:ext uri="{FF2B5EF4-FFF2-40B4-BE49-F238E27FC236}">
                <a16:creationId xmlns:a16="http://schemas.microsoft.com/office/drawing/2014/main" id="{5B340AF1-D1FB-1602-0EA2-115D8DB479F7}"/>
              </a:ext>
            </a:extLst>
          </p:cNvPr>
          <p:cNvPicPr>
            <a:picLocks noChangeAspect="1"/>
          </p:cNvPicPr>
          <p:nvPr/>
        </p:nvPicPr>
        <p:blipFill>
          <a:blip r:embed="rId3"/>
          <a:stretch>
            <a:fillRect/>
          </a:stretch>
        </p:blipFill>
        <p:spPr>
          <a:xfrm>
            <a:off x="6351042" y="2314629"/>
            <a:ext cx="5804013" cy="2700716"/>
          </a:xfrm>
          <a:prstGeom prst="rect">
            <a:avLst/>
          </a:prstGeom>
        </p:spPr>
      </p:pic>
      <p:pic>
        <p:nvPicPr>
          <p:cNvPr id="8" name="Image 7">
            <a:extLst>
              <a:ext uri="{FF2B5EF4-FFF2-40B4-BE49-F238E27FC236}">
                <a16:creationId xmlns:a16="http://schemas.microsoft.com/office/drawing/2014/main" id="{0A754357-18EB-03E9-EA4A-A10C7E793017}"/>
              </a:ext>
            </a:extLst>
          </p:cNvPr>
          <p:cNvPicPr>
            <a:picLocks noChangeAspect="1"/>
          </p:cNvPicPr>
          <p:nvPr/>
        </p:nvPicPr>
        <p:blipFill>
          <a:blip r:embed="rId4"/>
          <a:stretch>
            <a:fillRect/>
          </a:stretch>
        </p:blipFill>
        <p:spPr>
          <a:xfrm>
            <a:off x="829989" y="4515442"/>
            <a:ext cx="5126352" cy="2828333"/>
          </a:xfrm>
          <a:prstGeom prst="rect">
            <a:avLst/>
          </a:prstGeom>
        </p:spPr>
      </p:pic>
    </p:spTree>
    <p:extLst>
      <p:ext uri="{BB962C8B-B14F-4D97-AF65-F5344CB8AC3E}">
        <p14:creationId xmlns:p14="http://schemas.microsoft.com/office/powerpoint/2010/main" val="13615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201631" y="1335199"/>
            <a:ext cx="5878168" cy="1918364"/>
          </a:xfrm>
        </p:spPr>
        <p:txBody>
          <a:bodyPr/>
          <a:lstStyle/>
          <a:p>
            <a:pPr marL="266685" lvl="1" indent="0" algn="ctr">
              <a:lnSpc>
                <a:spcPct val="100000"/>
              </a:lnSpc>
              <a:buNone/>
            </a:pPr>
            <a:r>
              <a:rPr lang="fr-FR" b="1" spc="-5" dirty="0"/>
              <a:t>Le </a:t>
            </a:r>
            <a:r>
              <a:rPr lang="fr-FR" b="1" spc="-5" dirty="0">
                <a:solidFill>
                  <a:srgbClr val="A2C748"/>
                </a:solidFill>
              </a:rPr>
              <a:t>nombre total de PEL </a:t>
            </a:r>
            <a:r>
              <a:rPr lang="fr-FR" b="1" spc="-5" dirty="0"/>
              <a:t>s’établit à </a:t>
            </a:r>
            <a:r>
              <a:rPr lang="fr-FR" b="1" spc="-5" dirty="0">
                <a:solidFill>
                  <a:srgbClr val="D70365"/>
                </a:solidFill>
              </a:rPr>
              <a:t>12,2 millions d’unités à fin 2021, </a:t>
            </a:r>
            <a:r>
              <a:rPr lang="fr-FR" b="1" spc="-5" dirty="0"/>
              <a:t>en repli de </a:t>
            </a:r>
            <a:r>
              <a:rPr lang="fr-FR" b="1" spc="-5" dirty="0">
                <a:solidFill>
                  <a:srgbClr val="D70365"/>
                </a:solidFill>
              </a:rPr>
              <a:t>612.000 plans</a:t>
            </a:r>
            <a:r>
              <a:rPr lang="fr-FR" b="1" spc="-5" dirty="0"/>
              <a:t> sur un an (-4,8%).</a:t>
            </a:r>
          </a:p>
          <a:p>
            <a:pPr marL="266685" lvl="1" indent="0" algn="ctr">
              <a:lnSpc>
                <a:spcPct val="100000"/>
              </a:lnSpc>
              <a:buNone/>
            </a:pPr>
            <a:r>
              <a:rPr lang="fr-FR" b="1" spc="-5" dirty="0"/>
              <a:t>L’</a:t>
            </a:r>
            <a:r>
              <a:rPr lang="fr-FR" b="1" spc="-5" dirty="0">
                <a:solidFill>
                  <a:srgbClr val="A2C748"/>
                </a:solidFill>
              </a:rPr>
              <a:t>encours des PEL </a:t>
            </a:r>
            <a:r>
              <a:rPr lang="fr-FR" b="1" spc="-5" dirty="0"/>
              <a:t>atteint </a:t>
            </a:r>
            <a:r>
              <a:rPr lang="fr-FR" b="1" spc="-5" dirty="0">
                <a:solidFill>
                  <a:srgbClr val="D70365"/>
                </a:solidFill>
              </a:rPr>
              <a:t>276,6 milliards d’euros </a:t>
            </a:r>
            <a:r>
              <a:rPr lang="fr-FR" b="1" spc="-5" dirty="0"/>
              <a:t> </a:t>
            </a:r>
            <a:r>
              <a:rPr lang="fr-FR" b="1" spc="-5" dirty="0">
                <a:solidFill>
                  <a:srgbClr val="D70365"/>
                </a:solidFill>
              </a:rPr>
              <a:t>à fin février 2023 </a:t>
            </a:r>
            <a:r>
              <a:rPr lang="fr-FR" b="1" spc="-5" dirty="0"/>
              <a:t>(</a:t>
            </a:r>
            <a:r>
              <a:rPr lang="fr-FR" b="1" spc="-5" dirty="0">
                <a:solidFill>
                  <a:srgbClr val="D70365"/>
                </a:solidFill>
              </a:rPr>
              <a:t>-4,6% </a:t>
            </a:r>
            <a:r>
              <a:rPr lang="fr-FR" b="1" spc="-5" dirty="0"/>
              <a:t>sur un an). </a:t>
            </a:r>
          </a:p>
          <a:p>
            <a:pPr marL="266685" lvl="1" indent="0" algn="ctr">
              <a:lnSpc>
                <a:spcPct val="100000"/>
              </a:lnSpc>
              <a:buNone/>
            </a:pPr>
            <a:r>
              <a:rPr lang="fr-FR" sz="1200" i="1" spc="-5" dirty="0"/>
              <a:t>Source : Banque de France</a:t>
            </a:r>
          </a:p>
          <a:p>
            <a:pPr marL="266685" lvl="1" indent="0" algn="ctr">
              <a:lnSpc>
                <a:spcPct val="100000"/>
              </a:lnSpc>
              <a:buNone/>
            </a:pPr>
            <a:endParaRPr lang="fr-FR" b="1" spc="-5" dirty="0">
              <a:solidFill>
                <a:srgbClr val="A2C748"/>
              </a:solidFill>
            </a:endParaRPr>
          </a:p>
        </p:txBody>
      </p:sp>
      <p:sp>
        <p:nvSpPr>
          <p:cNvPr id="18" name="ZoneTexte 17"/>
          <p:cNvSpPr txBox="1"/>
          <p:nvPr/>
        </p:nvSpPr>
        <p:spPr>
          <a:xfrm>
            <a:off x="6395663" y="1365616"/>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PEL : flux mensuels de placement</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3. PEL</a:t>
            </a:r>
            <a:endParaRPr lang="fr-FR" sz="1800" dirty="0"/>
          </a:p>
        </p:txBody>
      </p:sp>
      <p:sp>
        <p:nvSpPr>
          <p:cNvPr id="12" name="ZoneTexte 11"/>
          <p:cNvSpPr txBox="1"/>
          <p:nvPr/>
        </p:nvSpPr>
        <p:spPr>
          <a:xfrm>
            <a:off x="470074" y="3480465"/>
            <a:ext cx="5520991"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Progression du nombre de PEL et de l’encours associé</a:t>
            </a:r>
          </a:p>
          <a:p>
            <a:pPr algn="just"/>
            <a:r>
              <a:rPr lang="fr-FR" sz="1400" b="1" i="1" dirty="0">
                <a:solidFill>
                  <a:srgbClr val="D70365"/>
                </a:solidFill>
                <a:latin typeface="Arial" panose="020B0604020202020204" pitchFamily="34" charset="0"/>
                <a:cs typeface="Arial" panose="020B0604020202020204" pitchFamily="34" charset="0"/>
              </a:rPr>
              <a:t>(en millions de plans: échelle de gauche ; en milliards d’euros: échelle de droite)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6" name="Image 5">
            <a:extLst>
              <a:ext uri="{FF2B5EF4-FFF2-40B4-BE49-F238E27FC236}">
                <a16:creationId xmlns:a16="http://schemas.microsoft.com/office/drawing/2014/main" id="{9D76119F-DE17-DAD4-D261-39BFA8396A65}"/>
              </a:ext>
            </a:extLst>
          </p:cNvPr>
          <p:cNvPicPr>
            <a:picLocks noChangeAspect="1"/>
          </p:cNvPicPr>
          <p:nvPr/>
        </p:nvPicPr>
        <p:blipFill>
          <a:blip r:embed="rId3"/>
          <a:stretch>
            <a:fillRect/>
          </a:stretch>
        </p:blipFill>
        <p:spPr>
          <a:xfrm>
            <a:off x="563419" y="4633802"/>
            <a:ext cx="5357090" cy="2635215"/>
          </a:xfrm>
          <a:prstGeom prst="rect">
            <a:avLst/>
          </a:prstGeom>
        </p:spPr>
      </p:pic>
      <p:pic>
        <p:nvPicPr>
          <p:cNvPr id="4" name="Image 3">
            <a:extLst>
              <a:ext uri="{FF2B5EF4-FFF2-40B4-BE49-F238E27FC236}">
                <a16:creationId xmlns:a16="http://schemas.microsoft.com/office/drawing/2014/main" id="{FB73CF25-9A0B-DE86-7CBA-12C0F0FCAD12}"/>
              </a:ext>
            </a:extLst>
          </p:cNvPr>
          <p:cNvPicPr>
            <a:picLocks noChangeAspect="1"/>
          </p:cNvPicPr>
          <p:nvPr/>
        </p:nvPicPr>
        <p:blipFill>
          <a:blip r:embed="rId4"/>
          <a:stretch>
            <a:fillRect/>
          </a:stretch>
        </p:blipFill>
        <p:spPr>
          <a:xfrm>
            <a:off x="6465455" y="2344471"/>
            <a:ext cx="5624945" cy="3068038"/>
          </a:xfrm>
          <a:prstGeom prst="rect">
            <a:avLst/>
          </a:prstGeom>
        </p:spPr>
      </p:pic>
    </p:spTree>
    <p:extLst>
      <p:ext uri="{BB962C8B-B14F-4D97-AF65-F5344CB8AC3E}">
        <p14:creationId xmlns:p14="http://schemas.microsoft.com/office/powerpoint/2010/main" val="49528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386361" y="1209695"/>
            <a:ext cx="5663565" cy="2570142"/>
          </a:xfrm>
        </p:spPr>
        <p:txBody>
          <a:bodyPr/>
          <a:lstStyle/>
          <a:p>
            <a:pPr marL="266685" lvl="1" indent="0" algn="ctr">
              <a:lnSpc>
                <a:spcPct val="100000"/>
              </a:lnSpc>
              <a:buNone/>
            </a:pPr>
            <a:r>
              <a:rPr lang="fr-FR" b="1" spc="-5" dirty="0">
                <a:solidFill>
                  <a:srgbClr val="A2C748"/>
                </a:solidFill>
              </a:rPr>
              <a:t>En 2021, le taux moyen des PEL avec primes </a:t>
            </a:r>
            <a:r>
              <a:rPr lang="fr-FR" b="1" spc="-5" dirty="0"/>
              <a:t>s’élève à </a:t>
            </a:r>
            <a:r>
              <a:rPr lang="fr-FR" b="1" spc="-5" dirty="0">
                <a:solidFill>
                  <a:srgbClr val="D70365"/>
                </a:solidFill>
              </a:rPr>
              <a:t>2,58% </a:t>
            </a:r>
            <a:r>
              <a:rPr lang="fr-FR" b="1" spc="-5" dirty="0"/>
              <a:t>en pondérant le taux d’intérêt par le nombre de PEL, et à </a:t>
            </a:r>
            <a:r>
              <a:rPr lang="fr-FR" b="1" spc="-5" dirty="0">
                <a:solidFill>
                  <a:srgbClr val="D70365"/>
                </a:solidFill>
              </a:rPr>
              <a:t>3,04% </a:t>
            </a:r>
            <a:r>
              <a:rPr lang="fr-FR" b="1" spc="-5" dirty="0"/>
              <a:t>en le pondérant par l’encours. De manière plus précise, 42% des PEL représentant 44% de l’encours ont un taux d’intérêt égal à 2,50% et 5% des PEL représentant 11% de l’encours sont rémunérés à un taux au moins égal à 5,25%.</a:t>
            </a:r>
          </a:p>
          <a:p>
            <a:pPr marL="266685" lvl="1" indent="0" algn="ctr">
              <a:lnSpc>
                <a:spcPct val="100000"/>
              </a:lnSpc>
              <a:buNone/>
            </a:pPr>
            <a:r>
              <a:rPr lang="fr-FR" sz="1200" i="1" dirty="0">
                <a:solidFill>
                  <a:prstClr val="white">
                    <a:lumMod val="50000"/>
                  </a:prstClr>
                </a:solidFill>
                <a:latin typeface="Arial" panose="020B0604020202020204" pitchFamily="34" charset="0"/>
                <a:cs typeface="Arial" panose="020B0604020202020204" pitchFamily="34" charset="0"/>
              </a:rPr>
              <a:t>Source : Banque de France</a:t>
            </a:r>
            <a:endParaRPr lang="fr-FR" sz="2400" b="1" spc="-5" dirty="0"/>
          </a:p>
          <a:p>
            <a:pPr marL="266685" lvl="1" indent="0" algn="ctr">
              <a:lnSpc>
                <a:spcPct val="100000"/>
              </a:lnSpc>
              <a:buNone/>
            </a:pPr>
            <a:endParaRPr lang="fr-FR" sz="1600" b="1" spc="-5" dirty="0"/>
          </a:p>
        </p:txBody>
      </p:sp>
      <p:sp>
        <p:nvSpPr>
          <p:cNvPr id="18" name="ZoneTexte 17"/>
          <p:cNvSpPr txBox="1"/>
          <p:nvPr/>
        </p:nvSpPr>
        <p:spPr>
          <a:xfrm>
            <a:off x="6351042" y="1209695"/>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de rémunération des PEL</a:t>
            </a:r>
          </a:p>
          <a:p>
            <a:r>
              <a:rPr lang="fr-FR" sz="1400" b="1" i="1" dirty="0">
                <a:solidFill>
                  <a:srgbClr val="D70365"/>
                </a:solidFill>
                <a:latin typeface="Arial" panose="020B0604020202020204" pitchFamily="34" charset="0"/>
                <a:cs typeface="Arial" panose="020B0604020202020204" pitchFamily="34" charset="0"/>
              </a:rPr>
              <a:t>(en pourcentage)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53936"/>
            <a:ext cx="10965989" cy="441030"/>
          </a:xfrm>
        </p:spPr>
        <p:txBody>
          <a:bodyPr/>
          <a:lstStyle/>
          <a:p>
            <a:pPr algn="just"/>
            <a:r>
              <a:rPr lang="fr-FR" dirty="0"/>
              <a:t>3. PEL</a:t>
            </a:r>
            <a:endParaRPr lang="fr-FR" sz="1800" dirty="0"/>
          </a:p>
        </p:txBody>
      </p:sp>
      <p:sp>
        <p:nvSpPr>
          <p:cNvPr id="24" name="ZoneTexte 23"/>
          <p:cNvSpPr txBox="1"/>
          <p:nvPr/>
        </p:nvSpPr>
        <p:spPr>
          <a:xfrm>
            <a:off x="855633" y="3959040"/>
            <a:ext cx="4673770"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PEL : ventilation par taux applicable en 2021</a:t>
            </a:r>
          </a:p>
          <a:p>
            <a:pPr algn="just"/>
            <a:r>
              <a:rPr lang="fr-FR" sz="1400" b="1" i="1" dirty="0">
                <a:solidFill>
                  <a:srgbClr val="D70365"/>
                </a:solidFill>
                <a:latin typeface="Arial" panose="020B0604020202020204" pitchFamily="34" charset="0"/>
                <a:cs typeface="Arial" panose="020B0604020202020204" pitchFamily="34" charset="0"/>
              </a:rPr>
              <a:t>(en pourcentage; nombre de plans: anneau intérieur; encours: anneau extérieur)</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0261D246-0DB4-42A1-95C8-BE0E64D507A7}"/>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3" name="Image 2">
            <a:extLst>
              <a:ext uri="{FF2B5EF4-FFF2-40B4-BE49-F238E27FC236}">
                <a16:creationId xmlns:a16="http://schemas.microsoft.com/office/drawing/2014/main" id="{27E03857-E80C-1EF6-2968-8CA858D5588C}"/>
              </a:ext>
            </a:extLst>
          </p:cNvPr>
          <p:cNvPicPr>
            <a:picLocks noChangeAspect="1"/>
          </p:cNvPicPr>
          <p:nvPr/>
        </p:nvPicPr>
        <p:blipFill>
          <a:blip r:embed="rId3"/>
          <a:stretch>
            <a:fillRect/>
          </a:stretch>
        </p:blipFill>
        <p:spPr>
          <a:xfrm>
            <a:off x="907110" y="5107709"/>
            <a:ext cx="3678646" cy="2308015"/>
          </a:xfrm>
          <a:prstGeom prst="rect">
            <a:avLst/>
          </a:prstGeom>
        </p:spPr>
      </p:pic>
      <p:pic>
        <p:nvPicPr>
          <p:cNvPr id="6" name="Image 5">
            <a:extLst>
              <a:ext uri="{FF2B5EF4-FFF2-40B4-BE49-F238E27FC236}">
                <a16:creationId xmlns:a16="http://schemas.microsoft.com/office/drawing/2014/main" id="{00C04449-0F4A-A27E-0049-6F125A185F9F}"/>
              </a:ext>
            </a:extLst>
          </p:cNvPr>
          <p:cNvPicPr>
            <a:picLocks noChangeAspect="1"/>
          </p:cNvPicPr>
          <p:nvPr/>
        </p:nvPicPr>
        <p:blipFill>
          <a:blip r:embed="rId4"/>
          <a:stretch>
            <a:fillRect/>
          </a:stretch>
        </p:blipFill>
        <p:spPr>
          <a:xfrm>
            <a:off x="6639629" y="2276014"/>
            <a:ext cx="5242390" cy="4777691"/>
          </a:xfrm>
          <a:prstGeom prst="rect">
            <a:avLst/>
          </a:prstGeom>
        </p:spPr>
      </p:pic>
      <p:sp>
        <p:nvSpPr>
          <p:cNvPr id="7" name="Rectangle 6">
            <a:extLst>
              <a:ext uri="{FF2B5EF4-FFF2-40B4-BE49-F238E27FC236}">
                <a16:creationId xmlns:a16="http://schemas.microsoft.com/office/drawing/2014/main" id="{D3796784-2C52-1C2F-24A7-2EF04C3B0052}"/>
              </a:ext>
            </a:extLst>
          </p:cNvPr>
          <p:cNvSpPr/>
          <p:nvPr/>
        </p:nvSpPr>
        <p:spPr>
          <a:xfrm>
            <a:off x="10472352" y="6905740"/>
            <a:ext cx="1409667" cy="33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375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201631" y="1335199"/>
            <a:ext cx="5878168" cy="1869242"/>
          </a:xfrm>
        </p:spPr>
        <p:txBody>
          <a:bodyPr/>
          <a:lstStyle/>
          <a:p>
            <a:pPr marL="266685" lvl="1" indent="0" algn="ctr">
              <a:lnSpc>
                <a:spcPct val="100000"/>
              </a:lnSpc>
              <a:buNone/>
            </a:pPr>
            <a:r>
              <a:rPr lang="fr-FR" b="1" spc="-5" dirty="0">
                <a:solidFill>
                  <a:srgbClr val="D70365"/>
                </a:solidFill>
              </a:rPr>
              <a:t>Au 31 décembre 2021, </a:t>
            </a:r>
            <a:r>
              <a:rPr lang="fr-FR" b="1" spc="-5" dirty="0">
                <a:solidFill>
                  <a:srgbClr val="A2C748"/>
                </a:solidFill>
              </a:rPr>
              <a:t>le</a:t>
            </a:r>
            <a:r>
              <a:rPr lang="fr-FR" b="1" spc="-5" dirty="0"/>
              <a:t> </a:t>
            </a:r>
            <a:r>
              <a:rPr lang="fr-FR" b="1" spc="-5" dirty="0">
                <a:solidFill>
                  <a:srgbClr val="A2C748"/>
                </a:solidFill>
              </a:rPr>
              <a:t>nombre de LEP </a:t>
            </a:r>
            <a:r>
              <a:rPr lang="fr-FR" b="1" spc="-5" dirty="0"/>
              <a:t>s’établit à </a:t>
            </a:r>
            <a:r>
              <a:rPr lang="fr-FR" b="1" spc="-5" dirty="0">
                <a:solidFill>
                  <a:srgbClr val="D70365"/>
                </a:solidFill>
              </a:rPr>
              <a:t>6,9 millions,</a:t>
            </a:r>
            <a:r>
              <a:rPr lang="fr-FR" b="1" spc="-5" dirty="0"/>
              <a:t> en recul de 170.000 unités sur un an (-2,4%).</a:t>
            </a:r>
          </a:p>
          <a:p>
            <a:pPr marL="266685" lvl="1" indent="0" algn="ctr">
              <a:lnSpc>
                <a:spcPct val="100000"/>
              </a:lnSpc>
              <a:buNone/>
            </a:pPr>
            <a:r>
              <a:rPr lang="fr-FR" b="1" spc="-5" dirty="0"/>
              <a:t>L’</a:t>
            </a:r>
            <a:r>
              <a:rPr lang="fr-FR" b="1" spc="-5" dirty="0">
                <a:solidFill>
                  <a:srgbClr val="A2C748"/>
                </a:solidFill>
              </a:rPr>
              <a:t>encours des LEP </a:t>
            </a:r>
            <a:r>
              <a:rPr lang="fr-FR" b="1" spc="-5" dirty="0"/>
              <a:t>atteint </a:t>
            </a:r>
            <a:r>
              <a:rPr lang="fr-FR" b="1" spc="-5" dirty="0">
                <a:solidFill>
                  <a:srgbClr val="D70365"/>
                </a:solidFill>
              </a:rPr>
              <a:t>53,0 milliards d’euros</a:t>
            </a:r>
            <a:r>
              <a:rPr lang="fr-FR" b="1" spc="-5" dirty="0"/>
              <a:t> </a:t>
            </a:r>
            <a:r>
              <a:rPr lang="fr-FR" b="1" spc="-5" dirty="0">
                <a:solidFill>
                  <a:srgbClr val="D70365"/>
                </a:solidFill>
              </a:rPr>
              <a:t>à fin février 2023 </a:t>
            </a:r>
            <a:r>
              <a:rPr lang="fr-FR" b="1" spc="-5" dirty="0"/>
              <a:t>(</a:t>
            </a:r>
            <a:r>
              <a:rPr lang="fr-FR" b="1" spc="-5" dirty="0">
                <a:solidFill>
                  <a:srgbClr val="D70365"/>
                </a:solidFill>
              </a:rPr>
              <a:t>+31,2% </a:t>
            </a:r>
            <a:r>
              <a:rPr lang="fr-FR" b="1" spc="-5" dirty="0"/>
              <a:t>sur un an). </a:t>
            </a:r>
          </a:p>
          <a:p>
            <a:pPr marL="266685" lvl="1" indent="0" algn="ctr">
              <a:lnSpc>
                <a:spcPct val="100000"/>
              </a:lnSpc>
              <a:buNone/>
            </a:pPr>
            <a:r>
              <a:rPr lang="fr-FR" sz="1200" i="1" spc="-5" dirty="0"/>
              <a:t>Source : Banque de France</a:t>
            </a:r>
          </a:p>
          <a:p>
            <a:pPr marL="266685" lvl="1" indent="0" algn="ctr">
              <a:lnSpc>
                <a:spcPct val="100000"/>
              </a:lnSpc>
              <a:buNone/>
            </a:pPr>
            <a:endParaRPr lang="fr-FR" b="1" spc="-5" dirty="0">
              <a:solidFill>
                <a:srgbClr val="A2C748"/>
              </a:solidFill>
            </a:endParaRPr>
          </a:p>
        </p:txBody>
      </p:sp>
      <p:sp>
        <p:nvSpPr>
          <p:cNvPr id="18" name="ZoneTexte 17"/>
          <p:cNvSpPr txBox="1"/>
          <p:nvPr/>
        </p:nvSpPr>
        <p:spPr>
          <a:xfrm>
            <a:off x="6351042" y="1309147"/>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de l’encours des LEP</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4. LEP</a:t>
            </a:r>
            <a:endParaRPr lang="fr-FR" sz="1800" dirty="0"/>
          </a:p>
        </p:txBody>
      </p:sp>
      <p:sp>
        <p:nvSpPr>
          <p:cNvPr id="12" name="ZoneTexte 11"/>
          <p:cNvSpPr txBox="1"/>
          <p:nvPr/>
        </p:nvSpPr>
        <p:spPr>
          <a:xfrm>
            <a:off x="711208" y="3422116"/>
            <a:ext cx="485901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Ouvertures, clôtures de LEP</a:t>
            </a:r>
          </a:p>
          <a:p>
            <a:pPr algn="just"/>
            <a:r>
              <a:rPr lang="fr-FR" sz="1400" b="1" i="1" dirty="0">
                <a:solidFill>
                  <a:srgbClr val="D70365"/>
                </a:solidFill>
                <a:latin typeface="Arial" panose="020B0604020202020204" pitchFamily="34" charset="0"/>
                <a:cs typeface="Arial" panose="020B0604020202020204" pitchFamily="34" charset="0"/>
              </a:rPr>
              <a:t>(en millions de comptes)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8" name="Image 7">
            <a:extLst>
              <a:ext uri="{FF2B5EF4-FFF2-40B4-BE49-F238E27FC236}">
                <a16:creationId xmlns:a16="http://schemas.microsoft.com/office/drawing/2014/main" id="{5504ABEC-3382-6D5F-E0CC-70D683A0D81B}"/>
              </a:ext>
            </a:extLst>
          </p:cNvPr>
          <p:cNvPicPr>
            <a:picLocks noChangeAspect="1"/>
          </p:cNvPicPr>
          <p:nvPr/>
        </p:nvPicPr>
        <p:blipFill>
          <a:blip r:embed="rId3"/>
          <a:stretch>
            <a:fillRect/>
          </a:stretch>
        </p:blipFill>
        <p:spPr>
          <a:xfrm>
            <a:off x="711208" y="4355233"/>
            <a:ext cx="5393246" cy="2817261"/>
          </a:xfrm>
          <a:prstGeom prst="rect">
            <a:avLst/>
          </a:prstGeom>
        </p:spPr>
      </p:pic>
      <p:pic>
        <p:nvPicPr>
          <p:cNvPr id="4" name="Image 3">
            <a:extLst>
              <a:ext uri="{FF2B5EF4-FFF2-40B4-BE49-F238E27FC236}">
                <a16:creationId xmlns:a16="http://schemas.microsoft.com/office/drawing/2014/main" id="{4853EF38-278C-40D6-0431-1D251BD26354}"/>
              </a:ext>
            </a:extLst>
          </p:cNvPr>
          <p:cNvPicPr>
            <a:picLocks noChangeAspect="1"/>
          </p:cNvPicPr>
          <p:nvPr/>
        </p:nvPicPr>
        <p:blipFill>
          <a:blip r:embed="rId4"/>
          <a:stretch>
            <a:fillRect/>
          </a:stretch>
        </p:blipFill>
        <p:spPr>
          <a:xfrm>
            <a:off x="6399283" y="2331117"/>
            <a:ext cx="5728062" cy="2638047"/>
          </a:xfrm>
          <a:prstGeom prst="rect">
            <a:avLst/>
          </a:prstGeom>
        </p:spPr>
      </p:pic>
    </p:spTree>
    <p:extLst>
      <p:ext uri="{BB962C8B-B14F-4D97-AF65-F5344CB8AC3E}">
        <p14:creationId xmlns:p14="http://schemas.microsoft.com/office/powerpoint/2010/main" val="194706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520213" y="1253052"/>
            <a:ext cx="5827424" cy="2779601"/>
          </a:xfrm>
        </p:spPr>
        <p:txBody>
          <a:bodyPr/>
          <a:lstStyle/>
          <a:p>
            <a:pPr marL="266685" lvl="1" indent="0" algn="ctr">
              <a:lnSpc>
                <a:spcPct val="100000"/>
              </a:lnSpc>
              <a:buNone/>
            </a:pPr>
            <a:r>
              <a:rPr lang="fr-FR" b="1" spc="-5" dirty="0">
                <a:solidFill>
                  <a:srgbClr val="A2C748"/>
                </a:solidFill>
              </a:rPr>
              <a:t>En 2021, l’encours moyen d’un LEP </a:t>
            </a:r>
            <a:r>
              <a:rPr lang="fr-FR" b="1" spc="-5" dirty="0"/>
              <a:t>s’élève à </a:t>
            </a:r>
            <a:r>
              <a:rPr lang="fr-FR" b="1" spc="-5" dirty="0">
                <a:solidFill>
                  <a:srgbClr val="D70365"/>
                </a:solidFill>
              </a:rPr>
              <a:t>5.600 euros, </a:t>
            </a:r>
            <a:r>
              <a:rPr lang="fr-FR" b="1" spc="-5" dirty="0"/>
              <a:t>équivalent à celui observé un an plus tôt. Cette moyenne cache toutefois d’importantes disparités sociodémographiques. </a:t>
            </a:r>
          </a:p>
          <a:p>
            <a:pPr marL="266685" lvl="1" indent="0" algn="ctr">
              <a:lnSpc>
                <a:spcPct val="100000"/>
              </a:lnSpc>
              <a:buNone/>
            </a:pPr>
            <a:r>
              <a:rPr lang="fr-FR" b="1" spc="-5" dirty="0">
                <a:solidFill>
                  <a:srgbClr val="A2C748"/>
                </a:solidFill>
              </a:rPr>
              <a:t>Les </a:t>
            </a:r>
            <a:r>
              <a:rPr lang="fr-FR" b="1" spc="-5" dirty="0">
                <a:solidFill>
                  <a:srgbClr val="D70365"/>
                </a:solidFill>
              </a:rPr>
              <a:t>43%</a:t>
            </a:r>
            <a:r>
              <a:rPr lang="fr-FR" b="1" spc="-5" dirty="0">
                <a:solidFill>
                  <a:srgbClr val="A2C748"/>
                </a:solidFill>
              </a:rPr>
              <a:t> de LEP dont l’encours dépasse le plafond réglementaire de 7.700 euros représentent ainsi </a:t>
            </a:r>
            <a:r>
              <a:rPr lang="fr-FR" b="1" spc="-5" dirty="0">
                <a:solidFill>
                  <a:srgbClr val="D70365"/>
                </a:solidFill>
              </a:rPr>
              <a:t>70% </a:t>
            </a:r>
            <a:r>
              <a:rPr lang="fr-FR" b="1" spc="-5" dirty="0">
                <a:solidFill>
                  <a:srgbClr val="A2C748"/>
                </a:solidFill>
              </a:rPr>
              <a:t>de l’encours global.</a:t>
            </a:r>
          </a:p>
          <a:p>
            <a:pPr marL="266685" lvl="1" indent="0" algn="ctr">
              <a:lnSpc>
                <a:spcPct val="100000"/>
              </a:lnSpc>
              <a:buNone/>
            </a:pPr>
            <a:r>
              <a:rPr lang="fr-FR" b="1" spc="-5" dirty="0">
                <a:solidFill>
                  <a:srgbClr val="A2C748"/>
                </a:solidFill>
              </a:rPr>
              <a:t> </a:t>
            </a:r>
            <a:r>
              <a:rPr lang="fr-FR" sz="1100" i="1" dirty="0">
                <a:solidFill>
                  <a:prstClr val="white">
                    <a:lumMod val="50000"/>
                  </a:prstClr>
                </a:solidFill>
                <a:latin typeface="Arial" panose="020B0604020202020204" pitchFamily="34" charset="0"/>
                <a:cs typeface="Arial" panose="020B0604020202020204" pitchFamily="34" charset="0"/>
              </a:rPr>
              <a:t>Source : Banque de France</a:t>
            </a:r>
            <a:endParaRPr lang="fr-FR" b="1" spc="-5" dirty="0">
              <a:solidFill>
                <a:srgbClr val="A2C748"/>
              </a:solidFill>
            </a:endParaRPr>
          </a:p>
        </p:txBody>
      </p:sp>
      <p:sp>
        <p:nvSpPr>
          <p:cNvPr id="18" name="ZoneTexte 17"/>
          <p:cNvSpPr txBox="1"/>
          <p:nvPr/>
        </p:nvSpPr>
        <p:spPr>
          <a:xfrm>
            <a:off x="6719887" y="1242730"/>
            <a:ext cx="5242390"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LEP: ventilation par tranches de solde créditeur en 2021</a:t>
            </a:r>
          </a:p>
          <a:p>
            <a:pPr algn="just"/>
            <a:r>
              <a:rPr lang="fr-FR" sz="1400" b="1" i="1" dirty="0">
                <a:solidFill>
                  <a:srgbClr val="D70365"/>
                </a:solidFill>
                <a:latin typeface="Arial" panose="020B0604020202020204" pitchFamily="34" charset="0"/>
                <a:cs typeface="Arial" panose="020B0604020202020204" pitchFamily="34" charset="0"/>
              </a:rPr>
              <a:t>(en pourcentage; nombre de comptes: anneau intérieur; encours: anneau extérieur)</a:t>
            </a:r>
          </a:p>
          <a:p>
            <a:pPr algn="just"/>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4. LEP</a:t>
            </a:r>
            <a:endParaRPr lang="fr-FR" sz="1800" dirty="0"/>
          </a:p>
        </p:txBody>
      </p:sp>
      <p:sp>
        <p:nvSpPr>
          <p:cNvPr id="12" name="ZoneTexte 11"/>
          <p:cNvSpPr txBox="1"/>
          <p:nvPr/>
        </p:nvSpPr>
        <p:spPr>
          <a:xfrm>
            <a:off x="692162" y="3924354"/>
            <a:ext cx="5133191"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du LEP</a:t>
            </a:r>
          </a:p>
          <a:p>
            <a:pPr algn="just"/>
            <a:r>
              <a:rPr lang="fr-FR" sz="1400" b="1" i="1" dirty="0">
                <a:solidFill>
                  <a:srgbClr val="D70365"/>
                </a:solidFill>
                <a:latin typeface="Arial" panose="020B0604020202020204" pitchFamily="34" charset="0"/>
                <a:cs typeface="Arial" panose="020B0604020202020204" pitchFamily="34" charset="0"/>
              </a:rPr>
              <a:t>(en pourcentage – fixé à 6,1% depuis le 1</a:t>
            </a:r>
            <a:r>
              <a:rPr lang="fr-FR" sz="1400" b="1" i="1" baseline="30000" dirty="0">
                <a:solidFill>
                  <a:srgbClr val="D70365"/>
                </a:solidFill>
                <a:latin typeface="Arial" panose="020B0604020202020204" pitchFamily="34" charset="0"/>
                <a:cs typeface="Arial" panose="020B0604020202020204" pitchFamily="34" charset="0"/>
              </a:rPr>
              <a:t>er</a:t>
            </a:r>
            <a:r>
              <a:rPr lang="fr-FR" sz="1400" b="1" i="1" dirty="0">
                <a:solidFill>
                  <a:srgbClr val="D70365"/>
                </a:solidFill>
                <a:latin typeface="Arial" panose="020B0604020202020204" pitchFamily="34" charset="0"/>
                <a:cs typeface="Arial" panose="020B0604020202020204" pitchFamily="34" charset="0"/>
              </a:rPr>
              <a:t> février 2023)</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4" name="Image 3">
            <a:extLst>
              <a:ext uri="{FF2B5EF4-FFF2-40B4-BE49-F238E27FC236}">
                <a16:creationId xmlns:a16="http://schemas.microsoft.com/office/drawing/2014/main" id="{8076576F-7B1D-9C40-E5A5-6612D509CC54}"/>
              </a:ext>
            </a:extLst>
          </p:cNvPr>
          <p:cNvPicPr>
            <a:picLocks noChangeAspect="1"/>
          </p:cNvPicPr>
          <p:nvPr/>
        </p:nvPicPr>
        <p:blipFill>
          <a:blip r:embed="rId3"/>
          <a:stretch>
            <a:fillRect/>
          </a:stretch>
        </p:blipFill>
        <p:spPr>
          <a:xfrm>
            <a:off x="6719887" y="2438978"/>
            <a:ext cx="5339063" cy="3187350"/>
          </a:xfrm>
          <a:prstGeom prst="rect">
            <a:avLst/>
          </a:prstGeom>
        </p:spPr>
      </p:pic>
      <p:pic>
        <p:nvPicPr>
          <p:cNvPr id="3" name="Image 2">
            <a:extLst>
              <a:ext uri="{FF2B5EF4-FFF2-40B4-BE49-F238E27FC236}">
                <a16:creationId xmlns:a16="http://schemas.microsoft.com/office/drawing/2014/main" id="{3926F6B0-455B-0D0B-0F20-6E310CCEFA39}"/>
              </a:ext>
            </a:extLst>
          </p:cNvPr>
          <p:cNvPicPr>
            <a:picLocks noChangeAspect="1"/>
          </p:cNvPicPr>
          <p:nvPr/>
        </p:nvPicPr>
        <p:blipFill>
          <a:blip r:embed="rId4"/>
          <a:stretch>
            <a:fillRect/>
          </a:stretch>
        </p:blipFill>
        <p:spPr>
          <a:xfrm>
            <a:off x="849851" y="4897985"/>
            <a:ext cx="4628704" cy="2574834"/>
          </a:xfrm>
          <a:prstGeom prst="rect">
            <a:avLst/>
          </a:prstGeom>
        </p:spPr>
      </p:pic>
    </p:spTree>
    <p:extLst>
      <p:ext uri="{BB962C8B-B14F-4D97-AF65-F5344CB8AC3E}">
        <p14:creationId xmlns:p14="http://schemas.microsoft.com/office/powerpoint/2010/main" val="67695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5" y="3045573"/>
            <a:ext cx="8569860" cy="1460500"/>
          </a:xfrm>
        </p:spPr>
        <p:txBody>
          <a:bodyPr/>
          <a:lstStyle/>
          <a:p>
            <a:r>
              <a:rPr lang="fr-FR" sz="5000" cap="none" dirty="0"/>
              <a:t>Autres instruments d’épargne </a:t>
            </a:r>
            <a:endParaRPr lang="fr-FR" sz="5000" dirty="0"/>
          </a:p>
        </p:txBody>
      </p:sp>
      <p:sp>
        <p:nvSpPr>
          <p:cNvPr id="3" name="Espace réservé du texte 2"/>
          <p:cNvSpPr>
            <a:spLocks noGrp="1"/>
          </p:cNvSpPr>
          <p:nvPr>
            <p:ph type="body" idx="12"/>
          </p:nvPr>
        </p:nvSpPr>
        <p:spPr/>
        <p:txBody>
          <a:bodyPr/>
          <a:lstStyle/>
          <a:p>
            <a:r>
              <a:rPr lang="fr-FR" dirty="0"/>
              <a:t>III</a:t>
            </a:r>
          </a:p>
        </p:txBody>
      </p:sp>
    </p:spTree>
    <p:extLst>
      <p:ext uri="{BB962C8B-B14F-4D97-AF65-F5344CB8AC3E}">
        <p14:creationId xmlns:p14="http://schemas.microsoft.com/office/powerpoint/2010/main" val="90799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7898" y="1438250"/>
            <a:ext cx="5129338" cy="4981023"/>
          </a:xfrm>
        </p:spPr>
        <p:txBody>
          <a:bodyPr/>
          <a:lstStyle/>
          <a:p>
            <a:pPr marL="266685" lvl="1" indent="0" algn="ctr">
              <a:lnSpc>
                <a:spcPct val="100000"/>
              </a:lnSpc>
              <a:buNone/>
            </a:pPr>
            <a:r>
              <a:rPr lang="fr-FR" sz="1600" b="1" spc="-5" dirty="0">
                <a:solidFill>
                  <a:srgbClr val="D70365"/>
                </a:solidFill>
              </a:rPr>
              <a:t>En février 2023, </a:t>
            </a:r>
            <a:r>
              <a:rPr lang="fr-FR" sz="1600" b="1" spc="-5" dirty="0">
                <a:solidFill>
                  <a:srgbClr val="A2C748"/>
                </a:solidFill>
              </a:rPr>
              <a:t>les cotisations en assurance vie enregistrent une légère hausse </a:t>
            </a:r>
            <a:r>
              <a:rPr lang="fr-FR" sz="1600" b="1" spc="-5" dirty="0"/>
              <a:t>pour atteindre </a:t>
            </a:r>
            <a:r>
              <a:rPr lang="fr-FR" sz="1600" b="1" spc="-5" dirty="0">
                <a:solidFill>
                  <a:srgbClr val="D70365"/>
                </a:solidFill>
              </a:rPr>
              <a:t>13,0 milliards d’euros,</a:t>
            </a:r>
            <a:r>
              <a:rPr lang="fr-FR" sz="1600" b="1" spc="-5" dirty="0"/>
              <a:t> en augmentation de </a:t>
            </a:r>
            <a:r>
              <a:rPr lang="fr-FR" sz="1600" b="1" spc="-5" dirty="0">
                <a:solidFill>
                  <a:srgbClr val="D70365"/>
                </a:solidFill>
              </a:rPr>
              <a:t>+1% </a:t>
            </a:r>
            <a:r>
              <a:rPr lang="fr-FR" sz="1600" b="1" spc="-5" dirty="0"/>
              <a:t>par rapport à février 2022. Depuis le début de l’année, elles affichent une hausse de +0,3 milliard d’euros, soit +1%, à 27,1 milliards d’euros. En supports euros, elles progressent de +5%, à 16,5 Mds€. En supports UC, elles diminuent de 5%, à 10,7 Mds€.</a:t>
            </a:r>
          </a:p>
          <a:p>
            <a:pPr marL="266685" lvl="1" indent="0" algn="ctr">
              <a:lnSpc>
                <a:spcPct val="100000"/>
              </a:lnSpc>
              <a:buNone/>
            </a:pPr>
            <a:r>
              <a:rPr lang="fr-FR" sz="1600" b="1" spc="-5" dirty="0">
                <a:solidFill>
                  <a:srgbClr val="A2C748"/>
                </a:solidFill>
              </a:rPr>
              <a:t>La collecte nette reste positive, à </a:t>
            </a:r>
            <a:r>
              <a:rPr lang="fr-FR" sz="1600" b="1" spc="-5" dirty="0">
                <a:solidFill>
                  <a:srgbClr val="D70365"/>
                </a:solidFill>
              </a:rPr>
              <a:t>+1,1 milliard d’euros</a:t>
            </a:r>
            <a:r>
              <a:rPr lang="fr-FR" sz="1600" b="1" spc="-5" dirty="0">
                <a:solidFill>
                  <a:srgbClr val="A2C748"/>
                </a:solidFill>
              </a:rPr>
              <a:t> sur le mois : </a:t>
            </a:r>
            <a:r>
              <a:rPr lang="fr-FR" sz="1600" b="1" spc="-5" dirty="0"/>
              <a:t>elle s’établit à +2,8 Mds€ en supports UC et à -1,7 Md€ en supports euros. Depuis le début de l’année, la collecte nette s’établit à +2,2 Mds€.</a:t>
            </a:r>
          </a:p>
          <a:p>
            <a:pPr marL="266685" lvl="1" indent="0" algn="ctr">
              <a:lnSpc>
                <a:spcPct val="100000"/>
              </a:lnSpc>
              <a:buNone/>
            </a:pPr>
            <a:r>
              <a:rPr lang="fr-FR" sz="1600" b="1" spc="-5" dirty="0"/>
              <a:t>Au total, </a:t>
            </a:r>
            <a:r>
              <a:rPr lang="fr-FR" sz="1600" b="1" spc="-5" dirty="0">
                <a:solidFill>
                  <a:srgbClr val="A2C748"/>
                </a:solidFill>
              </a:rPr>
              <a:t>l’encours</a:t>
            </a:r>
            <a:r>
              <a:rPr lang="fr-FR" sz="1600" b="1" spc="-5" dirty="0"/>
              <a:t> atteint </a:t>
            </a:r>
            <a:r>
              <a:rPr lang="fr-FR" sz="1600" b="1" spc="-5" dirty="0">
                <a:solidFill>
                  <a:srgbClr val="D70365"/>
                </a:solidFill>
              </a:rPr>
              <a:t>1.874 milliards d’euros</a:t>
            </a:r>
            <a:r>
              <a:rPr lang="fr-FR" sz="1600" b="1" spc="-5" dirty="0"/>
              <a:t> à fin février, en hausse de +1% sur un an.</a:t>
            </a:r>
          </a:p>
          <a:p>
            <a:pPr marL="266685" lvl="1" indent="0" algn="ctr">
              <a:lnSpc>
                <a:spcPct val="100000"/>
              </a:lnSpc>
              <a:buNone/>
            </a:pPr>
            <a:endParaRPr lang="fr-FR" sz="1200" i="1" spc="-5" dirty="0"/>
          </a:p>
          <a:p>
            <a:pPr marL="266685" lvl="1" indent="0" algn="ctr">
              <a:lnSpc>
                <a:spcPct val="100000"/>
              </a:lnSpc>
              <a:buNone/>
            </a:pPr>
            <a:r>
              <a:rPr lang="fr-FR" sz="1200" i="1" spc="-5" dirty="0"/>
              <a:t>Source : France Assureurs</a:t>
            </a:r>
          </a:p>
        </p:txBody>
      </p:sp>
      <p:sp>
        <p:nvSpPr>
          <p:cNvPr id="11" name="Espace réservé du texte 6"/>
          <p:cNvSpPr>
            <a:spLocks noGrp="1"/>
          </p:cNvSpPr>
          <p:nvPr>
            <p:ph type="body" sz="quarter" idx="19"/>
          </p:nvPr>
        </p:nvSpPr>
        <p:spPr>
          <a:xfrm>
            <a:off x="868048" y="694231"/>
            <a:ext cx="10965989" cy="441030"/>
          </a:xfrm>
        </p:spPr>
        <p:txBody>
          <a:bodyPr/>
          <a:lstStyle/>
          <a:p>
            <a:pPr algn="just"/>
            <a:r>
              <a:rPr lang="fr-FR" dirty="0"/>
              <a:t>1. Assurance-vie</a:t>
            </a:r>
            <a:endParaRPr lang="fr-FR" sz="1800" dirty="0"/>
          </a:p>
        </p:txBody>
      </p:sp>
      <p:sp>
        <p:nvSpPr>
          <p:cNvPr id="18" name="ZoneTexte 17"/>
          <p:cNvSpPr txBox="1"/>
          <p:nvPr/>
        </p:nvSpPr>
        <p:spPr>
          <a:xfrm>
            <a:off x="6002258" y="1438250"/>
            <a:ext cx="598063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mensuelle de la collecte nette (euros + unités de compte, en milliards d’euros)</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France Assureurs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E86D422A-297F-48D2-9B5A-DDA84C97980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3" name="Image 2">
            <a:extLst>
              <a:ext uri="{FF2B5EF4-FFF2-40B4-BE49-F238E27FC236}">
                <a16:creationId xmlns:a16="http://schemas.microsoft.com/office/drawing/2014/main" id="{81A5565E-7676-AC1A-C10E-A399E18BD770}"/>
              </a:ext>
            </a:extLst>
          </p:cNvPr>
          <p:cNvPicPr>
            <a:picLocks noChangeAspect="1"/>
          </p:cNvPicPr>
          <p:nvPr/>
        </p:nvPicPr>
        <p:blipFill>
          <a:blip r:embed="rId3"/>
          <a:stretch>
            <a:fillRect/>
          </a:stretch>
        </p:blipFill>
        <p:spPr>
          <a:xfrm>
            <a:off x="6002258" y="2461923"/>
            <a:ext cx="6106615" cy="3240141"/>
          </a:xfrm>
          <a:prstGeom prst="rect">
            <a:avLst/>
          </a:prstGeom>
        </p:spPr>
      </p:pic>
    </p:spTree>
    <p:extLst>
      <p:ext uri="{BB962C8B-B14F-4D97-AF65-F5344CB8AC3E}">
        <p14:creationId xmlns:p14="http://schemas.microsoft.com/office/powerpoint/2010/main" val="2653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06764" y="3045572"/>
            <a:ext cx="2243438" cy="1460500"/>
          </a:xfrm>
          <a:prstGeom prst="rect">
            <a:avLst/>
          </a:prstGeom>
        </p:spPr>
        <p:txBody>
          <a:bodyPr/>
          <a:lstStyle>
            <a:lvl1pPr algn="l" defTabSz="914348"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0500" b="1" dirty="0">
                <a:solidFill>
                  <a:schemeClr val="bg1"/>
                </a:solidFill>
                <a:latin typeface="Times New Roman" panose="02020603050405020304" pitchFamily="18" charset="0"/>
                <a:cs typeface="Times New Roman" panose="02020603050405020304" pitchFamily="18" charset="0"/>
              </a:rPr>
              <a:t>I</a:t>
            </a:r>
          </a:p>
        </p:txBody>
      </p:sp>
      <p:sp>
        <p:nvSpPr>
          <p:cNvPr id="7" name="Espace réservé du texte 2"/>
          <p:cNvSpPr>
            <a:spLocks noGrp="1"/>
          </p:cNvSpPr>
          <p:nvPr>
            <p:ph type="body" idx="4294967295"/>
          </p:nvPr>
        </p:nvSpPr>
        <p:spPr>
          <a:xfrm>
            <a:off x="2631000" y="3045573"/>
            <a:ext cx="7728025" cy="1460499"/>
          </a:xfrm>
          <a:prstGeom prst="rect">
            <a:avLst/>
          </a:prstGeom>
        </p:spPr>
        <p:txBody>
          <a:bodyPr/>
          <a:lstStyle/>
          <a:p>
            <a:pPr marL="0" indent="0">
              <a:buNone/>
            </a:pPr>
            <a:r>
              <a:rPr lang="fr-FR" sz="5000" dirty="0">
                <a:solidFill>
                  <a:schemeClr val="bg1"/>
                </a:solidFill>
                <a:latin typeface="Arial" panose="020B0604020202020204" pitchFamily="34" charset="0"/>
                <a:cs typeface="Arial" panose="020B0604020202020204" pitchFamily="34" charset="0"/>
              </a:rPr>
              <a:t>Une épargne abondante en France</a:t>
            </a:r>
            <a:r>
              <a:rPr lang="fr-FR" sz="3600" dirty="0">
                <a:solidFill>
                  <a:schemeClr val="bg1"/>
                </a:solidFill>
                <a:latin typeface="Arial" panose="020B06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373484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759141" y="1295422"/>
            <a:ext cx="4767588" cy="1977932"/>
          </a:xfrm>
        </p:spPr>
        <p:txBody>
          <a:bodyPr/>
          <a:lstStyle/>
          <a:p>
            <a:pPr marL="266685" lvl="1" indent="0" algn="ctr">
              <a:lnSpc>
                <a:spcPct val="100000"/>
              </a:lnSpc>
              <a:buNone/>
            </a:pPr>
            <a:r>
              <a:rPr lang="fr-FR" sz="1600" b="1" spc="-5" dirty="0">
                <a:solidFill>
                  <a:srgbClr val="A2C748"/>
                </a:solidFill>
              </a:rPr>
              <a:t>L’encours des PEA-PME</a:t>
            </a:r>
            <a:r>
              <a:rPr lang="fr-FR" sz="1600" b="1" spc="-5" dirty="0"/>
              <a:t> s’établit à </a:t>
            </a:r>
            <a:r>
              <a:rPr lang="fr-FR" sz="1600" b="1" spc="-5" dirty="0">
                <a:solidFill>
                  <a:srgbClr val="D70365"/>
                </a:solidFill>
              </a:rPr>
              <a:t>2,4 milliards d’euros</a:t>
            </a:r>
            <a:r>
              <a:rPr lang="fr-FR" sz="1600" b="1" spc="-5" dirty="0"/>
              <a:t> à fin 2022, en hausse de 3% sur un an.</a:t>
            </a:r>
          </a:p>
          <a:p>
            <a:pPr marL="266685" lvl="1" indent="0" algn="ctr">
              <a:lnSpc>
                <a:spcPct val="100000"/>
              </a:lnSpc>
              <a:buNone/>
            </a:pPr>
            <a:r>
              <a:rPr lang="fr-FR" sz="1600" b="1" spc="-5" dirty="0"/>
              <a:t>Sur l’ensemble de l’année 2022, </a:t>
            </a:r>
            <a:r>
              <a:rPr lang="fr-FR" sz="1600" b="1" spc="-5" dirty="0">
                <a:solidFill>
                  <a:srgbClr val="D70365"/>
                </a:solidFill>
              </a:rPr>
              <a:t>5.591 comptes titres </a:t>
            </a:r>
            <a:r>
              <a:rPr lang="fr-FR" sz="1600" b="1" spc="-5" dirty="0"/>
              <a:t>ont été </a:t>
            </a:r>
            <a:r>
              <a:rPr lang="fr-FR" sz="1600" b="1" spc="-5" dirty="0">
                <a:solidFill>
                  <a:srgbClr val="A2C748"/>
                </a:solidFill>
              </a:rPr>
              <a:t>ouverts</a:t>
            </a:r>
            <a:r>
              <a:rPr lang="fr-FR" sz="1600" b="1" spc="-5" baseline="30000" dirty="0">
                <a:solidFill>
                  <a:srgbClr val="A2C748"/>
                </a:solidFill>
              </a:rPr>
              <a:t>1</a:t>
            </a:r>
            <a:r>
              <a:rPr lang="fr-FR" sz="1600" b="1" spc="-5" dirty="0"/>
              <a:t>, portant leur nombre total à </a:t>
            </a:r>
            <a:r>
              <a:rPr lang="fr-FR" sz="1600" b="1" spc="-5" dirty="0">
                <a:solidFill>
                  <a:srgbClr val="D70365"/>
                </a:solidFill>
              </a:rPr>
              <a:t>108.620.</a:t>
            </a:r>
          </a:p>
        </p:txBody>
      </p:sp>
      <p:sp>
        <p:nvSpPr>
          <p:cNvPr id="11" name="Espace réservé du texte 6"/>
          <p:cNvSpPr>
            <a:spLocks noGrp="1"/>
          </p:cNvSpPr>
          <p:nvPr>
            <p:ph type="body" sz="quarter" idx="19"/>
          </p:nvPr>
        </p:nvSpPr>
        <p:spPr>
          <a:xfrm>
            <a:off x="868048" y="680048"/>
            <a:ext cx="10965989" cy="441030"/>
          </a:xfrm>
        </p:spPr>
        <p:txBody>
          <a:bodyPr/>
          <a:lstStyle/>
          <a:p>
            <a:pPr algn="just"/>
            <a:r>
              <a:rPr lang="fr-FR" dirty="0"/>
              <a:t>2. PEA-PME</a:t>
            </a:r>
            <a:endParaRPr lang="fr-FR" sz="1800" dirty="0"/>
          </a:p>
        </p:txBody>
      </p:sp>
      <p:graphicFrame>
        <p:nvGraphicFramePr>
          <p:cNvPr id="7" name="Tableau 6"/>
          <p:cNvGraphicFramePr>
            <a:graphicFrameLocks noGrp="1"/>
          </p:cNvGraphicFramePr>
          <p:nvPr>
            <p:extLst>
              <p:ext uri="{D42A27DB-BD31-4B8C-83A1-F6EECF244321}">
                <p14:modId xmlns:p14="http://schemas.microsoft.com/office/powerpoint/2010/main" val="882663557"/>
              </p:ext>
            </p:extLst>
          </p:nvPr>
        </p:nvGraphicFramePr>
        <p:xfrm>
          <a:off x="546098" y="3465867"/>
          <a:ext cx="5888156" cy="3258001"/>
        </p:xfrm>
        <a:graphic>
          <a:graphicData uri="http://schemas.openxmlformats.org/drawingml/2006/table">
            <a:tbl>
              <a:tblPr firstRow="1" bandRow="1">
                <a:tableStyleId>{5C22544A-7EE6-4342-B048-85BDC9FD1C3A}</a:tableStyleId>
              </a:tblPr>
              <a:tblGrid>
                <a:gridCol w="1346497">
                  <a:extLst>
                    <a:ext uri="{9D8B030D-6E8A-4147-A177-3AD203B41FA5}">
                      <a16:colId xmlns:a16="http://schemas.microsoft.com/office/drawing/2014/main" val="20000"/>
                    </a:ext>
                  </a:extLst>
                </a:gridCol>
                <a:gridCol w="839972">
                  <a:extLst>
                    <a:ext uri="{9D8B030D-6E8A-4147-A177-3AD203B41FA5}">
                      <a16:colId xmlns:a16="http://schemas.microsoft.com/office/drawing/2014/main" val="20003"/>
                    </a:ext>
                  </a:extLst>
                </a:gridCol>
                <a:gridCol w="946298">
                  <a:extLst>
                    <a:ext uri="{9D8B030D-6E8A-4147-A177-3AD203B41FA5}">
                      <a16:colId xmlns:a16="http://schemas.microsoft.com/office/drawing/2014/main" val="20004"/>
                    </a:ext>
                  </a:extLst>
                </a:gridCol>
                <a:gridCol w="893135">
                  <a:extLst>
                    <a:ext uri="{9D8B030D-6E8A-4147-A177-3AD203B41FA5}">
                      <a16:colId xmlns:a16="http://schemas.microsoft.com/office/drawing/2014/main" val="20005"/>
                    </a:ext>
                  </a:extLst>
                </a:gridCol>
                <a:gridCol w="946298">
                  <a:extLst>
                    <a:ext uri="{9D8B030D-6E8A-4147-A177-3AD203B41FA5}">
                      <a16:colId xmlns:a16="http://schemas.microsoft.com/office/drawing/2014/main" val="1243177569"/>
                    </a:ext>
                  </a:extLst>
                </a:gridCol>
                <a:gridCol w="915956">
                  <a:extLst>
                    <a:ext uri="{9D8B030D-6E8A-4147-A177-3AD203B41FA5}">
                      <a16:colId xmlns:a16="http://schemas.microsoft.com/office/drawing/2014/main" val="1016151811"/>
                    </a:ext>
                  </a:extLst>
                </a:gridCol>
              </a:tblGrid>
              <a:tr h="426321">
                <a:tc>
                  <a:txBody>
                    <a:bodyPr/>
                    <a:lstStyle/>
                    <a:p>
                      <a:endParaRPr lang="fr-FR"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extLst>
                  <a:ext uri="{0D108BD9-81ED-4DB2-BD59-A6C34878D82A}">
                    <a16:rowId xmlns:a16="http://schemas.microsoft.com/office/drawing/2014/main" val="10000"/>
                  </a:ext>
                </a:extLst>
              </a:tr>
              <a:tr h="707570">
                <a:tc>
                  <a:txBody>
                    <a:bodyPr/>
                    <a:lstStyle/>
                    <a:p>
                      <a:pPr algn="l"/>
                      <a:r>
                        <a:rPr lang="fr-FR" sz="1200" dirty="0">
                          <a:solidFill>
                            <a:schemeClr val="tx1"/>
                          </a:solidFill>
                        </a:rPr>
                        <a:t>Encours PEA</a:t>
                      </a:r>
                    </a:p>
                    <a:p>
                      <a:pPr algn="l"/>
                      <a:r>
                        <a:rPr lang="fr-FR" sz="1200" dirty="0">
                          <a:solidFill>
                            <a:schemeClr val="tx1"/>
                          </a:solidFill>
                        </a:rPr>
                        <a:t>(en milliards d’euros)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lang="fr-FR" sz="1200" dirty="0">
                          <a:solidFill>
                            <a:schemeClr val="tx1"/>
                          </a:solidFill>
                        </a:rPr>
                        <a:t>85,76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96,13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98,90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111,86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100,99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752466">
                <a:tc>
                  <a:txBody>
                    <a:bodyPr/>
                    <a:lstStyle/>
                    <a:p>
                      <a:pPr algn="l"/>
                      <a:r>
                        <a:rPr lang="fr-FR" sz="1200" dirty="0">
                          <a:solidFill>
                            <a:schemeClr val="tx1"/>
                          </a:solidFill>
                        </a:rPr>
                        <a:t>Encours PEA-PME</a:t>
                      </a:r>
                    </a:p>
                    <a:p>
                      <a:pPr algn="l"/>
                      <a:r>
                        <a:rPr lang="fr-FR" sz="1200" dirty="0">
                          <a:solidFill>
                            <a:schemeClr val="tx1"/>
                          </a:solidFill>
                        </a:rPr>
                        <a:t>(en milliards</a:t>
                      </a:r>
                      <a:r>
                        <a:rPr lang="fr-FR" sz="1200" baseline="0" dirty="0">
                          <a:solidFill>
                            <a:schemeClr val="tx1"/>
                          </a:solidFill>
                        </a:rPr>
                        <a:t> d’euros)</a:t>
                      </a:r>
                      <a:endParaRPr lang="fr-FR" sz="12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2,33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2,40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731564">
                <a:tc>
                  <a:txBody>
                    <a:bodyPr/>
                    <a:lstStyle/>
                    <a:p>
                      <a:pPr algn="l"/>
                      <a:r>
                        <a:rPr lang="fr-FR" sz="1200" dirty="0">
                          <a:solidFill>
                            <a:schemeClr val="tx1"/>
                          </a:solidFill>
                        </a:rPr>
                        <a:t>Nombre de comptes titres PEA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lang="fr-FR" sz="1200" dirty="0">
                          <a:solidFill>
                            <a:schemeClr val="tx1"/>
                          </a:solidFill>
                        </a:rPr>
                        <a:t>4 761 750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4 876 002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5 030 236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5 102 955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5 199 109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621495">
                <a:tc>
                  <a:txBody>
                    <a:bodyPr/>
                    <a:lstStyle/>
                    <a:p>
                      <a:pPr algn="l"/>
                      <a:r>
                        <a:rPr lang="fr-FR" sz="1200" dirty="0">
                          <a:solidFill>
                            <a:schemeClr val="tx1"/>
                          </a:solidFill>
                        </a:rPr>
                        <a:t>Nombre de comptes titres  PEA-PME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82 732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86 905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92 742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103 029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108 620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bl>
          </a:graphicData>
        </a:graphic>
      </p:graphicFrame>
      <p:sp>
        <p:nvSpPr>
          <p:cNvPr id="16" name="ZoneTexte 15"/>
          <p:cNvSpPr txBox="1"/>
          <p:nvPr/>
        </p:nvSpPr>
        <p:spPr>
          <a:xfrm>
            <a:off x="6860309" y="1295422"/>
            <a:ext cx="3780246"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de l’encours des PEA-PME</a:t>
            </a:r>
          </a:p>
          <a:p>
            <a:pPr algn="just"/>
            <a:r>
              <a:rPr lang="fr-FR" sz="1400" b="1" i="1" dirty="0">
                <a:solidFill>
                  <a:srgbClr val="D70365"/>
                </a:solidFill>
                <a:latin typeface="Arial" panose="020B0604020202020204" pitchFamily="34" charset="0"/>
                <a:cs typeface="Arial" panose="020B0604020202020204" pitchFamily="34" charset="0"/>
              </a:rPr>
              <a:t>(en milliards d’euros)</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2239225" y="7088113"/>
            <a:ext cx="2501902"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a:t>
            </a:r>
          </a:p>
        </p:txBody>
      </p:sp>
      <p:sp>
        <p:nvSpPr>
          <p:cNvPr id="9" name="Espace réservé du texte 12">
            <a:extLst>
              <a:ext uri="{FF2B5EF4-FFF2-40B4-BE49-F238E27FC236}">
                <a16:creationId xmlns:a16="http://schemas.microsoft.com/office/drawing/2014/main" id="{F61EF5B6-6966-42DF-99DA-2023BAE5F1DA}"/>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10" name="Rectangle 9">
            <a:extLst>
              <a:ext uri="{FF2B5EF4-FFF2-40B4-BE49-F238E27FC236}">
                <a16:creationId xmlns:a16="http://schemas.microsoft.com/office/drawing/2014/main" id="{F54C86E0-4251-40B6-A575-B45773298E18}"/>
              </a:ext>
            </a:extLst>
          </p:cNvPr>
          <p:cNvSpPr/>
          <p:nvPr/>
        </p:nvSpPr>
        <p:spPr>
          <a:xfrm>
            <a:off x="418989" y="6890200"/>
            <a:ext cx="5447892" cy="261610"/>
          </a:xfrm>
          <a:prstGeom prst="rect">
            <a:avLst/>
          </a:prstGeom>
        </p:spPr>
        <p:txBody>
          <a:bodyPr wrap="square">
            <a:spAutoFit/>
          </a:bodyPr>
          <a:lstStyle/>
          <a:p>
            <a:r>
              <a:rPr lang="fr-FR" sz="1100" i="1" baseline="30000" dirty="0">
                <a:solidFill>
                  <a:schemeClr val="bg1">
                    <a:lumMod val="50000"/>
                  </a:schemeClr>
                </a:solidFill>
                <a:latin typeface="Arial" panose="020B0604020202020204" pitchFamily="34" charset="0"/>
                <a:cs typeface="Arial" panose="020B0604020202020204" pitchFamily="34" charset="0"/>
              </a:rPr>
              <a:t>1</a:t>
            </a:r>
            <a:r>
              <a:rPr lang="fr-FR" sz="1100" i="1" dirty="0">
                <a:solidFill>
                  <a:schemeClr val="bg1">
                    <a:lumMod val="50000"/>
                  </a:schemeClr>
                </a:solidFill>
                <a:latin typeface="Arial" panose="020B0604020202020204" pitchFamily="34" charset="0"/>
                <a:cs typeface="Arial" panose="020B0604020202020204" pitchFamily="34" charset="0"/>
              </a:rPr>
              <a:t>Montant net</a:t>
            </a:r>
          </a:p>
        </p:txBody>
      </p:sp>
      <p:pic>
        <p:nvPicPr>
          <p:cNvPr id="4" name="Image 3">
            <a:extLst>
              <a:ext uri="{FF2B5EF4-FFF2-40B4-BE49-F238E27FC236}">
                <a16:creationId xmlns:a16="http://schemas.microsoft.com/office/drawing/2014/main" id="{1AC210C5-27CB-AA24-1598-98041657DBB9}"/>
              </a:ext>
            </a:extLst>
          </p:cNvPr>
          <p:cNvPicPr>
            <a:picLocks noChangeAspect="1"/>
          </p:cNvPicPr>
          <p:nvPr/>
        </p:nvPicPr>
        <p:blipFill>
          <a:blip r:embed="rId3"/>
          <a:stretch>
            <a:fillRect/>
          </a:stretch>
        </p:blipFill>
        <p:spPr>
          <a:xfrm>
            <a:off x="6936510" y="2247168"/>
            <a:ext cx="5208996" cy="2600508"/>
          </a:xfrm>
          <a:prstGeom prst="rect">
            <a:avLst/>
          </a:prstGeom>
        </p:spPr>
      </p:pic>
    </p:spTree>
    <p:extLst>
      <p:ext uri="{BB962C8B-B14F-4D97-AF65-F5344CB8AC3E}">
        <p14:creationId xmlns:p14="http://schemas.microsoft.com/office/powerpoint/2010/main" val="314783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6"/>
          <p:cNvSpPr>
            <a:spLocks noGrp="1"/>
          </p:cNvSpPr>
          <p:nvPr>
            <p:ph type="body" sz="quarter" idx="19"/>
          </p:nvPr>
        </p:nvSpPr>
        <p:spPr>
          <a:xfrm>
            <a:off x="868048" y="680167"/>
            <a:ext cx="10965989" cy="441030"/>
          </a:xfrm>
        </p:spPr>
        <p:txBody>
          <a:bodyPr/>
          <a:lstStyle/>
          <a:p>
            <a:pPr algn="just"/>
            <a:r>
              <a:rPr lang="fr-FR" dirty="0"/>
              <a:t>3. l’Épargne salariale</a:t>
            </a:r>
            <a:endParaRPr lang="fr-FR" sz="1800" dirty="0"/>
          </a:p>
        </p:txBody>
      </p:sp>
      <p:sp>
        <p:nvSpPr>
          <p:cNvPr id="10" name="Espace réservé du texte 4"/>
          <p:cNvSpPr>
            <a:spLocks noGrp="1"/>
          </p:cNvSpPr>
          <p:nvPr>
            <p:ph type="body" sz="quarter" idx="18"/>
          </p:nvPr>
        </p:nvSpPr>
        <p:spPr>
          <a:xfrm>
            <a:off x="691893" y="1560658"/>
            <a:ext cx="4332689" cy="5105902"/>
          </a:xfrm>
        </p:spPr>
        <p:txBody>
          <a:bodyPr/>
          <a:lstStyle/>
          <a:p>
            <a:pPr marL="266685" lvl="1" indent="0" algn="ctr">
              <a:lnSpc>
                <a:spcPct val="100000"/>
              </a:lnSpc>
              <a:buNone/>
            </a:pPr>
            <a:r>
              <a:rPr lang="fr-FR" b="1" spc="-5" dirty="0">
                <a:solidFill>
                  <a:srgbClr val="A2C748"/>
                </a:solidFill>
              </a:rPr>
              <a:t>Les encours des plans d’épargne salariale et des plans d’épargne retraite </a:t>
            </a:r>
            <a:r>
              <a:rPr lang="fr-FR" b="1" spc="-5" dirty="0"/>
              <a:t>s’élèvent à </a:t>
            </a:r>
            <a:r>
              <a:rPr lang="fr-FR" b="1" spc="-5" dirty="0">
                <a:solidFill>
                  <a:srgbClr val="D70365"/>
                </a:solidFill>
              </a:rPr>
              <a:t>162,2 milliards d’euros à fin 2022, </a:t>
            </a:r>
            <a:r>
              <a:rPr lang="fr-FR" b="1" spc="-5" dirty="0"/>
              <a:t>contre 167,6 Mds€ un an plus tôt (-3,2%).</a:t>
            </a:r>
          </a:p>
          <a:p>
            <a:pPr marL="266685" lvl="1" indent="0" algn="ctr">
              <a:lnSpc>
                <a:spcPct val="100000"/>
              </a:lnSpc>
              <a:buNone/>
            </a:pPr>
            <a:endParaRPr lang="fr-FR" sz="1100" b="1" spc="-5" dirty="0"/>
          </a:p>
          <a:p>
            <a:pPr marL="266685" lvl="1" indent="0" algn="ctr">
              <a:lnSpc>
                <a:spcPct val="100000"/>
              </a:lnSpc>
              <a:buNone/>
            </a:pPr>
            <a:r>
              <a:rPr lang="fr-FR" b="1" spc="-5" dirty="0"/>
              <a:t>Parmi ceux-ci, </a:t>
            </a:r>
            <a:r>
              <a:rPr lang="fr-FR" b="1" spc="-5" dirty="0">
                <a:solidFill>
                  <a:srgbClr val="A2C748"/>
                </a:solidFill>
              </a:rPr>
              <a:t>les encours dédiés à l’épargne retraite d’entreprise collective </a:t>
            </a:r>
            <a:r>
              <a:rPr lang="fr-FR" b="1" spc="-5" dirty="0"/>
              <a:t>(PERCO et PER d’entreprise Collectif) atteignent </a:t>
            </a:r>
            <a:r>
              <a:rPr lang="fr-FR" b="1" spc="-5" dirty="0">
                <a:solidFill>
                  <a:srgbClr val="D70365"/>
                </a:solidFill>
              </a:rPr>
              <a:t>25,4 milliards d’euros, </a:t>
            </a:r>
            <a:r>
              <a:rPr lang="fr-FR" b="1" spc="-5" dirty="0"/>
              <a:t>en baisse de 2,3% sur un an.</a:t>
            </a:r>
          </a:p>
          <a:p>
            <a:pPr marL="266685" lvl="1" indent="0" algn="ctr">
              <a:lnSpc>
                <a:spcPct val="100000"/>
              </a:lnSpc>
              <a:buNone/>
            </a:pPr>
            <a:endParaRPr lang="fr-FR" sz="1200" i="1" dirty="0"/>
          </a:p>
          <a:p>
            <a:pPr marL="266685" lvl="1" indent="0" algn="ctr">
              <a:lnSpc>
                <a:spcPct val="100000"/>
              </a:lnSpc>
              <a:buNone/>
            </a:pPr>
            <a:r>
              <a:rPr lang="fr-FR" sz="1200" i="1" dirty="0"/>
              <a:t>(Association française de la gestion financière)</a:t>
            </a:r>
          </a:p>
          <a:p>
            <a:pPr lvl="1" algn="ctr">
              <a:lnSpc>
                <a:spcPct val="100000"/>
              </a:lnSpc>
              <a:buFont typeface="Wingdings" panose="05000000000000000000" pitchFamily="2" charset="2"/>
              <a:buChar char="§"/>
            </a:pPr>
            <a:endParaRPr lang="fr-FR" b="1" spc="-5" dirty="0">
              <a:solidFill>
                <a:srgbClr val="A2C748"/>
              </a:solidFill>
            </a:endParaRPr>
          </a:p>
          <a:p>
            <a:pPr marL="266685" lvl="1" indent="0" algn="ctr">
              <a:lnSpc>
                <a:spcPct val="100000"/>
              </a:lnSpc>
              <a:buNone/>
            </a:pPr>
            <a:endParaRPr lang="fr-FR" b="1" spc="-5" dirty="0">
              <a:solidFill>
                <a:srgbClr val="D70365"/>
              </a:solidFill>
            </a:endParaRPr>
          </a:p>
        </p:txBody>
      </p:sp>
      <p:sp>
        <p:nvSpPr>
          <p:cNvPr id="15" name="ZoneTexte 14"/>
          <p:cNvSpPr txBox="1"/>
          <p:nvPr/>
        </p:nvSpPr>
        <p:spPr>
          <a:xfrm>
            <a:off x="5644300" y="1560659"/>
            <a:ext cx="5263594" cy="907941"/>
          </a:xfrm>
          <a:prstGeom prst="rect">
            <a:avLst/>
          </a:prstGeom>
          <a:noFill/>
        </p:spPr>
        <p:txBody>
          <a:bodyPr wrap="square" rtlCol="0">
            <a:spAutoFit/>
          </a:bodyPr>
          <a:lstStyle/>
          <a:p>
            <a:pPr algn="just"/>
            <a:r>
              <a:rPr lang="fr-FR" sz="1500" b="1" dirty="0">
                <a:solidFill>
                  <a:srgbClr val="D70365"/>
                </a:solidFill>
                <a:latin typeface="Arial" panose="020B0604020202020204" pitchFamily="34" charset="0"/>
                <a:cs typeface="Arial" panose="020B0604020202020204" pitchFamily="34" charset="0"/>
              </a:rPr>
              <a:t>Evolution des encours PERCO et PER Collectif</a:t>
            </a:r>
          </a:p>
          <a:p>
            <a:pPr algn="just"/>
            <a:r>
              <a:rPr lang="fr-FR" sz="1500" b="1" i="1" dirty="0">
                <a:solidFill>
                  <a:srgbClr val="D70365"/>
                </a:solidFill>
                <a:latin typeface="Arial" panose="020B0604020202020204" pitchFamily="34" charset="0"/>
                <a:cs typeface="Arial" panose="020B0604020202020204" pitchFamily="34" charset="0"/>
              </a:rPr>
              <a:t>(en milliards d’euros, à fin 2022)</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Association française de la gestion financière</a:t>
            </a:r>
          </a:p>
        </p:txBody>
      </p:sp>
      <p:sp>
        <p:nvSpPr>
          <p:cNvPr id="12" name="Espace réservé du texte 12">
            <a:extLst>
              <a:ext uri="{FF2B5EF4-FFF2-40B4-BE49-F238E27FC236}">
                <a16:creationId xmlns:a16="http://schemas.microsoft.com/office/drawing/2014/main" id="{84FBC52A-5A0D-442B-918B-A5DDF2447DDA}"/>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4" name="Image 3">
            <a:extLst>
              <a:ext uri="{FF2B5EF4-FFF2-40B4-BE49-F238E27FC236}">
                <a16:creationId xmlns:a16="http://schemas.microsoft.com/office/drawing/2014/main" id="{A0CFB9C5-61D5-0216-CBE0-B2FE589046F9}"/>
              </a:ext>
            </a:extLst>
          </p:cNvPr>
          <p:cNvPicPr>
            <a:picLocks noChangeAspect="1"/>
          </p:cNvPicPr>
          <p:nvPr/>
        </p:nvPicPr>
        <p:blipFill>
          <a:blip r:embed="rId3"/>
          <a:stretch>
            <a:fillRect/>
          </a:stretch>
        </p:blipFill>
        <p:spPr>
          <a:xfrm>
            <a:off x="5644300" y="2618238"/>
            <a:ext cx="6483045" cy="2472837"/>
          </a:xfrm>
          <a:prstGeom prst="rect">
            <a:avLst/>
          </a:prstGeom>
        </p:spPr>
      </p:pic>
    </p:spTree>
    <p:extLst>
      <p:ext uri="{BB962C8B-B14F-4D97-AF65-F5344CB8AC3E}">
        <p14:creationId xmlns:p14="http://schemas.microsoft.com/office/powerpoint/2010/main" val="388674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5" y="3045573"/>
            <a:ext cx="8569860" cy="1460500"/>
          </a:xfrm>
        </p:spPr>
        <p:txBody>
          <a:bodyPr/>
          <a:lstStyle/>
          <a:p>
            <a:r>
              <a:rPr lang="fr-FR" sz="6000" cap="none" dirty="0"/>
              <a:t>Annexe</a:t>
            </a:r>
            <a:endParaRPr lang="fr-FR" sz="6000" dirty="0"/>
          </a:p>
        </p:txBody>
      </p:sp>
      <p:sp>
        <p:nvSpPr>
          <p:cNvPr id="3" name="Espace réservé du texte 2"/>
          <p:cNvSpPr>
            <a:spLocks noGrp="1"/>
          </p:cNvSpPr>
          <p:nvPr>
            <p:ph type="body" idx="12"/>
          </p:nvPr>
        </p:nvSpPr>
        <p:spPr/>
        <p:txBody>
          <a:bodyPr/>
          <a:lstStyle/>
          <a:p>
            <a:r>
              <a:rPr lang="fr-FR" dirty="0"/>
              <a:t>IV</a:t>
            </a:r>
          </a:p>
        </p:txBody>
      </p:sp>
    </p:spTree>
    <p:extLst>
      <p:ext uri="{BB962C8B-B14F-4D97-AF65-F5344CB8AC3E}">
        <p14:creationId xmlns:p14="http://schemas.microsoft.com/office/powerpoint/2010/main" val="168230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2">
            <a:extLst>
              <a:ext uri="{FF2B5EF4-FFF2-40B4-BE49-F238E27FC236}">
                <a16:creationId xmlns:a16="http://schemas.microsoft.com/office/drawing/2014/main" id="{E86D422A-297F-48D2-9B5A-DDA84C979804}"/>
              </a:ext>
            </a:extLst>
          </p:cNvPr>
          <p:cNvSpPr>
            <a:spLocks noGrp="1"/>
          </p:cNvSpPr>
          <p:nvPr>
            <p:ph type="body" sz="quarter" idx="22"/>
          </p:nvPr>
        </p:nvSpPr>
        <p:spPr/>
        <p:txBody>
          <a:bodyPr/>
          <a:lstStyle/>
          <a:p>
            <a:r>
              <a:rPr lang="fr-FR" dirty="0"/>
              <a:t>L’Épargne des ménages</a:t>
            </a:r>
          </a:p>
        </p:txBody>
      </p:sp>
      <p:sp>
        <p:nvSpPr>
          <p:cNvPr id="11" name="Espace réservé du texte 6"/>
          <p:cNvSpPr>
            <a:spLocks noGrp="1"/>
          </p:cNvSpPr>
          <p:nvPr>
            <p:ph type="body" sz="quarter" idx="19"/>
          </p:nvPr>
        </p:nvSpPr>
        <p:spPr>
          <a:xfrm>
            <a:off x="868048" y="694231"/>
            <a:ext cx="10965989" cy="441030"/>
          </a:xfrm>
        </p:spPr>
        <p:txBody>
          <a:bodyPr/>
          <a:lstStyle/>
          <a:p>
            <a:pPr algn="just"/>
            <a:r>
              <a:rPr lang="fr-FR" dirty="0"/>
              <a:t>Sources et Agenda des publications</a:t>
            </a:r>
            <a:endParaRPr lang="fr-FR" sz="1800" dirty="0"/>
          </a:p>
        </p:txBody>
      </p:sp>
      <p:graphicFrame>
        <p:nvGraphicFramePr>
          <p:cNvPr id="6" name="Tableau 6">
            <a:extLst>
              <a:ext uri="{FF2B5EF4-FFF2-40B4-BE49-F238E27FC236}">
                <a16:creationId xmlns:a16="http://schemas.microsoft.com/office/drawing/2014/main" id="{80BDCD5B-6EC9-4B9A-8AB2-1794A2AA4362}"/>
              </a:ext>
            </a:extLst>
          </p:cNvPr>
          <p:cNvGraphicFramePr>
            <a:graphicFrameLocks noGrp="1"/>
          </p:cNvGraphicFramePr>
          <p:nvPr>
            <p:extLst>
              <p:ext uri="{D42A27DB-BD31-4B8C-83A1-F6EECF244321}">
                <p14:modId xmlns:p14="http://schemas.microsoft.com/office/powerpoint/2010/main" val="1843448645"/>
              </p:ext>
            </p:extLst>
          </p:nvPr>
        </p:nvGraphicFramePr>
        <p:xfrm>
          <a:off x="868048" y="1225584"/>
          <a:ext cx="11166932" cy="6122322"/>
        </p:xfrm>
        <a:graphic>
          <a:graphicData uri="http://schemas.openxmlformats.org/drawingml/2006/table">
            <a:tbl>
              <a:tblPr firstRow="1" bandRow="1">
                <a:tableStyleId>{5C22544A-7EE6-4342-B048-85BDC9FD1C3A}</a:tableStyleId>
              </a:tblPr>
              <a:tblGrid>
                <a:gridCol w="3569446">
                  <a:extLst>
                    <a:ext uri="{9D8B030D-6E8A-4147-A177-3AD203B41FA5}">
                      <a16:colId xmlns:a16="http://schemas.microsoft.com/office/drawing/2014/main" val="1500070953"/>
                    </a:ext>
                  </a:extLst>
                </a:gridCol>
                <a:gridCol w="2417032">
                  <a:extLst>
                    <a:ext uri="{9D8B030D-6E8A-4147-A177-3AD203B41FA5}">
                      <a16:colId xmlns:a16="http://schemas.microsoft.com/office/drawing/2014/main" val="446504921"/>
                    </a:ext>
                  </a:extLst>
                </a:gridCol>
                <a:gridCol w="2095873">
                  <a:extLst>
                    <a:ext uri="{9D8B030D-6E8A-4147-A177-3AD203B41FA5}">
                      <a16:colId xmlns:a16="http://schemas.microsoft.com/office/drawing/2014/main" val="1933679399"/>
                    </a:ext>
                  </a:extLst>
                </a:gridCol>
                <a:gridCol w="3084581">
                  <a:extLst>
                    <a:ext uri="{9D8B030D-6E8A-4147-A177-3AD203B41FA5}">
                      <a16:colId xmlns:a16="http://schemas.microsoft.com/office/drawing/2014/main" val="227197620"/>
                    </a:ext>
                  </a:extLst>
                </a:gridCol>
              </a:tblGrid>
              <a:tr h="629129">
                <a:tc>
                  <a:txBody>
                    <a:bodyPr/>
                    <a:lstStyle/>
                    <a:p>
                      <a:pPr algn="just"/>
                      <a:r>
                        <a:rPr lang="fr-FR" sz="1800" dirty="0"/>
                        <a:t>Composante de l’épargne</a:t>
                      </a:r>
                    </a:p>
                  </a:txBody>
                  <a:tcPr anchor="ctr">
                    <a:solidFill>
                      <a:srgbClr val="52B9A6"/>
                    </a:solidFill>
                  </a:tcPr>
                </a:tc>
                <a:tc>
                  <a:txBody>
                    <a:bodyPr/>
                    <a:lstStyle/>
                    <a:p>
                      <a:pPr algn="just"/>
                      <a:r>
                        <a:rPr lang="fr-FR" sz="1800" dirty="0"/>
                        <a:t>Source</a:t>
                      </a:r>
                    </a:p>
                  </a:txBody>
                  <a:tcPr anchor="ctr">
                    <a:solidFill>
                      <a:srgbClr val="52B9A6"/>
                    </a:solidFill>
                  </a:tcPr>
                </a:tc>
                <a:tc>
                  <a:txBody>
                    <a:bodyPr/>
                    <a:lstStyle/>
                    <a:p>
                      <a:pPr algn="just"/>
                      <a:r>
                        <a:rPr lang="fr-FR" sz="1800" dirty="0"/>
                        <a:t>Fréquence</a:t>
                      </a:r>
                    </a:p>
                  </a:txBody>
                  <a:tcPr anchor="ctr">
                    <a:solidFill>
                      <a:srgbClr val="52B9A6"/>
                    </a:solidFill>
                  </a:tcPr>
                </a:tc>
                <a:tc>
                  <a:txBody>
                    <a:bodyPr/>
                    <a:lstStyle/>
                    <a:p>
                      <a:pPr algn="just"/>
                      <a:r>
                        <a:rPr lang="fr-FR" sz="1800" dirty="0"/>
                        <a:t>Date de la prochaine publication (période)</a:t>
                      </a:r>
                    </a:p>
                  </a:txBody>
                  <a:tcPr anchor="ctr">
                    <a:solidFill>
                      <a:srgbClr val="52B9A6"/>
                    </a:solidFill>
                  </a:tcPr>
                </a:tc>
                <a:extLst>
                  <a:ext uri="{0D108BD9-81ED-4DB2-BD59-A6C34878D82A}">
                    <a16:rowId xmlns:a16="http://schemas.microsoft.com/office/drawing/2014/main" val="3932136767"/>
                  </a:ext>
                </a:extLst>
              </a:tr>
              <a:tr h="329544">
                <a:tc gridSpan="4">
                  <a:txBody>
                    <a:bodyPr/>
                    <a:lstStyle/>
                    <a:p>
                      <a:pPr algn="just"/>
                      <a:r>
                        <a:rPr lang="fr-FR" sz="1600" b="1" dirty="0"/>
                        <a:t>Emplois et ressources des ménages</a:t>
                      </a:r>
                    </a:p>
                  </a:txBody>
                  <a:tcPr anchor="ctr">
                    <a:solidFill>
                      <a:srgbClr val="D2DEEF"/>
                    </a:solidFill>
                  </a:tcPr>
                </a:tc>
                <a:tc hMerge="1">
                  <a:txBody>
                    <a:bodyPr/>
                    <a:lstStyle/>
                    <a:p>
                      <a:pPr algn="just"/>
                      <a:endParaRPr lang="fr-FR" sz="1600" dirty="0"/>
                    </a:p>
                  </a:txBody>
                  <a:tcPr anchor="ctr">
                    <a:solidFill>
                      <a:srgbClr val="EAEFF7"/>
                    </a:solidFill>
                  </a:tcPr>
                </a:tc>
                <a:tc hMerge="1">
                  <a:txBody>
                    <a:bodyPr/>
                    <a:lstStyle/>
                    <a:p>
                      <a:pPr algn="just"/>
                      <a:endParaRPr lang="fr-FR" sz="1600" dirty="0"/>
                    </a:p>
                  </a:txBody>
                  <a:tcPr anchor="ctr">
                    <a:solidFill>
                      <a:srgbClr val="EAEFF7"/>
                    </a:solidFill>
                  </a:tcPr>
                </a:tc>
                <a:tc hMerge="1">
                  <a:txBody>
                    <a:bodyPr/>
                    <a:lstStyle/>
                    <a:p>
                      <a:pPr algn="just"/>
                      <a:endParaRPr lang="fr-FR" sz="1600" dirty="0"/>
                    </a:p>
                  </a:txBody>
                  <a:tcPr anchor="ctr">
                    <a:solidFill>
                      <a:srgbClr val="EAEFF7"/>
                    </a:solidFill>
                  </a:tcPr>
                </a:tc>
                <a:extLst>
                  <a:ext uri="{0D108BD9-81ED-4DB2-BD59-A6C34878D82A}">
                    <a16:rowId xmlns:a16="http://schemas.microsoft.com/office/drawing/2014/main" val="2882280926"/>
                  </a:ext>
                </a:extLst>
              </a:tr>
              <a:tr h="947370">
                <a:tc>
                  <a:txBody>
                    <a:bodyPr/>
                    <a:lstStyle/>
                    <a:p>
                      <a:pPr algn="just"/>
                      <a:r>
                        <a:rPr lang="fr-FR" sz="1600" b="0" dirty="0"/>
                        <a:t>Taux d’épargne, encours et flux des placements financiers, flux annuels de l’épargne brute</a:t>
                      </a:r>
                    </a:p>
                  </a:txBody>
                  <a:tcPr anchor="ctr">
                    <a:solidFill>
                      <a:srgbClr val="EAEFF7"/>
                    </a:solidFill>
                  </a:tcPr>
                </a:tc>
                <a:tc>
                  <a:txBody>
                    <a:bodyPr/>
                    <a:lstStyle/>
                    <a:p>
                      <a:pPr algn="just"/>
                      <a:r>
                        <a:rPr lang="fr-FR" sz="1600" dirty="0"/>
                        <a:t>Banque de France</a:t>
                      </a:r>
                    </a:p>
                  </a:txBody>
                  <a:tcPr anchor="ctr">
                    <a:solidFill>
                      <a:srgbClr val="EAEFF7"/>
                    </a:solidFill>
                  </a:tcPr>
                </a:tc>
                <a:tc>
                  <a:txBody>
                    <a:bodyPr/>
                    <a:lstStyle/>
                    <a:p>
                      <a:pPr algn="just"/>
                      <a:r>
                        <a:rPr lang="fr-FR" sz="1600" dirty="0"/>
                        <a:t>Trimestrielle</a:t>
                      </a:r>
                    </a:p>
                  </a:txBody>
                  <a:tcPr anchor="ctr">
                    <a:solidFill>
                      <a:srgbClr val="EAEFF7"/>
                    </a:solidFill>
                  </a:tcPr>
                </a:tc>
                <a:tc>
                  <a:txBody>
                    <a:bodyPr/>
                    <a:lstStyle/>
                    <a:p>
                      <a:pPr algn="just"/>
                      <a:r>
                        <a:rPr lang="fr-FR" sz="1600" dirty="0"/>
                        <a:t>11 mai 2023 (4</a:t>
                      </a:r>
                      <a:r>
                        <a:rPr lang="fr-FR" sz="1600" baseline="30000" dirty="0"/>
                        <a:t>ème</a:t>
                      </a:r>
                      <a:r>
                        <a:rPr lang="fr-FR" sz="1600" dirty="0"/>
                        <a:t> trimestre 2022)</a:t>
                      </a:r>
                    </a:p>
                  </a:txBody>
                  <a:tcPr anchor="ctr">
                    <a:solidFill>
                      <a:srgbClr val="EAEFF7"/>
                    </a:solidFill>
                  </a:tcPr>
                </a:tc>
                <a:extLst>
                  <a:ext uri="{0D108BD9-81ED-4DB2-BD59-A6C34878D82A}">
                    <a16:rowId xmlns:a16="http://schemas.microsoft.com/office/drawing/2014/main" val="3183031079"/>
                  </a:ext>
                </a:extLst>
              </a:tr>
              <a:tr h="329544">
                <a:tc gridSpan="4">
                  <a:txBody>
                    <a:bodyPr/>
                    <a:lstStyle/>
                    <a:p>
                      <a:pPr algn="just"/>
                      <a:r>
                        <a:rPr lang="fr-FR" sz="1600" b="1" dirty="0"/>
                        <a:t>Epargne réglementée</a:t>
                      </a:r>
                    </a:p>
                  </a:txBody>
                  <a:tcPr anchor="ctr">
                    <a:solidFill>
                      <a:srgbClr val="D2DEEF"/>
                    </a:solidFill>
                  </a:tcPr>
                </a:tc>
                <a:tc hMerge="1">
                  <a:txBody>
                    <a:bodyPr/>
                    <a:lstStyle/>
                    <a:p>
                      <a:pPr algn="just"/>
                      <a:endParaRPr lang="fr-FR" sz="1600"/>
                    </a:p>
                  </a:txBody>
                  <a:tcPr anchor="ctr">
                    <a:solidFill>
                      <a:srgbClr val="D2DEEF"/>
                    </a:solidFill>
                  </a:tcPr>
                </a:tc>
                <a:tc hMerge="1">
                  <a:txBody>
                    <a:bodyPr/>
                    <a:lstStyle/>
                    <a:p>
                      <a:pPr algn="just"/>
                      <a:endParaRPr lang="fr-FR" sz="1600"/>
                    </a:p>
                  </a:txBody>
                  <a:tcPr anchor="ctr">
                    <a:solidFill>
                      <a:srgbClr val="D2DEEF"/>
                    </a:solidFill>
                  </a:tcPr>
                </a:tc>
                <a:tc hMerge="1">
                  <a:txBody>
                    <a:bodyPr/>
                    <a:lstStyle/>
                    <a:p>
                      <a:pPr algn="just"/>
                      <a:endParaRPr lang="fr-FR" sz="1600" dirty="0"/>
                    </a:p>
                  </a:txBody>
                  <a:tcPr anchor="ctr">
                    <a:solidFill>
                      <a:srgbClr val="D2DEEF"/>
                    </a:solidFill>
                  </a:tcPr>
                </a:tc>
                <a:extLst>
                  <a:ext uri="{0D108BD9-81ED-4DB2-BD59-A6C34878D82A}">
                    <a16:rowId xmlns:a16="http://schemas.microsoft.com/office/drawing/2014/main" val="2520206284"/>
                  </a:ext>
                </a:extLst>
              </a:tr>
              <a:tr h="569212">
                <a:tc>
                  <a:txBody>
                    <a:bodyPr/>
                    <a:lstStyle/>
                    <a:p>
                      <a:pPr algn="just"/>
                      <a:r>
                        <a:rPr lang="fr-FR" sz="1600" dirty="0"/>
                        <a:t>Livret A et LDDS (encours)</a:t>
                      </a:r>
                    </a:p>
                  </a:txBody>
                  <a:tcPr anchor="ctr">
                    <a:solidFill>
                      <a:srgbClr val="EAEFF7"/>
                    </a:solidFill>
                  </a:tcPr>
                </a:tc>
                <a:tc>
                  <a:txBody>
                    <a:bodyPr/>
                    <a:lstStyle/>
                    <a:p>
                      <a:pPr algn="just"/>
                      <a:r>
                        <a:rPr lang="fr-FR" sz="1600" dirty="0"/>
                        <a:t>Caisse des Dépôts</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Autour du 20 mai 2023 (avril 2023)</a:t>
                      </a:r>
                    </a:p>
                  </a:txBody>
                  <a:tcPr anchor="ctr">
                    <a:solidFill>
                      <a:srgbClr val="EAEFF7"/>
                    </a:solidFill>
                  </a:tcPr>
                </a:tc>
                <a:extLst>
                  <a:ext uri="{0D108BD9-81ED-4DB2-BD59-A6C34878D82A}">
                    <a16:rowId xmlns:a16="http://schemas.microsoft.com/office/drawing/2014/main" val="3626284998"/>
                  </a:ext>
                </a:extLst>
              </a:tr>
              <a:tr h="419316">
                <a:tc>
                  <a:txBody>
                    <a:bodyPr/>
                    <a:lstStyle/>
                    <a:p>
                      <a:pPr algn="just"/>
                      <a:r>
                        <a:rPr lang="fr-FR" sz="1600" dirty="0"/>
                        <a:t>PEL et LEP (encours)</a:t>
                      </a:r>
                    </a:p>
                  </a:txBody>
                  <a:tcPr anchor="ctr">
                    <a:solidFill>
                      <a:srgbClr val="EAEFF7"/>
                    </a:solidFill>
                  </a:tcPr>
                </a:tc>
                <a:tc>
                  <a:txBody>
                    <a:bodyPr/>
                    <a:lstStyle/>
                    <a:p>
                      <a:pPr algn="just"/>
                      <a:r>
                        <a:rPr lang="fr-FR" sz="1600" dirty="0"/>
                        <a:t>Banque de France</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3359225478"/>
                  </a:ext>
                </a:extLst>
              </a:tr>
              <a:tr h="808881">
                <a:tc>
                  <a:txBody>
                    <a:bodyPr/>
                    <a:lstStyle/>
                    <a:p>
                      <a:pPr algn="just"/>
                      <a:r>
                        <a:rPr lang="fr-FR" sz="1600" dirty="0"/>
                        <a:t>Livret A, LDDS, PEL et LEP (nombre, taux de détention, taux de rémunération moyen)</a:t>
                      </a:r>
                    </a:p>
                  </a:txBody>
                  <a:tcPr anchor="ctr">
                    <a:solidFill>
                      <a:srgbClr val="EAEFF7"/>
                    </a:solidFill>
                  </a:tcPr>
                </a:tc>
                <a:tc>
                  <a:txBody>
                    <a:bodyPr/>
                    <a:lstStyle/>
                    <a:p>
                      <a:pPr algn="l"/>
                      <a:r>
                        <a:rPr lang="fr-FR" sz="1600" dirty="0"/>
                        <a:t>Observatoire de l’Epargne réglementée</a:t>
                      </a:r>
                    </a:p>
                  </a:txBody>
                  <a:tcPr anchor="ctr">
                    <a:solidFill>
                      <a:srgbClr val="EAEFF7"/>
                    </a:solidFill>
                  </a:tcPr>
                </a:tc>
                <a:tc>
                  <a:txBody>
                    <a:bodyPr/>
                    <a:lstStyle/>
                    <a:p>
                      <a:pPr algn="just"/>
                      <a:r>
                        <a:rPr lang="fr-FR" sz="1600" dirty="0"/>
                        <a:t>Annuelle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559793754"/>
                  </a:ext>
                </a:extLst>
              </a:tr>
              <a:tr h="329544">
                <a:tc gridSpan="4">
                  <a:txBody>
                    <a:bodyPr/>
                    <a:lstStyle/>
                    <a:p>
                      <a:pPr marL="0" marR="0" lvl="0" indent="0" algn="just" defTabSz="914348" rtl="0" eaLnBrk="1" fontAlgn="auto" latinLnBrk="0" hangingPunct="1">
                        <a:lnSpc>
                          <a:spcPct val="100000"/>
                        </a:lnSpc>
                        <a:spcBef>
                          <a:spcPts val="0"/>
                        </a:spcBef>
                        <a:spcAft>
                          <a:spcPts val="0"/>
                        </a:spcAft>
                        <a:buClrTx/>
                        <a:buSzTx/>
                        <a:buFontTx/>
                        <a:buNone/>
                        <a:tabLst/>
                        <a:defRPr/>
                      </a:pPr>
                      <a:r>
                        <a:rPr lang="fr-FR" sz="1600" b="1" dirty="0"/>
                        <a:t>Autres instruments d’épargne</a:t>
                      </a:r>
                    </a:p>
                  </a:txBody>
                  <a:tcPr anchor="ctr">
                    <a:solidFill>
                      <a:srgbClr val="D2DEEF"/>
                    </a:solidFill>
                  </a:tcPr>
                </a:tc>
                <a:tc hMerge="1">
                  <a:txBody>
                    <a:bodyPr/>
                    <a:lstStyle/>
                    <a:p>
                      <a:pPr algn="l"/>
                      <a:endParaRPr lang="fr-FR" sz="1600" dirty="0"/>
                    </a:p>
                  </a:txBody>
                  <a:tcPr anchor="ctr">
                    <a:solidFill>
                      <a:srgbClr val="D2DEEF"/>
                    </a:solidFill>
                  </a:tcPr>
                </a:tc>
                <a:tc hMerge="1">
                  <a:txBody>
                    <a:bodyPr/>
                    <a:lstStyle/>
                    <a:p>
                      <a:pPr algn="just"/>
                      <a:endParaRPr lang="fr-FR" sz="1600" dirty="0"/>
                    </a:p>
                  </a:txBody>
                  <a:tcPr anchor="ctr">
                    <a:solidFill>
                      <a:srgbClr val="D2DEEF"/>
                    </a:solidFill>
                  </a:tcPr>
                </a:tc>
                <a:tc hMerge="1">
                  <a:txBody>
                    <a:bodyPr/>
                    <a:lstStyle/>
                    <a:p>
                      <a:pPr algn="just"/>
                      <a:endParaRPr lang="fr-FR" sz="1600" dirty="0"/>
                    </a:p>
                  </a:txBody>
                  <a:tcPr anchor="ctr">
                    <a:solidFill>
                      <a:srgbClr val="D2DEEF"/>
                    </a:solidFill>
                  </a:tcPr>
                </a:tc>
                <a:extLst>
                  <a:ext uri="{0D108BD9-81ED-4DB2-BD59-A6C34878D82A}">
                    <a16:rowId xmlns:a16="http://schemas.microsoft.com/office/drawing/2014/main" val="1116079949"/>
                  </a:ext>
                </a:extLst>
              </a:tr>
              <a:tr h="569212">
                <a:tc>
                  <a:txBody>
                    <a:bodyPr/>
                    <a:lstStyle/>
                    <a:p>
                      <a:pPr algn="just"/>
                      <a:r>
                        <a:rPr lang="fr-FR" sz="1600" dirty="0"/>
                        <a:t>Assurance-vie (encours et collecte nette)</a:t>
                      </a:r>
                    </a:p>
                  </a:txBody>
                  <a:tcPr anchor="ctr">
                    <a:solidFill>
                      <a:srgbClr val="EAEFF7"/>
                    </a:solidFill>
                  </a:tcPr>
                </a:tc>
                <a:tc>
                  <a:txBody>
                    <a:bodyPr/>
                    <a:lstStyle/>
                    <a:p>
                      <a:pPr algn="l"/>
                      <a:r>
                        <a:rPr lang="fr-FR" sz="1600" dirty="0"/>
                        <a:t>France Assureurs</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Début mai 2023 (mars 2023)</a:t>
                      </a:r>
                    </a:p>
                  </a:txBody>
                  <a:tcPr anchor="ctr">
                    <a:solidFill>
                      <a:srgbClr val="EAEFF7"/>
                    </a:solidFill>
                  </a:tcPr>
                </a:tc>
                <a:extLst>
                  <a:ext uri="{0D108BD9-81ED-4DB2-BD59-A6C34878D82A}">
                    <a16:rowId xmlns:a16="http://schemas.microsoft.com/office/drawing/2014/main" val="3965593906"/>
                  </a:ext>
                </a:extLst>
              </a:tr>
              <a:tr h="569212">
                <a:tc>
                  <a:txBody>
                    <a:bodyPr/>
                    <a:lstStyle/>
                    <a:p>
                      <a:pPr algn="just"/>
                      <a:r>
                        <a:rPr lang="fr-FR" sz="1600" dirty="0"/>
                        <a:t>PEA-PME (encours et nombre)</a:t>
                      </a:r>
                    </a:p>
                  </a:txBody>
                  <a:tcPr anchor="ctr"/>
                </a:tc>
                <a:tc>
                  <a:txBody>
                    <a:bodyPr/>
                    <a:lstStyle/>
                    <a:p>
                      <a:pPr algn="l"/>
                      <a:r>
                        <a:rPr lang="fr-FR" sz="1600" dirty="0"/>
                        <a:t>Banque de France</a:t>
                      </a:r>
                    </a:p>
                  </a:txBody>
                  <a:tcPr anchor="ctr"/>
                </a:tc>
                <a:tc>
                  <a:txBody>
                    <a:bodyPr/>
                    <a:lstStyle/>
                    <a:p>
                      <a:pPr algn="just"/>
                      <a:r>
                        <a:rPr lang="fr-FR" sz="1600" dirty="0"/>
                        <a:t>Trimestrielle</a:t>
                      </a:r>
                    </a:p>
                  </a:txBody>
                  <a:tcPr anchor="ctr"/>
                </a:tc>
                <a:tc>
                  <a:txBody>
                    <a:bodyPr/>
                    <a:lstStyle/>
                    <a:p>
                      <a:pPr algn="just"/>
                      <a:r>
                        <a:rPr lang="fr-FR" sz="1600" dirty="0"/>
                        <a:t>-</a:t>
                      </a:r>
                    </a:p>
                  </a:txBody>
                  <a:tcPr anchor="ctr"/>
                </a:tc>
                <a:extLst>
                  <a:ext uri="{0D108BD9-81ED-4DB2-BD59-A6C34878D82A}">
                    <a16:rowId xmlns:a16="http://schemas.microsoft.com/office/drawing/2014/main" val="2701622645"/>
                  </a:ext>
                </a:extLst>
              </a:tr>
              <a:tr h="569212">
                <a:tc>
                  <a:txBody>
                    <a:bodyPr/>
                    <a:lstStyle/>
                    <a:p>
                      <a:pPr algn="just"/>
                      <a:r>
                        <a:rPr lang="fr-FR" sz="1600" dirty="0"/>
                        <a:t>Encours des plans d’épargne salariale et plans d’épargne retraite</a:t>
                      </a:r>
                    </a:p>
                  </a:txBody>
                  <a:tcPr anchor="ctr">
                    <a:solidFill>
                      <a:srgbClr val="EAEFF7"/>
                    </a:solidFill>
                  </a:tcPr>
                </a:tc>
                <a:tc>
                  <a:txBody>
                    <a:bodyPr/>
                    <a:lstStyle/>
                    <a:p>
                      <a:pPr algn="l"/>
                      <a:r>
                        <a:rPr lang="fr-FR" sz="1600" dirty="0"/>
                        <a:t>AFG</a:t>
                      </a:r>
                    </a:p>
                  </a:txBody>
                  <a:tcPr anchor="ctr">
                    <a:solidFill>
                      <a:srgbClr val="EAEFF7"/>
                    </a:solidFill>
                  </a:tcPr>
                </a:tc>
                <a:tc>
                  <a:txBody>
                    <a:bodyPr/>
                    <a:lstStyle/>
                    <a:p>
                      <a:pPr algn="just"/>
                      <a:r>
                        <a:rPr lang="fr-FR" sz="1600" dirty="0"/>
                        <a:t>Semestrielle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3964053101"/>
                  </a:ext>
                </a:extLst>
              </a:tr>
            </a:tbl>
          </a:graphicData>
        </a:graphic>
      </p:graphicFrame>
    </p:spTree>
    <p:extLst>
      <p:ext uri="{BB962C8B-B14F-4D97-AF65-F5344CB8AC3E}">
        <p14:creationId xmlns:p14="http://schemas.microsoft.com/office/powerpoint/2010/main" val="2609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5222" y="1521330"/>
            <a:ext cx="5649252" cy="4445361"/>
          </a:xfrm>
        </p:spPr>
        <p:txBody>
          <a:bodyPr/>
          <a:lstStyle/>
          <a:p>
            <a:pPr marL="266685" lvl="1" indent="0" algn="ctr">
              <a:lnSpc>
                <a:spcPct val="100000"/>
              </a:lnSpc>
              <a:buNone/>
            </a:pPr>
            <a:r>
              <a:rPr lang="fr-FR" b="1" spc="-5" dirty="0">
                <a:solidFill>
                  <a:srgbClr val="A2C748"/>
                </a:solidFill>
              </a:rPr>
              <a:t>La France fait partie des pays où le taux d’épargne est le plus élevé. </a:t>
            </a:r>
            <a:r>
              <a:rPr lang="fr-FR" b="1" spc="-5" dirty="0">
                <a:solidFill>
                  <a:srgbClr val="D70365"/>
                </a:solidFill>
              </a:rPr>
              <a:t>Depuis 2000, </a:t>
            </a:r>
            <a:r>
              <a:rPr lang="fr-FR" b="1" spc="-5" dirty="0"/>
              <a:t>il</a:t>
            </a:r>
            <a:r>
              <a:rPr lang="fr-FR" b="1" spc="-5" dirty="0">
                <a:solidFill>
                  <a:srgbClr val="A2C748"/>
                </a:solidFill>
              </a:rPr>
              <a:t> </a:t>
            </a:r>
            <a:r>
              <a:rPr lang="fr-FR" b="1" spc="-5" dirty="0"/>
              <a:t>se situe à </a:t>
            </a:r>
            <a:r>
              <a:rPr lang="fr-FR" b="1" spc="-5" dirty="0">
                <a:solidFill>
                  <a:srgbClr val="D70365"/>
                </a:solidFill>
              </a:rPr>
              <a:t>15% </a:t>
            </a:r>
            <a:r>
              <a:rPr lang="fr-FR" b="1" spc="-5" dirty="0"/>
              <a:t>en moyenne, en deçà de celui de l’Allemagne (18%), mais nettement au-dessus des autres principaux pays de la zone euro, du Royaume-Uni et des Etats-Unis.</a:t>
            </a:r>
          </a:p>
          <a:p>
            <a:pPr marL="266685" lvl="1" indent="0" algn="ctr">
              <a:lnSpc>
                <a:spcPct val="100000"/>
              </a:lnSpc>
              <a:buNone/>
            </a:pPr>
            <a:endParaRPr lang="fr-FR" b="1" spc="-5" dirty="0"/>
          </a:p>
          <a:p>
            <a:pPr marL="266685" lvl="1" indent="0" algn="ctr">
              <a:lnSpc>
                <a:spcPct val="100000"/>
              </a:lnSpc>
              <a:buNone/>
            </a:pPr>
            <a:r>
              <a:rPr lang="fr-FR" b="1" spc="-5" dirty="0">
                <a:solidFill>
                  <a:srgbClr val="A2C748"/>
                </a:solidFill>
              </a:rPr>
              <a:t>Après avoir atteint un pic au T1 2021 </a:t>
            </a:r>
            <a:r>
              <a:rPr lang="fr-FR" b="1" spc="-5" dirty="0"/>
              <a:t>(21,0%), en raison des chutes de consommation pendant les confinements, </a:t>
            </a:r>
            <a:r>
              <a:rPr lang="fr-FR" b="1" spc="-5" dirty="0">
                <a:solidFill>
                  <a:srgbClr val="A2C748"/>
                </a:solidFill>
              </a:rPr>
              <a:t>le taux d’épargne des ménages en France s’était rapproché de son niveau d’avant Covid </a:t>
            </a:r>
            <a:r>
              <a:rPr lang="fr-FR" b="1" spc="-5" dirty="0"/>
              <a:t>(14,7% au T4 2019) avant de se stabiliser au </a:t>
            </a:r>
            <a:r>
              <a:rPr lang="fr-FR" b="1" spc="-5" dirty="0">
                <a:solidFill>
                  <a:srgbClr val="D70365"/>
                </a:solidFill>
              </a:rPr>
              <a:t>T3 2022 </a:t>
            </a:r>
            <a:r>
              <a:rPr lang="fr-FR" b="1" spc="-5" dirty="0"/>
              <a:t>(</a:t>
            </a:r>
            <a:r>
              <a:rPr lang="fr-FR" b="1" spc="-5" dirty="0">
                <a:solidFill>
                  <a:srgbClr val="D70365"/>
                </a:solidFill>
              </a:rPr>
              <a:t>16,3%</a:t>
            </a:r>
            <a:r>
              <a:rPr lang="fr-FR" b="1" spc="-5" dirty="0"/>
              <a:t>).</a:t>
            </a:r>
          </a:p>
          <a:p>
            <a:pPr marL="266685" lvl="1" indent="0" algn="ctr">
              <a:lnSpc>
                <a:spcPct val="100000"/>
              </a:lnSpc>
              <a:buNone/>
            </a:pPr>
            <a:endParaRPr lang="fr-FR" sz="1200" i="1" spc="-5" dirty="0"/>
          </a:p>
          <a:p>
            <a:pPr marL="542925" lvl="1" indent="0" algn="ctr" defTabSz="808038">
              <a:spcBef>
                <a:spcPts val="2400"/>
              </a:spcBef>
              <a:buNone/>
            </a:pPr>
            <a:r>
              <a:rPr lang="fr-FR" sz="1200" i="1" spc="-5" dirty="0"/>
              <a:t>Source: Banque de France</a:t>
            </a:r>
            <a:endParaRPr lang="fr-FR" sz="1200" spc="-5" dirty="0"/>
          </a:p>
        </p:txBody>
      </p:sp>
      <p:sp>
        <p:nvSpPr>
          <p:cNvPr id="15" name="ZoneTexte 14"/>
          <p:cNvSpPr txBox="1"/>
          <p:nvPr/>
        </p:nvSpPr>
        <p:spPr>
          <a:xfrm>
            <a:off x="6637388" y="1521330"/>
            <a:ext cx="4774018" cy="661720"/>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Comparaisons internationales : Taux d’épargne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Espace réservé du texte 6">
            <a:extLst>
              <a:ext uri="{FF2B5EF4-FFF2-40B4-BE49-F238E27FC236}">
                <a16:creationId xmlns:a16="http://schemas.microsoft.com/office/drawing/2014/main" id="{4D89B591-0D2B-458E-9CB1-9C808ED95F08}"/>
              </a:ext>
            </a:extLst>
          </p:cNvPr>
          <p:cNvSpPr>
            <a:spLocks noGrp="1"/>
          </p:cNvSpPr>
          <p:nvPr>
            <p:ph type="body" sz="quarter" idx="19"/>
          </p:nvPr>
        </p:nvSpPr>
        <p:spPr>
          <a:xfrm>
            <a:off x="868048" y="666750"/>
            <a:ext cx="10965989" cy="762000"/>
          </a:xfrm>
        </p:spPr>
        <p:txBody>
          <a:bodyPr/>
          <a:lstStyle/>
          <a:p>
            <a:r>
              <a:rPr lang="fr-FR" dirty="0"/>
              <a:t>1. Les ménages français, bons gestionnaires</a:t>
            </a:r>
            <a:endParaRPr lang="fr-FR" sz="1800" dirty="0"/>
          </a:p>
        </p:txBody>
      </p:sp>
      <p:pic>
        <p:nvPicPr>
          <p:cNvPr id="4" name="Image 3">
            <a:extLst>
              <a:ext uri="{FF2B5EF4-FFF2-40B4-BE49-F238E27FC236}">
                <a16:creationId xmlns:a16="http://schemas.microsoft.com/office/drawing/2014/main" id="{7811CD9F-750A-B141-ED8B-437A91F6F669}"/>
              </a:ext>
            </a:extLst>
          </p:cNvPr>
          <p:cNvPicPr>
            <a:picLocks noChangeAspect="1"/>
          </p:cNvPicPr>
          <p:nvPr/>
        </p:nvPicPr>
        <p:blipFill>
          <a:blip r:embed="rId3"/>
          <a:stretch>
            <a:fillRect/>
          </a:stretch>
        </p:blipFill>
        <p:spPr>
          <a:xfrm>
            <a:off x="6719887" y="2331894"/>
            <a:ext cx="5377007" cy="3301960"/>
          </a:xfrm>
          <a:prstGeom prst="rect">
            <a:avLst/>
          </a:prstGeom>
        </p:spPr>
      </p:pic>
    </p:spTree>
    <p:extLst>
      <p:ext uri="{BB962C8B-B14F-4D97-AF65-F5344CB8AC3E}">
        <p14:creationId xmlns:p14="http://schemas.microsoft.com/office/powerpoint/2010/main" val="319475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944563" y="1842174"/>
            <a:ext cx="5062306" cy="1332461"/>
          </a:xfrm>
        </p:spPr>
        <p:txBody>
          <a:bodyPr/>
          <a:lstStyle/>
          <a:p>
            <a:pPr marL="266685" lvl="1" indent="0" algn="ctr">
              <a:buNone/>
            </a:pPr>
            <a:r>
              <a:rPr lang="fr-FR" sz="2000" b="1" spc="-5" dirty="0"/>
              <a:t>Pour donner quelques ordres de grandeur sur l’année 2021, </a:t>
            </a:r>
            <a:r>
              <a:rPr lang="fr-FR" sz="2000" b="1" spc="-5" dirty="0">
                <a:solidFill>
                  <a:srgbClr val="A2C748"/>
                </a:solidFill>
              </a:rPr>
              <a:t>le flux d’épargne s’élève à </a:t>
            </a:r>
            <a:r>
              <a:rPr lang="fr-FR" sz="2000" b="1" spc="-5" dirty="0">
                <a:solidFill>
                  <a:srgbClr val="D70365"/>
                </a:solidFill>
              </a:rPr>
              <a:t>295 milliards d’euros</a:t>
            </a:r>
            <a:r>
              <a:rPr lang="fr-FR" sz="2000" b="1" spc="-5" dirty="0">
                <a:solidFill>
                  <a:srgbClr val="A2C748"/>
                </a:solidFill>
              </a:rPr>
              <a:t> </a:t>
            </a:r>
            <a:r>
              <a:rPr lang="fr-FR" sz="2000" b="1" spc="-5" dirty="0"/>
              <a:t>auquel s’ajoute l’endettement nouveau net de remboursements (87 milliards).</a:t>
            </a:r>
          </a:p>
        </p:txBody>
      </p:sp>
      <p:sp>
        <p:nvSpPr>
          <p:cNvPr id="7" name="Espace réservé du texte 6"/>
          <p:cNvSpPr>
            <a:spLocks noGrp="1"/>
          </p:cNvSpPr>
          <p:nvPr>
            <p:ph type="body" sz="quarter" idx="19"/>
          </p:nvPr>
        </p:nvSpPr>
        <p:spPr>
          <a:xfrm>
            <a:off x="868048" y="666750"/>
            <a:ext cx="11019152" cy="762000"/>
          </a:xfrm>
        </p:spPr>
        <p:txBody>
          <a:bodyPr/>
          <a:lstStyle/>
          <a:p>
            <a:r>
              <a:rPr lang="fr-FR" sz="2800" dirty="0"/>
              <a:t>2. L’Épargne, principale Ressource des ménages français</a:t>
            </a:r>
            <a:endParaRPr lang="fr-FR" sz="20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6719887" y="1842174"/>
            <a:ext cx="5242390" cy="877163"/>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Évolution des ressources</a:t>
            </a:r>
            <a:r>
              <a:rPr lang="fr-FR" sz="1400" b="1" baseline="30000" dirty="0">
                <a:solidFill>
                  <a:srgbClr val="D70365"/>
                </a:solidFill>
                <a:latin typeface="Arial" panose="020B0604020202020204" pitchFamily="34" charset="0"/>
                <a:cs typeface="Arial" panose="020B0604020202020204" pitchFamily="34" charset="0"/>
              </a:rPr>
              <a:t>1</a:t>
            </a:r>
          </a:p>
          <a:p>
            <a:r>
              <a:rPr lang="fr-FR" sz="1400" b="1" i="1" dirty="0">
                <a:solidFill>
                  <a:srgbClr val="D70365"/>
                </a:solidFill>
                <a:latin typeface="Arial" panose="020B0604020202020204" pitchFamily="34" charset="0"/>
                <a:cs typeface="Arial" panose="020B0604020202020204" pitchFamily="34" charset="0"/>
              </a:rPr>
              <a:t>(flux annuels en milliards d’euros) </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graphicFrame>
        <p:nvGraphicFramePr>
          <p:cNvPr id="20" name="Tableau 19"/>
          <p:cNvGraphicFramePr>
            <a:graphicFrameLocks noGrp="1"/>
          </p:cNvGraphicFramePr>
          <p:nvPr>
            <p:extLst>
              <p:ext uri="{D42A27DB-BD31-4B8C-83A1-F6EECF244321}">
                <p14:modId xmlns:p14="http://schemas.microsoft.com/office/powerpoint/2010/main" val="3066483022"/>
              </p:ext>
            </p:extLst>
          </p:nvPr>
        </p:nvGraphicFramePr>
        <p:xfrm>
          <a:off x="434107" y="4121003"/>
          <a:ext cx="6083217" cy="2137230"/>
        </p:xfrm>
        <a:graphic>
          <a:graphicData uri="http://schemas.openxmlformats.org/drawingml/2006/table">
            <a:tbl>
              <a:tblPr firstRow="1" bandRow="1">
                <a:tableStyleId>{5C22544A-7EE6-4342-B048-85BDC9FD1C3A}</a:tableStyleId>
              </a:tblPr>
              <a:tblGrid>
                <a:gridCol w="2589830">
                  <a:extLst>
                    <a:ext uri="{9D8B030D-6E8A-4147-A177-3AD203B41FA5}">
                      <a16:colId xmlns:a16="http://schemas.microsoft.com/office/drawing/2014/main" val="20000"/>
                    </a:ext>
                  </a:extLst>
                </a:gridCol>
                <a:gridCol w="1036901">
                  <a:extLst>
                    <a:ext uri="{9D8B030D-6E8A-4147-A177-3AD203B41FA5}">
                      <a16:colId xmlns:a16="http://schemas.microsoft.com/office/drawing/2014/main" val="20001"/>
                    </a:ext>
                  </a:extLst>
                </a:gridCol>
                <a:gridCol w="1185030">
                  <a:extLst>
                    <a:ext uri="{9D8B030D-6E8A-4147-A177-3AD203B41FA5}">
                      <a16:colId xmlns:a16="http://schemas.microsoft.com/office/drawing/2014/main" val="20002"/>
                    </a:ext>
                  </a:extLst>
                </a:gridCol>
                <a:gridCol w="1271456">
                  <a:extLst>
                    <a:ext uri="{9D8B030D-6E8A-4147-A177-3AD203B41FA5}">
                      <a16:colId xmlns:a16="http://schemas.microsoft.com/office/drawing/2014/main" val="20003"/>
                    </a:ext>
                  </a:extLst>
                </a:gridCol>
              </a:tblGrid>
              <a:tr h="518848">
                <a:tc>
                  <a:txBody>
                    <a:bodyPr/>
                    <a:lstStyle/>
                    <a:p>
                      <a:pPr algn="ctr"/>
                      <a:r>
                        <a:rPr lang="fr-FR" dirty="0"/>
                        <a:t>Flux</a:t>
                      </a:r>
                      <a:r>
                        <a:rPr lang="fr-FR" baseline="0" dirty="0"/>
                        <a:t> en milliards d’euros</a:t>
                      </a:r>
                    </a:p>
                  </a:txBody>
                  <a:tcPr anchor="ctr">
                    <a:solidFill>
                      <a:srgbClr val="D70365"/>
                    </a:solidFill>
                  </a:tcPr>
                </a:tc>
                <a:tc>
                  <a:txBody>
                    <a:bodyPr/>
                    <a:lstStyle/>
                    <a:p>
                      <a:pPr algn="ctr"/>
                      <a:r>
                        <a:rPr lang="fr-FR" dirty="0"/>
                        <a:t>2021</a:t>
                      </a:r>
                    </a:p>
                  </a:txBody>
                  <a:tcPr anchor="ctr">
                    <a:solidFill>
                      <a:srgbClr val="D70365"/>
                    </a:solidFill>
                  </a:tcPr>
                </a:tc>
                <a:tc>
                  <a:txBody>
                    <a:bodyPr/>
                    <a:lstStyle/>
                    <a:p>
                      <a:pPr algn="ctr"/>
                      <a:r>
                        <a:rPr lang="fr-FR" dirty="0"/>
                        <a:t>T2 2022</a:t>
                      </a:r>
                    </a:p>
                  </a:txBody>
                  <a:tcPr anchor="ctr">
                    <a:solidFill>
                      <a:srgbClr val="D70365"/>
                    </a:solidFill>
                  </a:tcPr>
                </a:tc>
                <a:tc>
                  <a:txBody>
                    <a:bodyPr/>
                    <a:lstStyle/>
                    <a:p>
                      <a:pPr algn="ctr"/>
                      <a:r>
                        <a:rPr lang="fr-FR" dirty="0"/>
                        <a:t>T3 2022</a:t>
                      </a:r>
                    </a:p>
                  </a:txBody>
                  <a:tcPr anchor="ctr">
                    <a:solidFill>
                      <a:srgbClr val="D70365"/>
                    </a:solidFill>
                  </a:tcPr>
                </a:tc>
                <a:extLst>
                  <a:ext uri="{0D108BD9-81ED-4DB2-BD59-A6C34878D82A}">
                    <a16:rowId xmlns:a16="http://schemas.microsoft.com/office/drawing/2014/main" val="10000"/>
                  </a:ext>
                </a:extLst>
              </a:tr>
              <a:tr h="434345">
                <a:tc>
                  <a:txBody>
                    <a:bodyPr/>
                    <a:lstStyle/>
                    <a:p>
                      <a:r>
                        <a:rPr lang="fr-FR" dirty="0">
                          <a:solidFill>
                            <a:schemeClr val="tx1"/>
                          </a:solidFill>
                        </a:rPr>
                        <a:t>Épargne brute</a:t>
                      </a:r>
                    </a:p>
                  </a:txBody>
                  <a:tcPr anchor="ctr"/>
                </a:tc>
                <a:tc>
                  <a:txBody>
                    <a:bodyPr/>
                    <a:lstStyle/>
                    <a:p>
                      <a:pPr algn="ctr"/>
                      <a:r>
                        <a:rPr lang="fr-FR" dirty="0">
                          <a:solidFill>
                            <a:schemeClr val="tx1">
                              <a:lumMod val="95000"/>
                              <a:lumOff val="5000"/>
                            </a:schemeClr>
                          </a:solidFill>
                        </a:rPr>
                        <a:t>294,8</a:t>
                      </a:r>
                    </a:p>
                  </a:txBody>
                  <a:tcPr anchor="ctr"/>
                </a:tc>
                <a:tc>
                  <a:txBody>
                    <a:bodyPr/>
                    <a:lstStyle/>
                    <a:p>
                      <a:pPr algn="ctr"/>
                      <a:r>
                        <a:rPr lang="fr-FR" dirty="0">
                          <a:solidFill>
                            <a:schemeClr val="tx1">
                              <a:lumMod val="95000"/>
                              <a:lumOff val="5000"/>
                            </a:schemeClr>
                          </a:solidFill>
                        </a:rPr>
                        <a:t>64,1</a:t>
                      </a:r>
                    </a:p>
                  </a:txBody>
                  <a:tcPr anchor="ctr"/>
                </a:tc>
                <a:tc>
                  <a:txBody>
                    <a:bodyPr/>
                    <a:lstStyle/>
                    <a:p>
                      <a:pPr algn="ctr"/>
                      <a:r>
                        <a:rPr lang="fr-FR" dirty="0">
                          <a:solidFill>
                            <a:schemeClr val="tx1">
                              <a:lumMod val="95000"/>
                              <a:lumOff val="5000"/>
                            </a:schemeClr>
                          </a:solidFill>
                        </a:rPr>
                        <a:t>66,9</a:t>
                      </a:r>
                    </a:p>
                  </a:txBody>
                  <a:tcPr anchor="ctr"/>
                </a:tc>
                <a:extLst>
                  <a:ext uri="{0D108BD9-81ED-4DB2-BD59-A6C34878D82A}">
                    <a16:rowId xmlns:a16="http://schemas.microsoft.com/office/drawing/2014/main" val="10001"/>
                  </a:ext>
                </a:extLst>
              </a:tr>
              <a:tr h="749692">
                <a:tc>
                  <a:txBody>
                    <a:bodyPr/>
                    <a:lstStyle/>
                    <a:p>
                      <a:r>
                        <a:rPr lang="fr-FR" dirty="0">
                          <a:solidFill>
                            <a:schemeClr val="tx1"/>
                          </a:solidFill>
                        </a:rPr>
                        <a:t>Endettement auprès des institutions financières</a:t>
                      </a:r>
                    </a:p>
                  </a:txBody>
                  <a:tcPr anchor="ctr"/>
                </a:tc>
                <a:tc>
                  <a:txBody>
                    <a:bodyPr/>
                    <a:lstStyle/>
                    <a:p>
                      <a:pPr algn="ctr"/>
                      <a:r>
                        <a:rPr lang="fr-FR" dirty="0">
                          <a:solidFill>
                            <a:schemeClr val="tx1">
                              <a:lumMod val="95000"/>
                              <a:lumOff val="5000"/>
                            </a:schemeClr>
                          </a:solidFill>
                        </a:rPr>
                        <a:t>87,1</a:t>
                      </a:r>
                    </a:p>
                  </a:txBody>
                  <a:tcPr anchor="ctr"/>
                </a:tc>
                <a:tc>
                  <a:txBody>
                    <a:bodyPr/>
                    <a:lstStyle/>
                    <a:p>
                      <a:pPr algn="ctr"/>
                      <a:r>
                        <a:rPr lang="fr-FR" dirty="0">
                          <a:solidFill>
                            <a:schemeClr val="tx1">
                              <a:lumMod val="95000"/>
                              <a:lumOff val="5000"/>
                            </a:schemeClr>
                          </a:solidFill>
                        </a:rPr>
                        <a:t>23,0</a:t>
                      </a:r>
                    </a:p>
                  </a:txBody>
                  <a:tcPr anchor="ctr"/>
                </a:tc>
                <a:tc>
                  <a:txBody>
                    <a:bodyPr/>
                    <a:lstStyle/>
                    <a:p>
                      <a:pPr algn="ctr"/>
                      <a:r>
                        <a:rPr lang="fr-FR" dirty="0">
                          <a:solidFill>
                            <a:schemeClr val="tx1">
                              <a:lumMod val="95000"/>
                              <a:lumOff val="5000"/>
                            </a:schemeClr>
                          </a:solidFill>
                        </a:rPr>
                        <a:t>22,0</a:t>
                      </a:r>
                    </a:p>
                  </a:txBody>
                  <a:tcPr anchor="ctr"/>
                </a:tc>
                <a:extLst>
                  <a:ext uri="{0D108BD9-81ED-4DB2-BD59-A6C34878D82A}">
                    <a16:rowId xmlns:a16="http://schemas.microsoft.com/office/drawing/2014/main" val="10002"/>
                  </a:ext>
                </a:extLst>
              </a:tr>
              <a:tr h="434345">
                <a:tc>
                  <a:txBody>
                    <a:bodyPr/>
                    <a:lstStyle/>
                    <a:p>
                      <a:r>
                        <a:rPr lang="fr-FR" dirty="0">
                          <a:solidFill>
                            <a:schemeClr val="tx1"/>
                          </a:solidFill>
                        </a:rPr>
                        <a:t>Dettes diverses</a:t>
                      </a:r>
                    </a:p>
                  </a:txBody>
                  <a:tcPr anchor="ctr"/>
                </a:tc>
                <a:tc>
                  <a:txBody>
                    <a:bodyPr/>
                    <a:lstStyle/>
                    <a:p>
                      <a:pPr algn="ctr"/>
                      <a:r>
                        <a:rPr lang="fr-FR" dirty="0">
                          <a:solidFill>
                            <a:schemeClr val="tx1">
                              <a:lumMod val="95000"/>
                              <a:lumOff val="5000"/>
                            </a:schemeClr>
                          </a:solidFill>
                        </a:rPr>
                        <a:t>2,5</a:t>
                      </a:r>
                    </a:p>
                  </a:txBody>
                  <a:tcPr anchor="ctr"/>
                </a:tc>
                <a:tc>
                  <a:txBody>
                    <a:bodyPr/>
                    <a:lstStyle/>
                    <a:p>
                      <a:pPr algn="ctr"/>
                      <a:r>
                        <a:rPr lang="fr-FR" dirty="0">
                          <a:solidFill>
                            <a:schemeClr val="tx1">
                              <a:lumMod val="95000"/>
                              <a:lumOff val="5000"/>
                            </a:schemeClr>
                          </a:solidFill>
                        </a:rPr>
                        <a:t>0,0</a:t>
                      </a:r>
                    </a:p>
                  </a:txBody>
                  <a:tcPr anchor="ctr"/>
                </a:tc>
                <a:tc>
                  <a:txBody>
                    <a:bodyPr/>
                    <a:lstStyle/>
                    <a:p>
                      <a:pPr algn="ctr"/>
                      <a:r>
                        <a:rPr lang="fr-FR" dirty="0">
                          <a:solidFill>
                            <a:schemeClr val="tx1">
                              <a:lumMod val="95000"/>
                              <a:lumOff val="5000"/>
                            </a:schemeClr>
                          </a:solidFill>
                        </a:rPr>
                        <a:t>0,7</a:t>
                      </a:r>
                    </a:p>
                  </a:txBody>
                  <a:tcPr anchor="ctr"/>
                </a:tc>
                <a:extLst>
                  <a:ext uri="{0D108BD9-81ED-4DB2-BD59-A6C34878D82A}">
                    <a16:rowId xmlns:a16="http://schemas.microsoft.com/office/drawing/2014/main" val="10003"/>
                  </a:ext>
                </a:extLst>
              </a:tr>
            </a:tbl>
          </a:graphicData>
        </a:graphic>
      </p:graphicFrame>
      <p:sp>
        <p:nvSpPr>
          <p:cNvPr id="21" name="Rectangle 20"/>
          <p:cNvSpPr/>
          <p:nvPr/>
        </p:nvSpPr>
        <p:spPr>
          <a:xfrm>
            <a:off x="1640962" y="6615926"/>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 Banque de France</a:t>
            </a:r>
          </a:p>
        </p:txBody>
      </p:sp>
      <p:sp>
        <p:nvSpPr>
          <p:cNvPr id="10" name="Rectangle 9">
            <a:extLst>
              <a:ext uri="{FF2B5EF4-FFF2-40B4-BE49-F238E27FC236}">
                <a16:creationId xmlns:a16="http://schemas.microsoft.com/office/drawing/2014/main" id="{EAAA0F86-A70B-4F39-A299-B4F514F88BD4}"/>
              </a:ext>
            </a:extLst>
          </p:cNvPr>
          <p:cNvSpPr/>
          <p:nvPr/>
        </p:nvSpPr>
        <p:spPr>
          <a:xfrm>
            <a:off x="6719887" y="6011572"/>
            <a:ext cx="5447892" cy="415498"/>
          </a:xfrm>
          <a:prstGeom prst="rect">
            <a:avLst/>
          </a:prstGeom>
        </p:spPr>
        <p:txBody>
          <a:bodyPr wrap="square">
            <a:spAutoFit/>
          </a:bodyPr>
          <a:lstStyle/>
          <a:p>
            <a:r>
              <a:rPr lang="fr-FR" sz="1050" i="1" baseline="30000" dirty="0">
                <a:solidFill>
                  <a:schemeClr val="bg1">
                    <a:lumMod val="50000"/>
                  </a:schemeClr>
                </a:solidFill>
                <a:latin typeface="Arial" panose="020B0604020202020204" pitchFamily="34" charset="0"/>
                <a:cs typeface="Arial" panose="020B0604020202020204" pitchFamily="34" charset="0"/>
              </a:rPr>
              <a:t>1</a:t>
            </a:r>
            <a:r>
              <a:rPr lang="fr-FR" sz="1050" i="1" dirty="0">
                <a:solidFill>
                  <a:schemeClr val="bg1">
                    <a:lumMod val="50000"/>
                  </a:schemeClr>
                </a:solidFill>
                <a:latin typeface="Arial" panose="020B0604020202020204" pitchFamily="34" charset="0"/>
                <a:cs typeface="Arial" panose="020B0604020202020204" pitchFamily="34" charset="0"/>
              </a:rPr>
              <a:t>Les ressources comprennent l’épargne brute, l’endettement auprès des institutions financières et des dettes diverses. </a:t>
            </a:r>
          </a:p>
        </p:txBody>
      </p:sp>
      <p:pic>
        <p:nvPicPr>
          <p:cNvPr id="3" name="Image 2">
            <a:extLst>
              <a:ext uri="{FF2B5EF4-FFF2-40B4-BE49-F238E27FC236}">
                <a16:creationId xmlns:a16="http://schemas.microsoft.com/office/drawing/2014/main" id="{BC9B6BE5-2873-EEFC-3BCD-7FEB6F45B78A}"/>
              </a:ext>
            </a:extLst>
          </p:cNvPr>
          <p:cNvPicPr>
            <a:picLocks noChangeAspect="1"/>
          </p:cNvPicPr>
          <p:nvPr/>
        </p:nvPicPr>
        <p:blipFill>
          <a:blip r:embed="rId3"/>
          <a:stretch>
            <a:fillRect/>
          </a:stretch>
        </p:blipFill>
        <p:spPr>
          <a:xfrm>
            <a:off x="6719887" y="2765928"/>
            <a:ext cx="5395186" cy="3060542"/>
          </a:xfrm>
          <a:prstGeom prst="rect">
            <a:avLst/>
          </a:prstGeom>
        </p:spPr>
      </p:pic>
    </p:spTree>
    <p:extLst>
      <p:ext uri="{BB962C8B-B14F-4D97-AF65-F5344CB8AC3E}">
        <p14:creationId xmlns:p14="http://schemas.microsoft.com/office/powerpoint/2010/main" val="41754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657480" y="1615731"/>
            <a:ext cx="5087538" cy="5496269"/>
          </a:xfrm>
        </p:spPr>
        <p:txBody>
          <a:bodyPr/>
          <a:lstStyle/>
          <a:p>
            <a:pPr marL="266685" lvl="1" indent="0" algn="ctr">
              <a:buNone/>
            </a:pPr>
            <a:r>
              <a:rPr lang="fr-FR" sz="1600" b="1" spc="-5" dirty="0">
                <a:solidFill>
                  <a:srgbClr val="A2C748"/>
                </a:solidFill>
              </a:rPr>
              <a:t>La Banque de France estime que le surplus d’épargne financière</a:t>
            </a:r>
            <a:r>
              <a:rPr lang="fr-FR" sz="1600" b="1" spc="-5" baseline="30000" dirty="0">
                <a:solidFill>
                  <a:srgbClr val="A2C748"/>
                </a:solidFill>
              </a:rPr>
              <a:t>1</a:t>
            </a:r>
            <a:r>
              <a:rPr lang="fr-FR" sz="1600" b="1" spc="-5" dirty="0">
                <a:solidFill>
                  <a:srgbClr val="A2C748"/>
                </a:solidFill>
              </a:rPr>
              <a:t> des ménages entre le </a:t>
            </a:r>
            <a:r>
              <a:rPr lang="fr-FR" sz="1600" b="1" spc="-5" dirty="0">
                <a:solidFill>
                  <a:srgbClr val="D70365"/>
                </a:solidFill>
              </a:rPr>
              <a:t>T1 2020 et le T4 2022 </a:t>
            </a:r>
            <a:r>
              <a:rPr lang="fr-FR" sz="1600" b="1" spc="-5" dirty="0"/>
              <a:t>– calculé comme la différence entre les flux d’épargne financière observés et les flux qu’on aurait obtenus en prolongeant la tendance pré-Covid – </a:t>
            </a:r>
            <a:r>
              <a:rPr lang="fr-FR" sz="1600" b="1" spc="-5" dirty="0">
                <a:solidFill>
                  <a:srgbClr val="A2C748"/>
                </a:solidFill>
              </a:rPr>
              <a:t>s’élève à </a:t>
            </a:r>
            <a:r>
              <a:rPr lang="fr-FR" sz="1600" b="1" spc="-5" dirty="0">
                <a:solidFill>
                  <a:srgbClr val="D70365"/>
                </a:solidFill>
              </a:rPr>
              <a:t>157 milliards d’euros. </a:t>
            </a:r>
          </a:p>
          <a:p>
            <a:pPr marL="266685" lvl="1" indent="0" algn="ctr">
              <a:buNone/>
            </a:pPr>
            <a:r>
              <a:rPr lang="fr-FR" sz="1600" b="1" spc="-5" dirty="0">
                <a:solidFill>
                  <a:srgbClr val="A2C748"/>
                </a:solidFill>
              </a:rPr>
              <a:t>Ce surplus d’épargne a progressé au 4</a:t>
            </a:r>
            <a:r>
              <a:rPr lang="fr-FR" sz="1600" b="1" spc="-5" baseline="30000" dirty="0">
                <a:solidFill>
                  <a:srgbClr val="A2C748"/>
                </a:solidFill>
              </a:rPr>
              <a:t>ème </a:t>
            </a:r>
            <a:r>
              <a:rPr lang="fr-FR" sz="1600" b="1" spc="-5" dirty="0">
                <a:solidFill>
                  <a:srgbClr val="A2C748"/>
                </a:solidFill>
              </a:rPr>
              <a:t>trimestre 2022 après avoir peu évolué depuis mi-2021. Il s’est d’abord accumulé sur les dépôts bancaires pendant les années 2020 et 2021. </a:t>
            </a:r>
          </a:p>
          <a:p>
            <a:pPr marL="266685" lvl="1" indent="0" algn="ctr">
              <a:buNone/>
            </a:pPr>
            <a:r>
              <a:rPr lang="fr-FR" sz="1600" b="1" spc="-5" dirty="0"/>
              <a:t>Le surplus d’épargne financière a aussi indirectement été employé au désendettement au S1 2020 : plus précisément, les souscriptions de nouveaux crédits étaient freinées par les restrictions sanitaires tandis que les remboursements d’anciens crédits continuaient normalement. À l’inverse, les ménages ont sous-investi en assurance-vie en 2020 et il n’y a pas eu d’effet de rattrapage en 2021-2022 malgré la reprise des flux.</a:t>
            </a:r>
            <a:endParaRPr lang="fr-FR" b="1" spc="-5" dirty="0"/>
          </a:p>
          <a:p>
            <a:pPr marL="266685" lvl="1" indent="0" algn="ctr">
              <a:buNone/>
            </a:pPr>
            <a:r>
              <a:rPr lang="fr-FR" sz="1200" i="1" spc="-5" dirty="0"/>
              <a:t>Source : Banque de France</a:t>
            </a:r>
            <a:endParaRPr lang="fr-FR" sz="1200" spc="-5" dirty="0"/>
          </a:p>
          <a:p>
            <a:pPr marL="266685" lvl="1" indent="0" algn="ctr">
              <a:buNone/>
            </a:pPr>
            <a:endParaRPr lang="fr-FR" b="1" spc="-5" dirty="0"/>
          </a:p>
        </p:txBody>
      </p:sp>
      <p:sp>
        <p:nvSpPr>
          <p:cNvPr id="7" name="Espace réservé du texte 6"/>
          <p:cNvSpPr>
            <a:spLocks noGrp="1"/>
          </p:cNvSpPr>
          <p:nvPr>
            <p:ph type="body" sz="quarter" idx="19"/>
          </p:nvPr>
        </p:nvSpPr>
        <p:spPr>
          <a:xfrm>
            <a:off x="868048" y="666750"/>
            <a:ext cx="10965989" cy="762000"/>
          </a:xfrm>
        </p:spPr>
        <p:txBody>
          <a:bodyPr/>
          <a:lstStyle/>
          <a:p>
            <a:r>
              <a:rPr lang="fr-FR" dirty="0"/>
              <a:t>2. L’Épargne, principale Ressource des ménages français</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5940775" y="1631201"/>
            <a:ext cx="5489320" cy="877163"/>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Emploi du surplus d’épargne financière</a:t>
            </a:r>
          </a:p>
          <a:p>
            <a:r>
              <a:rPr lang="fr-FR" sz="1400" b="1" i="1" dirty="0">
                <a:solidFill>
                  <a:srgbClr val="D70365"/>
                </a:solidFill>
                <a:latin typeface="Arial" panose="020B0604020202020204" pitchFamily="34" charset="0"/>
                <a:cs typeface="Arial" panose="020B0604020202020204" pitchFamily="34" charset="0"/>
              </a:rPr>
              <a:t>(cumul en milliards d’euros) </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sp>
        <p:nvSpPr>
          <p:cNvPr id="12" name="Rectangle 11">
            <a:extLst>
              <a:ext uri="{FF2B5EF4-FFF2-40B4-BE49-F238E27FC236}">
                <a16:creationId xmlns:a16="http://schemas.microsoft.com/office/drawing/2014/main" id="{DA925973-2B1D-41CA-B29E-6C87D1ECFE5E}"/>
              </a:ext>
            </a:extLst>
          </p:cNvPr>
          <p:cNvSpPr/>
          <p:nvPr/>
        </p:nvSpPr>
        <p:spPr>
          <a:xfrm>
            <a:off x="657480" y="7216817"/>
            <a:ext cx="9563321" cy="253916"/>
          </a:xfrm>
          <a:prstGeom prst="rect">
            <a:avLst/>
          </a:prstGeom>
        </p:spPr>
        <p:txBody>
          <a:bodyPr wrap="square">
            <a:spAutoFit/>
          </a:bodyPr>
          <a:lstStyle/>
          <a:p>
            <a:r>
              <a:rPr lang="fr-FR" sz="1050" i="1" dirty="0">
                <a:solidFill>
                  <a:schemeClr val="bg1">
                    <a:lumMod val="50000"/>
                  </a:schemeClr>
                </a:solidFill>
                <a:latin typeface="Arial" panose="020B0604020202020204" pitchFamily="34" charset="0"/>
                <a:cs typeface="Arial" panose="020B0604020202020204" pitchFamily="34" charset="0"/>
              </a:rPr>
              <a:t>¹ L’épargne financière des ménages correspond à la différence entre leur revenu disponible et leurs dépenses de consommation et d’investissement-logement </a:t>
            </a:r>
          </a:p>
        </p:txBody>
      </p:sp>
      <p:pic>
        <p:nvPicPr>
          <p:cNvPr id="10" name="Image 9">
            <a:extLst>
              <a:ext uri="{FF2B5EF4-FFF2-40B4-BE49-F238E27FC236}">
                <a16:creationId xmlns:a16="http://schemas.microsoft.com/office/drawing/2014/main" id="{1F62F942-40DC-2D20-B095-3B8510192947}"/>
              </a:ext>
            </a:extLst>
          </p:cNvPr>
          <p:cNvPicPr>
            <a:picLocks noChangeAspect="1"/>
          </p:cNvPicPr>
          <p:nvPr/>
        </p:nvPicPr>
        <p:blipFill>
          <a:blip r:embed="rId3"/>
          <a:stretch>
            <a:fillRect/>
          </a:stretch>
        </p:blipFill>
        <p:spPr>
          <a:xfrm>
            <a:off x="5940775" y="2604977"/>
            <a:ext cx="6169709" cy="2847931"/>
          </a:xfrm>
          <a:prstGeom prst="rect">
            <a:avLst/>
          </a:prstGeom>
        </p:spPr>
      </p:pic>
    </p:spTree>
    <p:extLst>
      <p:ext uri="{BB962C8B-B14F-4D97-AF65-F5344CB8AC3E}">
        <p14:creationId xmlns:p14="http://schemas.microsoft.com/office/powerpoint/2010/main" val="128646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731E40-4A83-5CAC-9C94-0C338A991ACB}"/>
              </a:ext>
            </a:extLst>
          </p:cNvPr>
          <p:cNvSpPr/>
          <p:nvPr/>
        </p:nvSpPr>
        <p:spPr>
          <a:xfrm>
            <a:off x="11268364" y="6742545"/>
            <a:ext cx="726005" cy="563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8"/>
          </p:nvPr>
        </p:nvSpPr>
        <p:spPr>
          <a:xfrm>
            <a:off x="569089" y="1962908"/>
            <a:ext cx="4921491" cy="3633857"/>
          </a:xfrm>
        </p:spPr>
        <p:txBody>
          <a:bodyPr/>
          <a:lstStyle/>
          <a:p>
            <a:pPr marL="266685" lvl="1" indent="0" algn="ctr">
              <a:lnSpc>
                <a:spcPct val="100000"/>
              </a:lnSpc>
              <a:buNone/>
            </a:pPr>
            <a:r>
              <a:rPr lang="fr-FR" b="1" spc="-5" dirty="0">
                <a:solidFill>
                  <a:srgbClr val="A2C748"/>
                </a:solidFill>
              </a:rPr>
              <a:t>L’épargne sert essentiellement aux ménages à financer l’achat des logements et à faire des placements financiers.</a:t>
            </a:r>
          </a:p>
          <a:p>
            <a:pPr marL="266685" lvl="1" indent="0" algn="ctr">
              <a:lnSpc>
                <a:spcPct val="100000"/>
              </a:lnSpc>
              <a:buNone/>
            </a:pPr>
            <a:endParaRPr lang="fr-FR" b="1" spc="-5" dirty="0"/>
          </a:p>
          <a:p>
            <a:pPr marL="266685" lvl="1" indent="0" algn="ctr">
              <a:lnSpc>
                <a:spcPct val="100000"/>
              </a:lnSpc>
              <a:buNone/>
            </a:pPr>
            <a:r>
              <a:rPr lang="fr-FR" b="1" spc="-5" dirty="0"/>
              <a:t>Au T3 2022, </a:t>
            </a:r>
            <a:r>
              <a:rPr lang="fr-FR" b="1" spc="-5" dirty="0">
                <a:solidFill>
                  <a:srgbClr val="A2C748"/>
                </a:solidFill>
              </a:rPr>
              <a:t>le</a:t>
            </a:r>
            <a:r>
              <a:rPr lang="fr-FR" b="1" spc="-5" dirty="0">
                <a:solidFill>
                  <a:srgbClr val="D70365"/>
                </a:solidFill>
              </a:rPr>
              <a:t> </a:t>
            </a:r>
            <a:r>
              <a:rPr lang="fr-FR" b="1" spc="-5" dirty="0">
                <a:solidFill>
                  <a:srgbClr val="A2C748"/>
                </a:solidFill>
              </a:rPr>
              <a:t>patrimoine financier des ménages </a:t>
            </a:r>
            <a:r>
              <a:rPr lang="fr-FR" b="1" spc="-5" dirty="0"/>
              <a:t>se compose de :</a:t>
            </a:r>
          </a:p>
          <a:p>
            <a:pPr lvl="2">
              <a:lnSpc>
                <a:spcPct val="100000"/>
              </a:lnSpc>
              <a:buFont typeface="Wingdings" panose="05000000000000000000" pitchFamily="2" charset="2"/>
              <a:buChar char="§"/>
            </a:pPr>
            <a:r>
              <a:rPr lang="fr-FR" b="1" spc="-5" dirty="0">
                <a:solidFill>
                  <a:srgbClr val="D70365"/>
                </a:solidFill>
              </a:rPr>
              <a:t> </a:t>
            </a:r>
            <a:r>
              <a:rPr lang="fr-FR" sz="1800" b="1" spc="-5" dirty="0">
                <a:solidFill>
                  <a:srgbClr val="D70365"/>
                </a:solidFill>
              </a:rPr>
              <a:t>3 597,5 milliards d’euros d’encours </a:t>
            </a:r>
            <a:r>
              <a:rPr lang="fr-FR" sz="1800" b="1" spc="-5" dirty="0"/>
              <a:t>de</a:t>
            </a:r>
            <a:r>
              <a:rPr lang="fr-FR" sz="1800" b="1" spc="-5" dirty="0">
                <a:solidFill>
                  <a:srgbClr val="A2C748"/>
                </a:solidFill>
              </a:rPr>
              <a:t> produits de taux</a:t>
            </a:r>
          </a:p>
          <a:p>
            <a:pPr lvl="2">
              <a:lnSpc>
                <a:spcPct val="100000"/>
              </a:lnSpc>
              <a:buFont typeface="Wingdings" panose="05000000000000000000" pitchFamily="2" charset="2"/>
              <a:buChar char="§"/>
            </a:pPr>
            <a:r>
              <a:rPr lang="fr-FR" sz="1800" b="1" spc="-5" dirty="0">
                <a:solidFill>
                  <a:srgbClr val="D70365"/>
                </a:solidFill>
              </a:rPr>
              <a:t> 2 012,2 milliards d’euros d’encours </a:t>
            </a:r>
            <a:r>
              <a:rPr lang="fr-FR" sz="1800" b="1" spc="-5" dirty="0"/>
              <a:t>de </a:t>
            </a:r>
            <a:r>
              <a:rPr lang="fr-FR" sz="1800" b="1" spc="-5" dirty="0">
                <a:solidFill>
                  <a:srgbClr val="A2C748"/>
                </a:solidFill>
              </a:rPr>
              <a:t>produits de fonds propres</a:t>
            </a:r>
          </a:p>
          <a:p>
            <a:pPr lvl="2">
              <a:lnSpc>
                <a:spcPct val="100000"/>
              </a:lnSpc>
              <a:buFont typeface="Arial" panose="020B0604020202020204" pitchFamily="34" charset="0"/>
              <a:buChar char="•"/>
            </a:pPr>
            <a:endParaRPr lang="fr-FR" b="1" spc="-5" dirty="0">
              <a:solidFill>
                <a:srgbClr val="D70365"/>
              </a:solidFill>
            </a:endParaRPr>
          </a:p>
          <a:p>
            <a:pPr marL="266685" lvl="1" indent="0">
              <a:lnSpc>
                <a:spcPct val="100000"/>
              </a:lnSpc>
              <a:buNone/>
            </a:pPr>
            <a:r>
              <a:rPr lang="fr-FR" b="1" spc="-5" dirty="0"/>
              <a:t>	</a:t>
            </a:r>
            <a:endParaRPr lang="fr-FR" sz="1200" i="1" spc="-5" dirty="0">
              <a:solidFill>
                <a:srgbClr val="A2C748"/>
              </a:solidFill>
            </a:endParaRPr>
          </a:p>
        </p:txBody>
      </p:sp>
      <p:sp>
        <p:nvSpPr>
          <p:cNvPr id="7" name="Espace réservé du texte 6"/>
          <p:cNvSpPr>
            <a:spLocks noGrp="1"/>
          </p:cNvSpPr>
          <p:nvPr>
            <p:ph type="body" sz="quarter" idx="19"/>
          </p:nvPr>
        </p:nvSpPr>
        <p:spPr>
          <a:xfrm>
            <a:off x="868048" y="666750"/>
            <a:ext cx="10965989" cy="444327"/>
          </a:xfrm>
        </p:spPr>
        <p:txBody>
          <a:bodyPr/>
          <a:lstStyle/>
          <a:p>
            <a:r>
              <a:rPr lang="fr-FR" sz="2400" dirty="0"/>
              <a:t>3. Où va l’épargne des ménages ?</a:t>
            </a:r>
            <a:endParaRPr lang="fr-FR" sz="16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5739811" y="4007965"/>
            <a:ext cx="589155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Placements financiers des ménages – Flux cumulés des placements sur 4 trimestres glissants  </a:t>
            </a:r>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3B852E8-DD8C-47F7-8534-8F5337FBB228}"/>
              </a:ext>
            </a:extLst>
          </p:cNvPr>
          <p:cNvSpPr/>
          <p:nvPr/>
        </p:nvSpPr>
        <p:spPr>
          <a:xfrm>
            <a:off x="1007247" y="6042190"/>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a:t>
            </a:r>
          </a:p>
        </p:txBody>
      </p:sp>
      <p:graphicFrame>
        <p:nvGraphicFramePr>
          <p:cNvPr id="2" name="Tableau 1">
            <a:extLst>
              <a:ext uri="{FF2B5EF4-FFF2-40B4-BE49-F238E27FC236}">
                <a16:creationId xmlns:a16="http://schemas.microsoft.com/office/drawing/2014/main" id="{A323D6BE-F46E-8941-7AD2-D1C5F79673F7}"/>
              </a:ext>
            </a:extLst>
          </p:cNvPr>
          <p:cNvGraphicFramePr>
            <a:graphicFrameLocks noGrp="1"/>
          </p:cNvGraphicFramePr>
          <p:nvPr>
            <p:extLst>
              <p:ext uri="{D42A27DB-BD31-4B8C-83A1-F6EECF244321}">
                <p14:modId xmlns:p14="http://schemas.microsoft.com/office/powerpoint/2010/main" val="224097536"/>
              </p:ext>
            </p:extLst>
          </p:nvPr>
        </p:nvGraphicFramePr>
        <p:xfrm>
          <a:off x="5771032" y="1260180"/>
          <a:ext cx="5891555" cy="1786741"/>
        </p:xfrm>
        <a:graphic>
          <a:graphicData uri="http://schemas.openxmlformats.org/drawingml/2006/table">
            <a:tbl>
              <a:tblPr firstRow="1" bandRow="1">
                <a:tableStyleId>{5C22544A-7EE6-4342-B048-85BDC9FD1C3A}</a:tableStyleId>
              </a:tblPr>
              <a:tblGrid>
                <a:gridCol w="2508232">
                  <a:extLst>
                    <a:ext uri="{9D8B030D-6E8A-4147-A177-3AD203B41FA5}">
                      <a16:colId xmlns:a16="http://schemas.microsoft.com/office/drawing/2014/main" val="20000"/>
                    </a:ext>
                  </a:extLst>
                </a:gridCol>
                <a:gridCol w="1004232">
                  <a:extLst>
                    <a:ext uri="{9D8B030D-6E8A-4147-A177-3AD203B41FA5}">
                      <a16:colId xmlns:a16="http://schemas.microsoft.com/office/drawing/2014/main" val="20001"/>
                    </a:ext>
                  </a:extLst>
                </a:gridCol>
                <a:gridCol w="1147694">
                  <a:extLst>
                    <a:ext uri="{9D8B030D-6E8A-4147-A177-3AD203B41FA5}">
                      <a16:colId xmlns:a16="http://schemas.microsoft.com/office/drawing/2014/main" val="20002"/>
                    </a:ext>
                  </a:extLst>
                </a:gridCol>
                <a:gridCol w="1231397">
                  <a:extLst>
                    <a:ext uri="{9D8B030D-6E8A-4147-A177-3AD203B41FA5}">
                      <a16:colId xmlns:a16="http://schemas.microsoft.com/office/drawing/2014/main" val="20003"/>
                    </a:ext>
                  </a:extLst>
                </a:gridCol>
              </a:tblGrid>
              <a:tr h="529269">
                <a:tc>
                  <a:txBody>
                    <a:bodyPr/>
                    <a:lstStyle/>
                    <a:p>
                      <a:pPr algn="ctr"/>
                      <a:r>
                        <a:rPr lang="fr-FR" sz="1400" dirty="0"/>
                        <a:t>Emplois</a:t>
                      </a:r>
                    </a:p>
                    <a:p>
                      <a:pPr algn="ctr"/>
                      <a:r>
                        <a:rPr lang="fr-FR" sz="1400" dirty="0"/>
                        <a:t>(flux</a:t>
                      </a:r>
                      <a:r>
                        <a:rPr lang="fr-FR" sz="1400" baseline="0" dirty="0"/>
                        <a:t> en milliards d’euros)</a:t>
                      </a:r>
                    </a:p>
                  </a:txBody>
                  <a:tcPr anchor="ctr">
                    <a:solidFill>
                      <a:srgbClr val="D70365"/>
                    </a:solidFill>
                  </a:tcPr>
                </a:tc>
                <a:tc>
                  <a:txBody>
                    <a:bodyPr/>
                    <a:lstStyle/>
                    <a:p>
                      <a:pPr algn="ctr"/>
                      <a:r>
                        <a:rPr lang="fr-FR" sz="1400" dirty="0"/>
                        <a:t>2021</a:t>
                      </a:r>
                    </a:p>
                  </a:txBody>
                  <a:tcPr anchor="ctr">
                    <a:solidFill>
                      <a:srgbClr val="D70365"/>
                    </a:solidFill>
                  </a:tcPr>
                </a:tc>
                <a:tc>
                  <a:txBody>
                    <a:bodyPr/>
                    <a:lstStyle/>
                    <a:p>
                      <a:pPr algn="ctr"/>
                      <a:r>
                        <a:rPr lang="fr-FR" sz="1400" dirty="0"/>
                        <a:t>T2 2022</a:t>
                      </a:r>
                    </a:p>
                  </a:txBody>
                  <a:tcPr anchor="ctr">
                    <a:solidFill>
                      <a:srgbClr val="D70365"/>
                    </a:solidFill>
                  </a:tcPr>
                </a:tc>
                <a:tc>
                  <a:txBody>
                    <a:bodyPr/>
                    <a:lstStyle/>
                    <a:p>
                      <a:pPr algn="ctr"/>
                      <a:r>
                        <a:rPr lang="fr-FR" sz="1400" dirty="0"/>
                        <a:t>T3 2022</a:t>
                      </a:r>
                    </a:p>
                  </a:txBody>
                  <a:tcPr anchor="ctr">
                    <a:solidFill>
                      <a:srgbClr val="D70365"/>
                    </a:solidFill>
                  </a:tcPr>
                </a:tc>
                <a:extLst>
                  <a:ext uri="{0D108BD9-81ED-4DB2-BD59-A6C34878D82A}">
                    <a16:rowId xmlns:a16="http://schemas.microsoft.com/office/drawing/2014/main" val="10000"/>
                  </a:ext>
                </a:extLst>
              </a:tr>
              <a:tr h="337483">
                <a:tc>
                  <a:txBody>
                    <a:bodyPr/>
                    <a:lstStyle/>
                    <a:p>
                      <a:r>
                        <a:rPr lang="fr-FR" sz="1400" dirty="0">
                          <a:solidFill>
                            <a:schemeClr val="tx1"/>
                          </a:solidFill>
                        </a:rPr>
                        <a:t>FBCF</a:t>
                      </a:r>
                      <a:r>
                        <a:rPr lang="fr-FR" sz="1400" baseline="30000" dirty="0">
                          <a:solidFill>
                            <a:schemeClr val="tx1"/>
                          </a:solidFill>
                        </a:rPr>
                        <a:t>1</a:t>
                      </a:r>
                    </a:p>
                  </a:txBody>
                  <a:tcPr anchor="ctr"/>
                </a:tc>
                <a:tc>
                  <a:txBody>
                    <a:bodyPr/>
                    <a:lstStyle/>
                    <a:p>
                      <a:pPr algn="ctr"/>
                      <a:r>
                        <a:rPr lang="fr-FR" sz="1400" dirty="0">
                          <a:solidFill>
                            <a:schemeClr val="tx1">
                              <a:lumMod val="95000"/>
                              <a:lumOff val="5000"/>
                            </a:schemeClr>
                          </a:solidFill>
                        </a:rPr>
                        <a:t>160,3</a:t>
                      </a:r>
                    </a:p>
                  </a:txBody>
                  <a:tcPr anchor="ctr"/>
                </a:tc>
                <a:tc>
                  <a:txBody>
                    <a:bodyPr/>
                    <a:lstStyle/>
                    <a:p>
                      <a:pPr algn="ctr"/>
                      <a:r>
                        <a:rPr lang="fr-FR" sz="1400" dirty="0">
                          <a:solidFill>
                            <a:schemeClr val="tx1">
                              <a:lumMod val="95000"/>
                              <a:lumOff val="5000"/>
                            </a:schemeClr>
                          </a:solidFill>
                        </a:rPr>
                        <a:t>43,1</a:t>
                      </a:r>
                    </a:p>
                  </a:txBody>
                  <a:tcPr anchor="ctr"/>
                </a:tc>
                <a:tc>
                  <a:txBody>
                    <a:bodyPr/>
                    <a:lstStyle/>
                    <a:p>
                      <a:pPr algn="ctr"/>
                      <a:r>
                        <a:rPr lang="fr-FR" sz="1400" dirty="0">
                          <a:solidFill>
                            <a:schemeClr val="tx1">
                              <a:lumMod val="95000"/>
                              <a:lumOff val="5000"/>
                            </a:schemeClr>
                          </a:solidFill>
                        </a:rPr>
                        <a:t>43,8</a:t>
                      </a:r>
                    </a:p>
                  </a:txBody>
                  <a:tcPr anchor="ctr"/>
                </a:tc>
                <a:extLst>
                  <a:ext uri="{0D108BD9-81ED-4DB2-BD59-A6C34878D82A}">
                    <a16:rowId xmlns:a16="http://schemas.microsoft.com/office/drawing/2014/main" val="10001"/>
                  </a:ext>
                </a:extLst>
              </a:tr>
              <a:tr h="582506">
                <a:tc>
                  <a:txBody>
                    <a:bodyPr/>
                    <a:lstStyle/>
                    <a:p>
                      <a:r>
                        <a:rPr lang="fr-FR" sz="1400" dirty="0">
                          <a:solidFill>
                            <a:schemeClr val="tx1"/>
                          </a:solidFill>
                        </a:rPr>
                        <a:t>Principaux placements financiers</a:t>
                      </a:r>
                    </a:p>
                  </a:txBody>
                  <a:tcPr anchor="ctr"/>
                </a:tc>
                <a:tc>
                  <a:txBody>
                    <a:bodyPr/>
                    <a:lstStyle/>
                    <a:p>
                      <a:pPr algn="ctr"/>
                      <a:r>
                        <a:rPr lang="fr-FR" sz="1400" dirty="0">
                          <a:solidFill>
                            <a:schemeClr val="tx1">
                              <a:lumMod val="95000"/>
                              <a:lumOff val="5000"/>
                            </a:schemeClr>
                          </a:solidFill>
                        </a:rPr>
                        <a:t>161,3</a:t>
                      </a:r>
                    </a:p>
                  </a:txBody>
                  <a:tcPr anchor="ctr"/>
                </a:tc>
                <a:tc>
                  <a:txBody>
                    <a:bodyPr/>
                    <a:lstStyle/>
                    <a:p>
                      <a:pPr algn="ctr"/>
                      <a:r>
                        <a:rPr lang="fr-FR" sz="1400" dirty="0">
                          <a:solidFill>
                            <a:schemeClr val="tx1">
                              <a:lumMod val="95000"/>
                              <a:lumOff val="5000"/>
                            </a:schemeClr>
                          </a:solidFill>
                        </a:rPr>
                        <a:t>53,0</a:t>
                      </a:r>
                    </a:p>
                  </a:txBody>
                  <a:tcPr anchor="ctr"/>
                </a:tc>
                <a:tc>
                  <a:txBody>
                    <a:bodyPr/>
                    <a:lstStyle/>
                    <a:p>
                      <a:pPr algn="ctr"/>
                      <a:r>
                        <a:rPr lang="fr-FR" sz="1400" dirty="0">
                          <a:solidFill>
                            <a:schemeClr val="tx1">
                              <a:lumMod val="95000"/>
                              <a:lumOff val="5000"/>
                            </a:schemeClr>
                          </a:solidFill>
                        </a:rPr>
                        <a:t>41,1</a:t>
                      </a:r>
                    </a:p>
                  </a:txBody>
                  <a:tcPr anchor="ctr"/>
                </a:tc>
                <a:extLst>
                  <a:ext uri="{0D108BD9-81ED-4DB2-BD59-A6C34878D82A}">
                    <a16:rowId xmlns:a16="http://schemas.microsoft.com/office/drawing/2014/main" val="10002"/>
                  </a:ext>
                </a:extLst>
              </a:tr>
              <a:tr h="337483">
                <a:tc>
                  <a:txBody>
                    <a:bodyPr/>
                    <a:lstStyle/>
                    <a:p>
                      <a:r>
                        <a:rPr lang="fr-FR" sz="1400" dirty="0">
                          <a:solidFill>
                            <a:schemeClr val="tx1"/>
                          </a:solidFill>
                        </a:rPr>
                        <a:t>Autres actifs financiers</a:t>
                      </a:r>
                      <a:r>
                        <a:rPr lang="fr-FR" sz="1400" baseline="30000" dirty="0">
                          <a:solidFill>
                            <a:schemeClr val="tx1"/>
                          </a:solidFill>
                        </a:rPr>
                        <a:t>2</a:t>
                      </a:r>
                    </a:p>
                  </a:txBody>
                  <a:tcPr anchor="ctr"/>
                </a:tc>
                <a:tc>
                  <a:txBody>
                    <a:bodyPr/>
                    <a:lstStyle/>
                    <a:p>
                      <a:pPr algn="ctr"/>
                      <a:r>
                        <a:rPr lang="fr-FR" sz="1400" dirty="0">
                          <a:solidFill>
                            <a:schemeClr val="tx1">
                              <a:lumMod val="95000"/>
                              <a:lumOff val="5000"/>
                            </a:schemeClr>
                          </a:solidFill>
                        </a:rPr>
                        <a:t>62,7</a:t>
                      </a:r>
                    </a:p>
                  </a:txBody>
                  <a:tcPr anchor="ctr"/>
                </a:tc>
                <a:tc>
                  <a:txBody>
                    <a:bodyPr/>
                    <a:lstStyle/>
                    <a:p>
                      <a:pPr algn="ctr"/>
                      <a:r>
                        <a:rPr lang="fr-FR" sz="1400" dirty="0">
                          <a:solidFill>
                            <a:schemeClr val="tx1">
                              <a:lumMod val="95000"/>
                              <a:lumOff val="5000"/>
                            </a:schemeClr>
                          </a:solidFill>
                        </a:rPr>
                        <a:t>-9,0</a:t>
                      </a:r>
                    </a:p>
                  </a:txBody>
                  <a:tcPr anchor="ctr"/>
                </a:tc>
                <a:tc>
                  <a:txBody>
                    <a:bodyPr/>
                    <a:lstStyle/>
                    <a:p>
                      <a:pPr algn="ctr"/>
                      <a:r>
                        <a:rPr lang="fr-FR" sz="1400" dirty="0">
                          <a:solidFill>
                            <a:schemeClr val="tx1">
                              <a:lumMod val="95000"/>
                              <a:lumOff val="5000"/>
                            </a:schemeClr>
                          </a:solidFill>
                        </a:rPr>
                        <a:t>4,7</a:t>
                      </a:r>
                    </a:p>
                  </a:txBody>
                  <a:tcPr anchor="ct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96B88975-BAAD-DDCD-CADF-6E3A23CF349A}"/>
              </a:ext>
            </a:extLst>
          </p:cNvPr>
          <p:cNvSpPr txBox="1"/>
          <p:nvPr/>
        </p:nvSpPr>
        <p:spPr>
          <a:xfrm>
            <a:off x="5725977" y="3149207"/>
            <a:ext cx="5981663" cy="810478"/>
          </a:xfrm>
          <a:prstGeom prst="rect">
            <a:avLst/>
          </a:prstGeom>
          <a:noFill/>
        </p:spPr>
        <p:txBody>
          <a:bodyPr wrap="square" rtlCol="0">
            <a:spAutoFit/>
          </a:bodyPr>
          <a:lstStyle/>
          <a:p>
            <a:pPr algn="just"/>
            <a:r>
              <a:rPr lang="fr-FR" sz="1000" baseline="30000" dirty="0">
                <a:solidFill>
                  <a:schemeClr val="bg1">
                    <a:lumMod val="50000"/>
                  </a:schemeClr>
                </a:solidFill>
              </a:rPr>
              <a:t>1</a:t>
            </a:r>
            <a:r>
              <a:rPr lang="fr-FR" sz="1000" dirty="0">
                <a:solidFill>
                  <a:schemeClr val="bg1">
                    <a:lumMod val="50000"/>
                  </a:schemeClr>
                </a:solidFill>
              </a:rPr>
              <a:t>La FBCF des ménages - hors entreprises individuelles - n'est destinée qu'à leur logement ; les autres biens durables achetés par les ménages sont comptabilisés dans leur dépense de consommation finale</a:t>
            </a:r>
          </a:p>
          <a:p>
            <a:pPr algn="just"/>
            <a:endParaRPr lang="fr-FR" sz="1000" baseline="30000" dirty="0">
              <a:solidFill>
                <a:schemeClr val="bg1">
                  <a:lumMod val="50000"/>
                </a:schemeClr>
              </a:solidFill>
            </a:endParaRPr>
          </a:p>
          <a:p>
            <a:pPr algn="just"/>
            <a:r>
              <a:rPr lang="fr-FR" sz="1000" baseline="30000" dirty="0">
                <a:solidFill>
                  <a:schemeClr val="bg1">
                    <a:lumMod val="50000"/>
                  </a:schemeClr>
                </a:solidFill>
              </a:rPr>
              <a:t>2</a:t>
            </a:r>
            <a:r>
              <a:rPr lang="fr-FR" sz="1000" dirty="0">
                <a:solidFill>
                  <a:schemeClr val="bg1">
                    <a:lumMod val="50000"/>
                  </a:schemeClr>
                </a:solidFill>
              </a:rPr>
              <a:t>Essentiellement les réserves techniques d'assurance dommages constituées par les primes versées, l’épargne salariale sous forme de comptes courants bloqués</a:t>
            </a:r>
          </a:p>
        </p:txBody>
      </p:sp>
      <p:pic>
        <p:nvPicPr>
          <p:cNvPr id="12" name="Image 11">
            <a:extLst>
              <a:ext uri="{FF2B5EF4-FFF2-40B4-BE49-F238E27FC236}">
                <a16:creationId xmlns:a16="http://schemas.microsoft.com/office/drawing/2014/main" id="{AAE6F305-7F19-E290-FC95-530D49FB8B42}"/>
              </a:ext>
            </a:extLst>
          </p:cNvPr>
          <p:cNvPicPr>
            <a:picLocks noChangeAspect="1"/>
          </p:cNvPicPr>
          <p:nvPr/>
        </p:nvPicPr>
        <p:blipFill>
          <a:blip r:embed="rId3"/>
          <a:stretch>
            <a:fillRect/>
          </a:stretch>
        </p:blipFill>
        <p:spPr>
          <a:xfrm>
            <a:off x="5839403" y="4933408"/>
            <a:ext cx="5692369" cy="2544330"/>
          </a:xfrm>
          <a:prstGeom prst="rect">
            <a:avLst/>
          </a:prstGeom>
        </p:spPr>
      </p:pic>
    </p:spTree>
    <p:extLst>
      <p:ext uri="{BB962C8B-B14F-4D97-AF65-F5344CB8AC3E}">
        <p14:creationId xmlns:p14="http://schemas.microsoft.com/office/powerpoint/2010/main" val="249934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340454" y="1293639"/>
            <a:ext cx="5242390" cy="6001875"/>
          </a:xfrm>
        </p:spPr>
        <p:txBody>
          <a:bodyPr/>
          <a:lstStyle/>
          <a:p>
            <a:pPr marL="266685" lvl="1" indent="0" algn="ctr">
              <a:lnSpc>
                <a:spcPct val="100000"/>
              </a:lnSpc>
              <a:buNone/>
            </a:pPr>
            <a:r>
              <a:rPr lang="fr-FR" sz="1500" b="1" spc="-5" dirty="0">
                <a:solidFill>
                  <a:srgbClr val="D70365"/>
                </a:solidFill>
              </a:rPr>
              <a:t>Au T3 2022, </a:t>
            </a:r>
            <a:r>
              <a:rPr lang="fr-FR" sz="1500" b="1" spc="-5" dirty="0"/>
              <a:t>le flux trimestriel net de placements des ménages s’est établi à 41,1 milliards d’euros, en baisse de 11,9 milliards par rapport au trimestre précédent. </a:t>
            </a:r>
            <a:r>
              <a:rPr lang="fr-FR" sz="1500" b="1" spc="-5" dirty="0">
                <a:solidFill>
                  <a:srgbClr val="A2C748"/>
                </a:solidFill>
              </a:rPr>
              <a:t>L’épargne investie en produits de taux a augmenté </a:t>
            </a:r>
            <a:r>
              <a:rPr lang="fr-FR" sz="1500" b="1" spc="-5" dirty="0"/>
              <a:t>(32,8 milliards après 26,5 au T2), </a:t>
            </a:r>
            <a:r>
              <a:rPr lang="fr-FR" sz="1500" b="1" spc="-5" dirty="0">
                <a:solidFill>
                  <a:srgbClr val="A2C748"/>
                </a:solidFill>
              </a:rPr>
              <a:t>tirée par une accélération des flux nets vers les dépôts bancaires rémunérés </a:t>
            </a:r>
            <a:r>
              <a:rPr lang="fr-FR" sz="1500" b="1" spc="-5" dirty="0"/>
              <a:t>(24,4 milliards après 9,1 au T2) favorisée par l’augmentation de la rémunération de l’épargne réglementée. En revanche, les flux nets d’actifs sous forme de produits de fonds propres se sont repliés significativement (6,9 milliards après 22,8 au T2).</a:t>
            </a:r>
          </a:p>
          <a:p>
            <a:pPr marL="266685" lvl="1" indent="0" algn="ctr">
              <a:lnSpc>
                <a:spcPct val="100000"/>
              </a:lnSpc>
              <a:buNone/>
            </a:pPr>
            <a:r>
              <a:rPr lang="fr-FR" sz="1500" b="1" spc="-5" dirty="0"/>
              <a:t> </a:t>
            </a:r>
            <a:r>
              <a:rPr lang="fr-FR" sz="1500" b="1" dirty="0">
                <a:solidFill>
                  <a:srgbClr val="A2C748"/>
                </a:solidFill>
              </a:rPr>
              <a:t>Les premières données pour le </a:t>
            </a:r>
            <a:r>
              <a:rPr lang="fr-FR" sz="1500" b="1" dirty="0">
                <a:solidFill>
                  <a:srgbClr val="D70365"/>
                </a:solidFill>
              </a:rPr>
              <a:t>T4 2022 </a:t>
            </a:r>
            <a:r>
              <a:rPr lang="fr-FR" sz="1500" b="1" dirty="0">
                <a:solidFill>
                  <a:srgbClr val="A2C748"/>
                </a:solidFill>
              </a:rPr>
              <a:t>font état de flux nets négatifs sur les dépôts à vue (</a:t>
            </a:r>
            <a:r>
              <a:rPr lang="fr-FR" sz="1500" b="1" dirty="0">
                <a:solidFill>
                  <a:srgbClr val="D70365"/>
                </a:solidFill>
              </a:rPr>
              <a:t>-16,3 milliards</a:t>
            </a:r>
            <a:r>
              <a:rPr lang="fr-FR" sz="1500" b="1" dirty="0">
                <a:solidFill>
                  <a:srgbClr val="A2C748"/>
                </a:solidFill>
              </a:rPr>
              <a:t>), tandis que les placements sur les dépôts bancaires rémunérés resteraient élevés (</a:t>
            </a:r>
            <a:r>
              <a:rPr lang="fr-FR" sz="1500" b="1" dirty="0">
                <a:solidFill>
                  <a:srgbClr val="D70365"/>
                </a:solidFill>
              </a:rPr>
              <a:t>+22,8 milliards</a:t>
            </a:r>
            <a:r>
              <a:rPr lang="fr-FR" sz="1500" b="1" dirty="0">
                <a:solidFill>
                  <a:srgbClr val="A2C748"/>
                </a:solidFill>
              </a:rPr>
              <a:t>), dans le contexte de l’annonce de l’augmentation supplémentaire de leur rendement au 1</a:t>
            </a:r>
            <a:r>
              <a:rPr lang="fr-FR" sz="1500" b="1" baseline="30000" dirty="0">
                <a:solidFill>
                  <a:srgbClr val="A2C748"/>
                </a:solidFill>
              </a:rPr>
              <a:t>er</a:t>
            </a:r>
            <a:r>
              <a:rPr lang="fr-FR" sz="1500" b="1" dirty="0">
                <a:solidFill>
                  <a:srgbClr val="A2C748"/>
                </a:solidFill>
              </a:rPr>
              <a:t> trimestre 2023. </a:t>
            </a:r>
            <a:r>
              <a:rPr lang="fr-FR" sz="1500" b="1" dirty="0"/>
              <a:t>Les souscriptions d’assurance-vie en unités de compte rebondiraient (8,8 milliards après 5,8 au T3).</a:t>
            </a:r>
            <a:endParaRPr lang="fr-FR" sz="1500" i="1" spc="-5" dirty="0"/>
          </a:p>
        </p:txBody>
      </p:sp>
      <p:sp>
        <p:nvSpPr>
          <p:cNvPr id="7" name="Espace réservé du texte 6"/>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5867528" y="1293639"/>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Détail des placements financiers</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529289-5071-4BF2-94F6-8CBB0E82A4B0}"/>
              </a:ext>
            </a:extLst>
          </p:cNvPr>
          <p:cNvSpPr/>
          <p:nvPr/>
        </p:nvSpPr>
        <p:spPr>
          <a:xfrm>
            <a:off x="1120348" y="6505756"/>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 </a:t>
            </a:r>
          </a:p>
        </p:txBody>
      </p:sp>
      <p:grpSp>
        <p:nvGrpSpPr>
          <p:cNvPr id="6" name="Groupe 5">
            <a:extLst>
              <a:ext uri="{FF2B5EF4-FFF2-40B4-BE49-F238E27FC236}">
                <a16:creationId xmlns:a16="http://schemas.microsoft.com/office/drawing/2014/main" id="{857C2E99-A366-E8BE-5C7C-64E7B20A217D}"/>
              </a:ext>
            </a:extLst>
          </p:cNvPr>
          <p:cNvGrpSpPr/>
          <p:nvPr/>
        </p:nvGrpSpPr>
        <p:grpSpPr>
          <a:xfrm>
            <a:off x="5945416" y="2155413"/>
            <a:ext cx="6153990" cy="4627342"/>
            <a:chOff x="5945416" y="2155413"/>
            <a:chExt cx="6153990" cy="4627342"/>
          </a:xfrm>
        </p:grpSpPr>
        <p:pic>
          <p:nvPicPr>
            <p:cNvPr id="4" name="Image 3">
              <a:extLst>
                <a:ext uri="{FF2B5EF4-FFF2-40B4-BE49-F238E27FC236}">
                  <a16:creationId xmlns:a16="http://schemas.microsoft.com/office/drawing/2014/main" id="{157CD79B-A23F-60F2-5CD1-555911D85015}"/>
                </a:ext>
              </a:extLst>
            </p:cNvPr>
            <p:cNvPicPr>
              <a:picLocks noChangeAspect="1"/>
            </p:cNvPicPr>
            <p:nvPr/>
          </p:nvPicPr>
          <p:blipFill>
            <a:blip r:embed="rId3"/>
            <a:stretch>
              <a:fillRect/>
            </a:stretch>
          </p:blipFill>
          <p:spPr>
            <a:xfrm>
              <a:off x="5974271" y="2155413"/>
              <a:ext cx="6102728" cy="3540447"/>
            </a:xfrm>
            <a:prstGeom prst="rect">
              <a:avLst/>
            </a:prstGeom>
          </p:spPr>
        </p:pic>
        <p:pic>
          <p:nvPicPr>
            <p:cNvPr id="10" name="Image 9">
              <a:extLst>
                <a:ext uri="{FF2B5EF4-FFF2-40B4-BE49-F238E27FC236}">
                  <a16:creationId xmlns:a16="http://schemas.microsoft.com/office/drawing/2014/main" id="{A5FD6AC1-D4A2-8C74-E89A-F684A4A9386E}"/>
                </a:ext>
              </a:extLst>
            </p:cNvPr>
            <p:cNvPicPr>
              <a:picLocks noChangeAspect="1"/>
            </p:cNvPicPr>
            <p:nvPr/>
          </p:nvPicPr>
          <p:blipFill>
            <a:blip r:embed="rId4"/>
            <a:stretch>
              <a:fillRect/>
            </a:stretch>
          </p:blipFill>
          <p:spPr>
            <a:xfrm>
              <a:off x="5945416" y="5853201"/>
              <a:ext cx="6153990" cy="929554"/>
            </a:xfrm>
            <a:prstGeom prst="rect">
              <a:avLst/>
            </a:prstGeom>
          </p:spPr>
        </p:pic>
        <p:sp>
          <p:nvSpPr>
            <p:cNvPr id="11" name="Rectangle 10">
              <a:extLst>
                <a:ext uri="{FF2B5EF4-FFF2-40B4-BE49-F238E27FC236}">
                  <a16:creationId xmlns:a16="http://schemas.microsoft.com/office/drawing/2014/main" id="{DD87C93B-D820-7FE4-64DB-86709AD08711}"/>
                </a:ext>
              </a:extLst>
            </p:cNvPr>
            <p:cNvSpPr/>
            <p:nvPr/>
          </p:nvSpPr>
          <p:spPr>
            <a:xfrm>
              <a:off x="5945417" y="3017187"/>
              <a:ext cx="6131582" cy="473753"/>
            </a:xfrm>
            <a:prstGeom prst="rect">
              <a:avLst/>
            </a:prstGeom>
            <a:noFill/>
            <a:ln w="28575">
              <a:solidFill>
                <a:srgbClr val="D70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30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51C567-0882-DADF-FA90-5FA28008B17F}"/>
              </a:ext>
            </a:extLst>
          </p:cNvPr>
          <p:cNvPicPr>
            <a:picLocks noChangeAspect="1"/>
          </p:cNvPicPr>
          <p:nvPr/>
        </p:nvPicPr>
        <p:blipFill>
          <a:blip r:embed="rId3"/>
          <a:stretch>
            <a:fillRect/>
          </a:stretch>
        </p:blipFill>
        <p:spPr>
          <a:xfrm>
            <a:off x="528754" y="2884845"/>
            <a:ext cx="11364014" cy="2860173"/>
          </a:xfrm>
          <a:prstGeom prst="rect">
            <a:avLst/>
          </a:prstGeom>
        </p:spPr>
      </p:pic>
      <p:sp>
        <p:nvSpPr>
          <p:cNvPr id="7" name="Espace réservé du texte 6"/>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868048" y="1489454"/>
            <a:ext cx="11024720" cy="661720"/>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Evolution des principaux placements financiers – Montants cumulés sur 4 trimestres glissants  (en milliards d’euros)</a:t>
            </a:r>
            <a:endParaRPr lang="fr-FR" sz="1200"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C2ACA2C7-97B5-4D15-BF30-D118FCA820F2}"/>
              </a:ext>
            </a:extLst>
          </p:cNvPr>
          <p:cNvSpPr txBox="1"/>
          <p:nvPr/>
        </p:nvSpPr>
        <p:spPr>
          <a:xfrm>
            <a:off x="2683023" y="2379510"/>
            <a:ext cx="1547231" cy="261610"/>
          </a:xfrm>
          <a:prstGeom prst="rect">
            <a:avLst/>
          </a:prstGeom>
          <a:noFill/>
          <a:ln>
            <a:solidFill>
              <a:schemeClr val="bg1">
                <a:lumMod val="75000"/>
              </a:schemeClr>
            </a:solidFill>
          </a:ln>
        </p:spPr>
        <p:txBody>
          <a:bodyPr wrap="square" rtlCol="0">
            <a:spAutoFit/>
          </a:bodyPr>
          <a:lstStyle/>
          <a:p>
            <a:pPr algn="ctr"/>
            <a:r>
              <a:rPr lang="fr-FR" sz="1100" b="1" dirty="0"/>
              <a:t>Produits de taux</a:t>
            </a:r>
          </a:p>
        </p:txBody>
      </p:sp>
      <p:sp>
        <p:nvSpPr>
          <p:cNvPr id="16" name="ZoneTexte 15">
            <a:extLst>
              <a:ext uri="{FF2B5EF4-FFF2-40B4-BE49-F238E27FC236}">
                <a16:creationId xmlns:a16="http://schemas.microsoft.com/office/drawing/2014/main" id="{B9F541B5-729B-47FB-ABBB-AA06194FB3B3}"/>
              </a:ext>
            </a:extLst>
          </p:cNvPr>
          <p:cNvSpPr txBox="1"/>
          <p:nvPr/>
        </p:nvSpPr>
        <p:spPr>
          <a:xfrm>
            <a:off x="8262281" y="2379510"/>
            <a:ext cx="1736172" cy="261610"/>
          </a:xfrm>
          <a:prstGeom prst="rect">
            <a:avLst/>
          </a:prstGeom>
          <a:noFill/>
          <a:ln>
            <a:solidFill>
              <a:schemeClr val="bg1">
                <a:lumMod val="75000"/>
              </a:schemeClr>
            </a:solidFill>
          </a:ln>
        </p:spPr>
        <p:txBody>
          <a:bodyPr wrap="square" rtlCol="0">
            <a:spAutoFit/>
          </a:bodyPr>
          <a:lstStyle/>
          <a:p>
            <a:pPr algn="ctr"/>
            <a:r>
              <a:rPr lang="fr-FR" sz="1100" b="1" dirty="0"/>
              <a:t>Produits de fonds propres</a:t>
            </a:r>
          </a:p>
        </p:txBody>
      </p:sp>
      <p:cxnSp>
        <p:nvCxnSpPr>
          <p:cNvPr id="10" name="Connecteur droit 9">
            <a:extLst>
              <a:ext uri="{FF2B5EF4-FFF2-40B4-BE49-F238E27FC236}">
                <a16:creationId xmlns:a16="http://schemas.microsoft.com/office/drawing/2014/main" id="{5253FCD0-E33C-CEAC-E357-056CA454836B}"/>
              </a:ext>
            </a:extLst>
          </p:cNvPr>
          <p:cNvCxnSpPr>
            <a:cxnSpLocks/>
          </p:cNvCxnSpPr>
          <p:nvPr/>
        </p:nvCxnSpPr>
        <p:spPr>
          <a:xfrm>
            <a:off x="6351042" y="2135785"/>
            <a:ext cx="0" cy="406299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59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868047" y="1194514"/>
            <a:ext cx="10586996" cy="1641845"/>
          </a:xfrm>
        </p:spPr>
        <p:txBody>
          <a:bodyPr/>
          <a:lstStyle/>
          <a:p>
            <a:pPr marL="266685" lvl="1" indent="0" algn="just">
              <a:lnSpc>
                <a:spcPct val="100000"/>
              </a:lnSpc>
              <a:buNone/>
            </a:pPr>
            <a:r>
              <a:rPr lang="fr-FR" sz="1600" b="1" spc="-5" dirty="0">
                <a:solidFill>
                  <a:srgbClr val="A2C748"/>
                </a:solidFill>
              </a:rPr>
              <a:t>Une épargne qui sert à financer les besoins des entreprises et des ménages :</a:t>
            </a:r>
          </a:p>
          <a:p>
            <a:pPr lvl="1" algn="just">
              <a:lnSpc>
                <a:spcPct val="100000"/>
              </a:lnSpc>
            </a:pPr>
            <a:r>
              <a:rPr lang="fr-FR" sz="1600" b="1" spc="-5" dirty="0"/>
              <a:t>À fin 2021, </a:t>
            </a:r>
            <a:r>
              <a:rPr lang="fr-FR" sz="1600" b="1" spc="-5" dirty="0">
                <a:solidFill>
                  <a:srgbClr val="A2C748"/>
                </a:solidFill>
              </a:rPr>
              <a:t>les dépôts des SNF et des ménages s’élèvent à </a:t>
            </a:r>
            <a:r>
              <a:rPr lang="fr-FR" sz="1600" b="1" spc="-5" dirty="0">
                <a:solidFill>
                  <a:srgbClr val="D70365"/>
                </a:solidFill>
              </a:rPr>
              <a:t>3 398,7 milliards d’euros </a:t>
            </a:r>
            <a:r>
              <a:rPr lang="fr-FR" sz="1600" b="1" spc="-5" dirty="0"/>
              <a:t>pour les principaux groupes bancaires français</a:t>
            </a:r>
          </a:p>
          <a:p>
            <a:pPr lvl="1" algn="just"/>
            <a:r>
              <a:rPr lang="fr-FR" sz="1600" b="1" spc="-5" dirty="0">
                <a:solidFill>
                  <a:srgbClr val="A2C748"/>
                </a:solidFill>
              </a:rPr>
              <a:t>Ils contribuent aux prêts et avances des entreprises </a:t>
            </a:r>
            <a:r>
              <a:rPr lang="fr-FR" sz="1600" b="1" spc="-5" dirty="0"/>
              <a:t>– à hauteur de </a:t>
            </a:r>
            <a:r>
              <a:rPr lang="fr-FR" sz="1600" b="1" spc="-5" dirty="0">
                <a:solidFill>
                  <a:srgbClr val="D70365"/>
                </a:solidFill>
              </a:rPr>
              <a:t>1 663,3 milliards d’euros </a:t>
            </a:r>
            <a:r>
              <a:rPr lang="fr-FR" sz="1600" b="1" spc="-5" dirty="0"/>
              <a:t>– </a:t>
            </a:r>
            <a:r>
              <a:rPr lang="fr-FR" sz="1600" b="1" spc="-5" dirty="0">
                <a:solidFill>
                  <a:srgbClr val="A2C748"/>
                </a:solidFill>
              </a:rPr>
              <a:t>et des ménages</a:t>
            </a:r>
            <a:r>
              <a:rPr lang="fr-FR" sz="1600" b="1" spc="-5" dirty="0"/>
              <a:t>, à hauteur de</a:t>
            </a:r>
            <a:r>
              <a:rPr lang="fr-FR" sz="1600" b="1" spc="-5" dirty="0">
                <a:solidFill>
                  <a:srgbClr val="D70365"/>
                </a:solidFill>
              </a:rPr>
              <a:t> 1 895,9 milliards d’euros</a:t>
            </a:r>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868047" y="2884965"/>
            <a:ext cx="6244423" cy="661720"/>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Structure du bilan agrégé des principales banques françaises à fin 2021</a:t>
            </a:r>
            <a:br>
              <a:rPr lang="fr-FR" sz="1200" dirty="0">
                <a:solidFill>
                  <a:schemeClr val="bg1">
                    <a:lumMod val="50000"/>
                  </a:schemeClr>
                </a:solidFill>
                <a:latin typeface="Arial" panose="020B0604020202020204" pitchFamily="34" charset="0"/>
                <a:cs typeface="Arial" panose="020B0604020202020204" pitchFamily="34" charset="0"/>
              </a:rPr>
            </a:br>
            <a:endParaRPr lang="fr-FR" sz="1200" dirty="0">
              <a:solidFill>
                <a:schemeClr val="bg1">
                  <a:lumMod val="50000"/>
                </a:schemeClr>
              </a:solidFill>
              <a:latin typeface="Arial" panose="020B0604020202020204" pitchFamily="34" charset="0"/>
              <a:cs typeface="Arial" panose="020B0604020202020204" pitchFamily="34" charset="0"/>
            </a:endParaRPr>
          </a:p>
          <a:p>
            <a:pPr algn="just"/>
            <a:r>
              <a:rPr lang="fr-FR" sz="1100" i="1" dirty="0">
                <a:solidFill>
                  <a:schemeClr val="bg1">
                    <a:lumMod val="50000"/>
                  </a:schemeClr>
                </a:solidFill>
                <a:latin typeface="Arial" panose="020B0604020202020204" pitchFamily="34" charset="0"/>
                <a:cs typeface="Arial" panose="020B0604020202020204" pitchFamily="34" charset="0"/>
              </a:rPr>
              <a:t>Source : ACPR</a:t>
            </a:r>
            <a:endParaRPr lang="fr-FR" sz="1100" i="1" dirty="0">
              <a:solidFill>
                <a:schemeClr val="bg1">
                  <a:lumMod val="50000"/>
                </a:schemeClr>
              </a:solidFill>
              <a:latin typeface="Arial" panose="020B0604020202020204" pitchFamily="34" charset="0"/>
            </a:endParaRPr>
          </a:p>
        </p:txBody>
      </p:sp>
      <p:sp>
        <p:nvSpPr>
          <p:cNvPr id="9" name="Espace réservé du texte 6">
            <a:extLst>
              <a:ext uri="{FF2B5EF4-FFF2-40B4-BE49-F238E27FC236}">
                <a16:creationId xmlns:a16="http://schemas.microsoft.com/office/drawing/2014/main" id="{C5D68521-56B3-4B4A-87E3-C77E9B64FB6D}"/>
              </a:ext>
            </a:extLst>
          </p:cNvPr>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3" name="ZoneTexte 12">
            <a:extLst>
              <a:ext uri="{FF2B5EF4-FFF2-40B4-BE49-F238E27FC236}">
                <a16:creationId xmlns:a16="http://schemas.microsoft.com/office/drawing/2014/main" id="{49FE5A71-6FE5-4108-B235-6F3FB0CBA009}"/>
              </a:ext>
            </a:extLst>
          </p:cNvPr>
          <p:cNvSpPr txBox="1"/>
          <p:nvPr/>
        </p:nvSpPr>
        <p:spPr>
          <a:xfrm>
            <a:off x="10196624" y="6713316"/>
            <a:ext cx="1841048" cy="692965"/>
          </a:xfrm>
          <a:prstGeom prst="rect">
            <a:avLst/>
          </a:prstGeom>
          <a:solidFill>
            <a:schemeClr val="bg1"/>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08AA19F5-BF6B-3B9F-C488-9E378EB94DAE}"/>
              </a:ext>
            </a:extLst>
          </p:cNvPr>
          <p:cNvPicPr>
            <a:picLocks noChangeAspect="1"/>
          </p:cNvPicPr>
          <p:nvPr/>
        </p:nvPicPr>
        <p:blipFill>
          <a:blip r:embed="rId3"/>
          <a:stretch>
            <a:fillRect/>
          </a:stretch>
        </p:blipFill>
        <p:spPr>
          <a:xfrm>
            <a:off x="868047" y="3546685"/>
            <a:ext cx="7525288" cy="3797090"/>
          </a:xfrm>
          <a:prstGeom prst="rect">
            <a:avLst/>
          </a:prstGeom>
        </p:spPr>
      </p:pic>
      <p:grpSp>
        <p:nvGrpSpPr>
          <p:cNvPr id="8" name="Groupe 7">
            <a:extLst>
              <a:ext uri="{FF2B5EF4-FFF2-40B4-BE49-F238E27FC236}">
                <a16:creationId xmlns:a16="http://schemas.microsoft.com/office/drawing/2014/main" id="{F3EC9DEB-DCFE-5DF2-7E73-01CEB3129A24}"/>
              </a:ext>
            </a:extLst>
          </p:cNvPr>
          <p:cNvGrpSpPr/>
          <p:nvPr/>
        </p:nvGrpSpPr>
        <p:grpSpPr>
          <a:xfrm>
            <a:off x="8659818" y="4434327"/>
            <a:ext cx="3073612" cy="1930834"/>
            <a:chOff x="10196624" y="4525384"/>
            <a:chExt cx="2953861" cy="1865312"/>
          </a:xfrm>
        </p:grpSpPr>
        <p:sp>
          <p:nvSpPr>
            <p:cNvPr id="12" name="Ellipse 11">
              <a:extLst>
                <a:ext uri="{FF2B5EF4-FFF2-40B4-BE49-F238E27FC236}">
                  <a16:creationId xmlns:a16="http://schemas.microsoft.com/office/drawing/2014/main" id="{DE273384-0C34-D104-BF31-EB2A68B648E3}"/>
                </a:ext>
              </a:extLst>
            </p:cNvPr>
            <p:cNvSpPr/>
            <p:nvPr/>
          </p:nvSpPr>
          <p:spPr>
            <a:xfrm>
              <a:off x="10196624" y="4525384"/>
              <a:ext cx="2953861" cy="186531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AFD8465-9D02-4AFD-AB45-E169BFC4DF3F}"/>
                </a:ext>
              </a:extLst>
            </p:cNvPr>
            <p:cNvSpPr txBox="1"/>
            <p:nvPr/>
          </p:nvSpPr>
          <p:spPr>
            <a:xfrm>
              <a:off x="10529132" y="4800055"/>
              <a:ext cx="2288843" cy="1427196"/>
            </a:xfrm>
            <a:prstGeom prst="rect">
              <a:avLst/>
            </a:prstGeom>
            <a:noFill/>
          </p:spPr>
          <p:txBody>
            <a:bodyPr wrap="square" rtlCol="0">
              <a:spAutoFit/>
            </a:bodyPr>
            <a:lstStyle/>
            <a:p>
              <a:pPr algn="ctr"/>
              <a:r>
                <a:rPr lang="fr-FR" sz="1500" dirty="0"/>
                <a:t>L’objectif est d’analyser les grandes masses d’un bilan bancaire. Une classe à l’actif n’est pas une affectation d’un agrégat spécifique du passif.  </a:t>
              </a:r>
            </a:p>
          </p:txBody>
        </p:sp>
      </p:grpSp>
    </p:spTree>
    <p:extLst>
      <p:ext uri="{BB962C8B-B14F-4D97-AF65-F5344CB8AC3E}">
        <p14:creationId xmlns:p14="http://schemas.microsoft.com/office/powerpoint/2010/main" val="10306410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80fdde9-80c6-49ce-b025-9a22ec97f8d5" ContentTypeId="0x0101003C79CFFF4B5C42CFBF3E958612ADA9A300FF278770609E4E3DBAD07D763F702F6E" PreviousValue="false"/>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lagChrono xmlns="70536aa7-a241-4a99-8535-e1d14f17245c">20210902_L'épargne des ménages - Septembre 2021</FlagChrono>
    <Theme_docFBFTaxHTField0 xmlns="70536aa7-a241-4a99-8535-e1d14f17245c">
      <Terms xmlns="http://schemas.microsoft.com/office/infopath/2007/PartnerControls"/>
    </Theme_docFBFTaxHTField0>
    <Auteur xmlns="70536aa7-a241-4a99-8535-e1d14f17245c" xsi:nil="true"/>
    <Source_docFBFTaxHTField0 xmlns="70536aa7-a241-4a99-8535-e1d14f17245c">
      <Terms xmlns="http://schemas.microsoft.com/office/infopath/2007/PartnerControls"/>
    </Source_docFBFTaxHTField0>
    <Destination_docFBFTaxHTField0 xmlns="70536aa7-a241-4a99-8535-e1d14f17245c">
      <Terms xmlns="http://schemas.microsoft.com/office/infopath/2007/PartnerControls"/>
    </Destination_docFBFTaxHTField0>
    <Date_du_document xmlns="70536aa7-a241-4a99-8535-e1d14f17245c">2021-09-10T13:38:50+00:00</Date_du_document>
    <TaxCatchAll xmlns="1e46f7fe-3764-40b5-abd1-1746c716214b"/>
    <Position xmlns="70536aa7-a241-4a99-8535-e1d14f17245c" xsi:nil="true"/>
    <Type_docFBFTaxHTField0 xmlns="70536aa7-a241-4a99-8535-e1d14f17245c">
      <Terms xmlns="http://schemas.microsoft.com/office/infopath/2007/PartnerControls"/>
    </Type_docFBFTaxHTField0>
  </documentManagement>
</p:properties>
</file>

<file path=customXml/item5.xml><?xml version="1.0" encoding="utf-8"?>
<ct:contentTypeSchema xmlns:ct="http://schemas.microsoft.com/office/2006/metadata/contentType" xmlns:ma="http://schemas.microsoft.com/office/2006/metadata/properties/metaAttributes" ct:_="" ma:_="" ma:contentTypeName="Document Word" ma:contentTypeID="0x0101003C79CFFF4B5C42CFBF3E958612ADA9A300FF278770609E4E3DBAD07D763F702F6E00BD1AF629B3CF9F4588EA2E8D5E3CB196" ma:contentTypeVersion="10" ma:contentTypeDescription="Document au format .Docx" ma:contentTypeScope="" ma:versionID="697dca4247cc230fb414a607bb25a70b">
  <xsd:schema xmlns:xsd="http://www.w3.org/2001/XMLSchema" xmlns:xs="http://www.w3.org/2001/XMLSchema" xmlns:p="http://schemas.microsoft.com/office/2006/metadata/properties" xmlns:ns2="2f2c228b-9c1e-46ca-bae4-d89b7cbb1aac" xmlns:ns3="70536aa7-a241-4a99-8535-e1d14f17245c" xmlns:ns4="1e46f7fe-3764-40b5-abd1-1746c716214b" targetNamespace="http://schemas.microsoft.com/office/2006/metadata/properties" ma:root="true" ma:fieldsID="a3af22f6ef0b0bfb5bedd52ef78eafb3" ns2:_="" ns3:_="" ns4:_="">
    <xsd:import namespace="2f2c228b-9c1e-46ca-bae4-d89b7cbb1aac"/>
    <xsd:import namespace="70536aa7-a241-4a99-8535-e1d14f17245c"/>
    <xsd:import namespace="1e46f7fe-3764-40b5-abd1-1746c716214b"/>
    <xsd:element name="properties">
      <xsd:complexType>
        <xsd:sequence>
          <xsd:element name="documentManagement">
            <xsd:complexType>
              <xsd:all>
                <xsd:element ref="ns2:_dlc_DocId" minOccurs="0"/>
                <xsd:element ref="ns2:_dlc_DocIdUrl" minOccurs="0"/>
                <xsd:element ref="ns2:_dlc_DocIdPersistId" minOccurs="0"/>
                <xsd:element ref="ns3:FlagChrono" minOccurs="0"/>
                <xsd:element ref="ns3:Type_docFBFTaxHTField0" minOccurs="0"/>
                <xsd:element ref="ns3:Destination_docFBFTaxHTField0" minOccurs="0"/>
                <xsd:element ref="ns3:Source_docFBFTaxHTField0" minOccurs="0"/>
                <xsd:element ref="ns3:Theme_docFBFTaxHTField0" minOccurs="0"/>
                <xsd:element ref="ns3:Position" minOccurs="0"/>
                <xsd:element ref="ns3:Date_du_document"/>
                <xsd:element ref="ns3:Auteur"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c228b-9c1e-46ca-bae4-d89b7cbb1a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536aa7-a241-4a99-8535-e1d14f17245c" elementFormDefault="qualified">
    <xsd:import namespace="http://schemas.microsoft.com/office/2006/documentManagement/types"/>
    <xsd:import namespace="http://schemas.microsoft.com/office/infopath/2007/PartnerControls"/>
    <xsd:element name="FlagChrono" ma:index="11" nillable="true" ma:displayName="Nom du document" ma:internalName="FlagChrono">
      <xsd:simpleType>
        <xsd:restriction base="dms:Text">
          <xsd:maxLength value="255"/>
        </xsd:restriction>
      </xsd:simpleType>
    </xsd:element>
    <xsd:element name="Type_docFBFTaxHTField0" ma:index="12" nillable="true" ma:taxonomy="true" ma:internalName="Type_docFBFTaxHTField0" ma:taxonomyFieldName="Type_docFBF" ma:displayName="Type" ma:fieldId="{7731117e-801e-4d7c-a9e5-621edca36438}" ma:sspId="380fdde9-80c6-49ce-b025-9a22ec97f8d5" ma:termSetId="e1595945-9332-4534-bb97-7ac4ca55f5fd" ma:anchorId="00000000-0000-0000-0000-000000000000" ma:open="false" ma:isKeyword="false">
      <xsd:complexType>
        <xsd:sequence>
          <xsd:element ref="pc:Terms" minOccurs="0" maxOccurs="1"/>
        </xsd:sequence>
      </xsd:complexType>
    </xsd:element>
    <xsd:element name="Destination_docFBFTaxHTField0" ma:index="14" nillable="true" ma:taxonomy="true" ma:internalName="Destination_docFBFTaxHTField0" ma:taxonomyFieldName="Destination_docFBF" ma:displayName="Destination" ma:fieldId="{c07b9c17-0389-4faf-a859-563b2b1c1754}" ma:sspId="380fdde9-80c6-49ce-b025-9a22ec97f8d5" ma:termSetId="6dfb751e-6b65-40c0-ba0e-52df074bfaec" ma:anchorId="00000000-0000-0000-0000-000000000000" ma:open="false" ma:isKeyword="false">
      <xsd:complexType>
        <xsd:sequence>
          <xsd:element ref="pc:Terms" minOccurs="0" maxOccurs="1"/>
        </xsd:sequence>
      </xsd:complexType>
    </xsd:element>
    <xsd:element name="Source_docFBFTaxHTField0" ma:index="16" nillable="true" ma:taxonomy="true" ma:internalName="Source_docFBFTaxHTField0" ma:taxonomyFieldName="Source_docFBF" ma:displayName="Source" ma:fieldId="{fbcdecc4-fc2d-4ca5-ba48-da0e686bdfcb}" ma:sspId="380fdde9-80c6-49ce-b025-9a22ec97f8d5" ma:termSetId="b2899185-813f-4f02-bc83-9d1b9348ec36" ma:anchorId="00000000-0000-0000-0000-000000000000" ma:open="false" ma:isKeyword="false">
      <xsd:complexType>
        <xsd:sequence>
          <xsd:element ref="pc:Terms" minOccurs="0" maxOccurs="1"/>
        </xsd:sequence>
      </xsd:complexType>
    </xsd:element>
    <xsd:element name="Theme_docFBFTaxHTField0" ma:index="18" nillable="true" ma:taxonomy="true" ma:internalName="Theme_docFBFTaxHTField0" ma:taxonomyFieldName="Theme_docFBF" ma:displayName="Thème" ma:fieldId="{bba149cf-f7cb-484e-a57c-16c312b5412f}" ma:sspId="380fdde9-80c6-49ce-b025-9a22ec97f8d5" ma:termSetId="1908658b-373e-4251-8a22-7d7d4cbae502" ma:anchorId="00000000-0000-0000-0000-000000000000" ma:open="false" ma:isKeyword="false">
      <xsd:complexType>
        <xsd:sequence>
          <xsd:element ref="pc:Terms" minOccurs="0" maxOccurs="1"/>
        </xsd:sequence>
      </xsd:complexType>
    </xsd:element>
    <xsd:element name="Position" ma:index="20" nillable="true" ma:displayName="Position" ma:internalName="Position">
      <xsd:simpleType>
        <xsd:restriction base="dms:Text">
          <xsd:maxLength value="255"/>
        </xsd:restriction>
      </xsd:simpleType>
    </xsd:element>
    <xsd:element name="Date_du_document" ma:index="21" ma:displayName="Date du document" ma:default="[today]" ma:format="DateOnly" ma:internalName="Date_du_document">
      <xsd:simpleType>
        <xsd:restriction base="dms:DateTime"/>
      </xsd:simpleType>
    </xsd:element>
    <xsd:element name="Auteur" ma:index="22" nillable="true" ma:displayName="Auteur" ma:internalName="Auteu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46f7fe-3764-40b5-abd1-1746c716214b" elementFormDefault="qualified">
    <xsd:import namespace="http://schemas.microsoft.com/office/2006/documentManagement/types"/>
    <xsd:import namespace="http://schemas.microsoft.com/office/infopath/2007/PartnerControls"/>
    <xsd:element name="TaxCatchAll" ma:index="24" nillable="true" ma:displayName="Taxonomy Catch All Column" ma:description="" ma:hidden="true" ma:list="{3091EC56-3533-4B01-8AE0-80CF296D0AD7}" ma:internalName="TaxCatchAll" ma:showField="CatchAllDat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3091EC56-3533-4B01-8AE0-80CF296D0AD7}"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ibell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8F81A-27DB-4A7A-B1D4-F848C38D0DA4}">
  <ds:schemaRefs>
    <ds:schemaRef ds:uri="Microsoft.SharePoint.Taxonomy.ContentTypeSync"/>
  </ds:schemaRefs>
</ds:datastoreItem>
</file>

<file path=customXml/itemProps2.xml><?xml version="1.0" encoding="utf-8"?>
<ds:datastoreItem xmlns:ds="http://schemas.openxmlformats.org/officeDocument/2006/customXml" ds:itemID="{3AA7BF98-6053-4C72-8353-3D183B2FA5C8}">
  <ds:schemaRefs>
    <ds:schemaRef ds:uri="http://schemas.microsoft.com/sharepoint/events"/>
  </ds:schemaRefs>
</ds:datastoreItem>
</file>

<file path=customXml/itemProps3.xml><?xml version="1.0" encoding="utf-8"?>
<ds:datastoreItem xmlns:ds="http://schemas.openxmlformats.org/officeDocument/2006/customXml" ds:itemID="{7BEF8298-53BF-4210-B11B-F8AC6D3DFCA0}">
  <ds:schemaRefs>
    <ds:schemaRef ds:uri="http://schemas.microsoft.com/sharepoint/v3/contenttype/forms"/>
  </ds:schemaRefs>
</ds:datastoreItem>
</file>

<file path=customXml/itemProps4.xml><?xml version="1.0" encoding="utf-8"?>
<ds:datastoreItem xmlns:ds="http://schemas.openxmlformats.org/officeDocument/2006/customXml" ds:itemID="{5D689C8E-2793-4E01-9EA1-4ACB1C7CFC20}">
  <ds:schemaRefs>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2f2c228b-9c1e-46ca-bae4-d89b7cbb1aac"/>
    <ds:schemaRef ds:uri="http://schemas.microsoft.com/office/infopath/2007/PartnerControls"/>
    <ds:schemaRef ds:uri="1e46f7fe-3764-40b5-abd1-1746c716214b"/>
    <ds:schemaRef ds:uri="70536aa7-a241-4a99-8535-e1d14f17245c"/>
  </ds:schemaRefs>
</ds:datastoreItem>
</file>

<file path=customXml/itemProps5.xml><?xml version="1.0" encoding="utf-8"?>
<ds:datastoreItem xmlns:ds="http://schemas.openxmlformats.org/officeDocument/2006/customXml" ds:itemID="{D714DDE2-920D-44E1-B328-6ED1EF305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c228b-9c1e-46ca-bae4-d89b7cbb1aac"/>
    <ds:schemaRef ds:uri="70536aa7-a241-4a99-8535-e1d14f17245c"/>
    <ds:schemaRef ds:uri="1e46f7fe-3764-40b5-abd1-1746c7162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40264</TotalTime>
  <Words>2502</Words>
  <Application>Microsoft Office PowerPoint</Application>
  <PresentationFormat>Personnalisé</PresentationFormat>
  <Paragraphs>358</Paragraphs>
  <Slides>23</Slides>
  <Notes>19</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23</vt:i4>
      </vt:variant>
    </vt:vector>
  </HeadingPairs>
  <TitlesOfParts>
    <vt:vector size="30" baseType="lpstr">
      <vt:lpstr>Arial</vt:lpstr>
      <vt:lpstr>Calibri</vt:lpstr>
      <vt:lpstr>Times New Roman</vt:lpstr>
      <vt:lpstr>Wingdings</vt:lpstr>
      <vt:lpstr>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Lhomme, Olivier</dc:creator>
  <cp:lastModifiedBy>Valla, Hugo</cp:lastModifiedBy>
  <cp:revision>1902</cp:revision>
  <cp:lastPrinted>2022-09-21T15:52:53Z</cp:lastPrinted>
  <dcterms:created xsi:type="dcterms:W3CDTF">2015-10-02T08:34:56Z</dcterms:created>
  <dcterms:modified xsi:type="dcterms:W3CDTF">2023-04-24T10:27:21Z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0x0101003C79CFFF4B5C42CFBF3E958612ADA9A300FF278770609E4E3DBAD07D763F702F6E00BD1AF629B3CF9F4588EA2E8D5E3CB196</vt:lpwstr>
  </property>
</Properties>
</file>